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797675" cy="9874250"/>
  <p:embeddedFontLst>
    <p:embeddedFont>
      <p:font typeface="Tahom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GoogleSlidesCustomDataVersion2">
      <go:slidesCustomData xmlns:go="http://customooxmlschemas.google.com/" r:id="rId17" roundtripDataSignature="AMtx7miOGrqk7SgG4ifGzPo1uIHdFNyY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10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0275" y="741363"/>
            <a:ext cx="4937125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/>
          <p:nvPr>
            <p:ph idx="2" type="sldImg"/>
          </p:nvPr>
        </p:nvSpPr>
        <p:spPr>
          <a:xfrm>
            <a:off x="930275" y="741363"/>
            <a:ext cx="4937125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 txBox="1"/>
          <p:nvPr>
            <p:ph idx="12" type="sldNum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930275" y="741363"/>
            <a:ext cx="4937125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/>
          <p:nvPr>
            <p:ph idx="12" type="sldNum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3:notes"/>
          <p:cNvSpPr/>
          <p:nvPr>
            <p:ph idx="2" type="sldImg"/>
          </p:nvPr>
        </p:nvSpPr>
        <p:spPr>
          <a:xfrm>
            <a:off x="930275" y="741363"/>
            <a:ext cx="4937125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/>
          <p:nvPr>
            <p:ph idx="12" type="sldNum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" name="Google Shape;69;p4:notes"/>
          <p:cNvSpPr/>
          <p:nvPr>
            <p:ph idx="2" type="sldImg"/>
          </p:nvPr>
        </p:nvSpPr>
        <p:spPr>
          <a:xfrm>
            <a:off x="930275" y="741363"/>
            <a:ext cx="4937125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/>
          <p:nvPr>
            <p:ph idx="12" type="sldNum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87;p5:notes"/>
          <p:cNvSpPr/>
          <p:nvPr>
            <p:ph idx="2" type="sldImg"/>
          </p:nvPr>
        </p:nvSpPr>
        <p:spPr>
          <a:xfrm>
            <a:off x="930275" y="741363"/>
            <a:ext cx="4937125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2" type="sldNum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930275" y="741363"/>
            <a:ext cx="4937125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介紹完後直接帶平台操作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0b2a443ec_0_0:notes"/>
          <p:cNvSpPr/>
          <p:nvPr>
            <p:ph idx="2" type="sldImg"/>
          </p:nvPr>
        </p:nvSpPr>
        <p:spPr>
          <a:xfrm>
            <a:off x="930275" y="741363"/>
            <a:ext cx="4937100" cy="3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0b2a443ec_0_0:notes"/>
          <p:cNvSpPr txBox="1"/>
          <p:nvPr>
            <p:ph idx="1" type="body"/>
          </p:nvPr>
        </p:nvSpPr>
        <p:spPr>
          <a:xfrm>
            <a:off x="679450" y="4691063"/>
            <a:ext cx="5438700" cy="444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80b2a443ec_0_0:notes"/>
          <p:cNvSpPr txBox="1"/>
          <p:nvPr>
            <p:ph idx="12" type="sldNum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e53d7ebec_0_14:notes"/>
          <p:cNvSpPr/>
          <p:nvPr>
            <p:ph idx="2" type="sldImg"/>
          </p:nvPr>
        </p:nvSpPr>
        <p:spPr>
          <a:xfrm>
            <a:off x="930275" y="741363"/>
            <a:ext cx="4937100" cy="370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7e53d7ebec_0_14:notes"/>
          <p:cNvSpPr txBox="1"/>
          <p:nvPr>
            <p:ph idx="1" type="body"/>
          </p:nvPr>
        </p:nvSpPr>
        <p:spPr>
          <a:xfrm>
            <a:off x="679450" y="4691063"/>
            <a:ext cx="5438700" cy="4443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7e53d7ebec_0_14:notes"/>
          <p:cNvSpPr txBox="1"/>
          <p:nvPr>
            <p:ph idx="12" type="sldNum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930275" y="741363"/>
            <a:ext cx="4937125" cy="37020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8764" y="6339314"/>
            <a:ext cx="2042836" cy="44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2"/>
          <p:cNvSpPr txBox="1"/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8764" y="6339314"/>
            <a:ext cx="2042836" cy="44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8764" y="6339314"/>
            <a:ext cx="2042836" cy="4497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1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48764" y="6339314"/>
            <a:ext cx="2042836" cy="4497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new.cwk.com.tw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9.jpg"/><Relationship Id="rId5" Type="http://schemas.openxmlformats.org/officeDocument/2006/relationships/image" Target="../media/image21.jpg"/><Relationship Id="rId6" Type="http://schemas.openxmlformats.org/officeDocument/2006/relationships/image" Target="../media/image28.jpg"/><Relationship Id="rId7" Type="http://schemas.openxmlformats.org/officeDocument/2006/relationships/image" Target="../media/image7.jpg"/><Relationship Id="rId8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3.jpg"/><Relationship Id="rId5" Type="http://schemas.openxmlformats.org/officeDocument/2006/relationships/image" Target="../media/image22.jpg"/><Relationship Id="rId6" Type="http://schemas.openxmlformats.org/officeDocument/2006/relationships/image" Target="../media/image15.jpg"/><Relationship Id="rId7" Type="http://schemas.openxmlformats.org/officeDocument/2006/relationships/image" Target="../media/image8.jpg"/><Relationship Id="rId8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23.jpg"/><Relationship Id="rId6" Type="http://schemas.openxmlformats.org/officeDocument/2006/relationships/image" Target="../media/image26.jpg"/><Relationship Id="rId7" Type="http://schemas.openxmlformats.org/officeDocument/2006/relationships/image" Target="../media/image25.jpg"/><Relationship Id="rId8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6.jpg"/><Relationship Id="rId9" Type="http://schemas.openxmlformats.org/officeDocument/2006/relationships/hyperlink" Target="https://new.cwk.com.tw/index.php" TargetMode="External"/><Relationship Id="rId5" Type="http://schemas.openxmlformats.org/officeDocument/2006/relationships/image" Target="../media/image27.jpg"/><Relationship Id="rId6" Type="http://schemas.openxmlformats.org/officeDocument/2006/relationships/image" Target="../media/image29.jpg"/><Relationship Id="rId7" Type="http://schemas.openxmlformats.org/officeDocument/2006/relationships/image" Target="../media/image24.jpg"/><Relationship Id="rId8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tbmc.com.tw/" TargetMode="External"/><Relationship Id="rId4" Type="http://schemas.openxmlformats.org/officeDocument/2006/relationships/hyperlink" Target="mailto:info@tbmc.com.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/>
          <p:nvPr>
            <p:ph idx="1" type="subTitle"/>
          </p:nvPr>
        </p:nvSpPr>
        <p:spPr>
          <a:xfrm>
            <a:off x="1385887" y="1916832"/>
            <a:ext cx="6372225" cy="20882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3200"/>
              <a:buFont typeface="Microsoft JhengHei"/>
              <a:buNone/>
            </a:pPr>
            <a:r>
              <a:rPr lang="zh-TW">
                <a:solidFill>
                  <a:srgbClr val="9900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~創新領先盡在天下雜誌~</a:t>
            </a:r>
            <a:r>
              <a:rPr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/>
          </a:p>
          <a:p>
            <a:pPr indent="0" lvl="0" marL="0" rtl="0" algn="ctr">
              <a:spcBef>
                <a:spcPts val="1040"/>
              </a:spcBef>
              <a:spcAft>
                <a:spcPts val="0"/>
              </a:spcAft>
              <a:buClr>
                <a:srgbClr val="990033"/>
              </a:buClr>
              <a:buSzPts val="5200"/>
              <a:buFont typeface="Microsoft JhengHei"/>
              <a:buNone/>
            </a:pPr>
            <a:r>
              <a:rPr b="1" lang="zh-TW" sz="5200">
                <a:solidFill>
                  <a:srgbClr val="9900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天下雜誌群知識庫</a:t>
            </a:r>
            <a:endParaRPr b="1" sz="5200">
              <a:solidFill>
                <a:srgbClr val="99003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2" name="Google Shape;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3998" y="4509120"/>
            <a:ext cx="1682478" cy="168247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/>
        </p:nvSpPr>
        <p:spPr>
          <a:xfrm>
            <a:off x="7043129" y="6006932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https://new.cwk.com.tw/</a:t>
            </a:r>
            <a:endParaRPr sz="1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/>
        </p:nvSpPr>
        <p:spPr>
          <a:xfrm>
            <a:off x="1223928" y="2636913"/>
            <a:ext cx="6696144" cy="15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000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收錄內容</a:t>
            </a:r>
            <a:endParaRPr b="1" i="0" sz="5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/>
          <p:nvPr/>
        </p:nvSpPr>
        <p:spPr>
          <a:xfrm>
            <a:off x="3132138" y="620713"/>
            <a:ext cx="53276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rPr b="1" lang="zh-TW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天下雜誌群知識庫</a:t>
            </a:r>
            <a:endParaRPr b="1"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5" name="Google Shape;55;p3"/>
          <p:cNvGrpSpPr/>
          <p:nvPr/>
        </p:nvGrpSpPr>
        <p:grpSpPr>
          <a:xfrm>
            <a:off x="6128338" y="1124744"/>
            <a:ext cx="1323982" cy="832156"/>
            <a:chOff x="525531" y="1158309"/>
            <a:chExt cx="1323982" cy="832156"/>
          </a:xfrm>
        </p:grpSpPr>
        <p:sp>
          <p:nvSpPr>
            <p:cNvPr id="56" name="Google Shape;56;p3"/>
            <p:cNvSpPr txBox="1"/>
            <p:nvPr/>
          </p:nvSpPr>
          <p:spPr>
            <a:xfrm>
              <a:off x="694439" y="1590355"/>
              <a:ext cx="98616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2000"/>
                <a:buFont typeface="Noto Sans Symbols"/>
                <a:buNone/>
              </a:pPr>
              <a:r>
                <a:rPr b="1" lang="zh-TW" sz="2000">
                  <a:solidFill>
                    <a:srgbClr val="3333CC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1981+</a:t>
              </a:r>
              <a:endParaRPr/>
            </a:p>
          </p:txBody>
        </p:sp>
        <p:pic>
          <p:nvPicPr>
            <p:cNvPr id="57" name="Google Shape;5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5531" y="1158309"/>
              <a:ext cx="1323982" cy="485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3"/>
          <p:cNvGrpSpPr/>
          <p:nvPr/>
        </p:nvGrpSpPr>
        <p:grpSpPr>
          <a:xfrm>
            <a:off x="1717893" y="4483650"/>
            <a:ext cx="5662419" cy="1465630"/>
            <a:chOff x="1979712" y="495242"/>
            <a:chExt cx="6048672" cy="1565606"/>
          </a:xfrm>
        </p:grpSpPr>
        <p:sp>
          <p:nvSpPr>
            <p:cNvPr id="59" name="Google Shape;59;p3"/>
            <p:cNvSpPr/>
            <p:nvPr/>
          </p:nvSpPr>
          <p:spPr>
            <a:xfrm>
              <a:off x="1979712" y="495242"/>
              <a:ext cx="6048672" cy="1565606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60" name="Google Shape;60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20601" y="571636"/>
              <a:ext cx="1081086" cy="1442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94164" y="571448"/>
              <a:ext cx="1081936" cy="14441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63505" y="556714"/>
              <a:ext cx="1081086" cy="1442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42140" y="571448"/>
              <a:ext cx="1081086" cy="1443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15704" y="571448"/>
              <a:ext cx="1081086" cy="14430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3"/>
          <p:cNvSpPr txBox="1"/>
          <p:nvPr/>
        </p:nvSpPr>
        <p:spPr>
          <a:xfrm>
            <a:off x="1331640" y="1054477"/>
            <a:ext cx="55446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天下雜誌</a:t>
            </a:r>
            <a:endParaRPr/>
          </a:p>
        </p:txBody>
      </p:sp>
      <p:sp>
        <p:nvSpPr>
          <p:cNvPr id="66" name="Google Shape;66;p3"/>
          <p:cNvSpPr txBox="1"/>
          <p:nvPr/>
        </p:nvSpPr>
        <p:spPr>
          <a:xfrm>
            <a:off x="1331640" y="1994064"/>
            <a:ext cx="640871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收錄時間：西元1981年至今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刊期：雙週刊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內容：針對每期主題深入探討，內容多元，包含國際情勢、商業趨勢、人文社會等主題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3132138" y="620713"/>
            <a:ext cx="53276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rPr b="1" lang="zh-TW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天下雜誌群知識庫</a:t>
            </a:r>
            <a:endParaRPr b="1"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3" name="Google Shape;73;p4"/>
          <p:cNvGrpSpPr/>
          <p:nvPr/>
        </p:nvGrpSpPr>
        <p:grpSpPr>
          <a:xfrm>
            <a:off x="6125734" y="1124744"/>
            <a:ext cx="1326586" cy="828165"/>
            <a:chOff x="611560" y="3501008"/>
            <a:chExt cx="1326586" cy="828164"/>
          </a:xfrm>
        </p:grpSpPr>
        <p:sp>
          <p:nvSpPr>
            <p:cNvPr id="74" name="Google Shape;74;p4"/>
            <p:cNvSpPr txBox="1"/>
            <p:nvPr/>
          </p:nvSpPr>
          <p:spPr>
            <a:xfrm>
              <a:off x="781770" y="3929062"/>
              <a:ext cx="98616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2000"/>
                <a:buFont typeface="Noto Sans Symbols"/>
                <a:buNone/>
              </a:pPr>
              <a:r>
                <a:rPr b="1" lang="zh-TW" sz="2000">
                  <a:solidFill>
                    <a:srgbClr val="3333CC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1998+</a:t>
              </a:r>
              <a:endParaRPr/>
            </a:p>
          </p:txBody>
        </p:sp>
        <p:pic>
          <p:nvPicPr>
            <p:cNvPr id="75" name="Google Shape;7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1560" y="3501008"/>
              <a:ext cx="1326586" cy="4858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Google Shape;76;p4"/>
          <p:cNvGrpSpPr/>
          <p:nvPr/>
        </p:nvGrpSpPr>
        <p:grpSpPr>
          <a:xfrm>
            <a:off x="1691680" y="4483650"/>
            <a:ext cx="5662419" cy="1465630"/>
            <a:chOff x="1979712" y="495242"/>
            <a:chExt cx="6048672" cy="1565606"/>
          </a:xfrm>
        </p:grpSpPr>
        <p:sp>
          <p:nvSpPr>
            <p:cNvPr id="77" name="Google Shape;77;p4"/>
            <p:cNvSpPr/>
            <p:nvPr/>
          </p:nvSpPr>
          <p:spPr>
            <a:xfrm>
              <a:off x="1979712" y="495242"/>
              <a:ext cx="6048672" cy="1565606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78" name="Google Shape;78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20601" y="572168"/>
              <a:ext cx="1081086" cy="1441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94495" y="571888"/>
              <a:ext cx="1081273" cy="1443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66933" y="561289"/>
              <a:ext cx="1074231" cy="1433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48439" y="580041"/>
              <a:ext cx="1068491" cy="1425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16104" y="572169"/>
              <a:ext cx="1080287" cy="14415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" name="Google Shape;83;p4"/>
          <p:cNvSpPr txBox="1"/>
          <p:nvPr/>
        </p:nvSpPr>
        <p:spPr>
          <a:xfrm>
            <a:off x="1331640" y="1054477"/>
            <a:ext cx="55446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康健雜誌</a:t>
            </a:r>
            <a:endParaRPr/>
          </a:p>
        </p:txBody>
      </p:sp>
      <p:sp>
        <p:nvSpPr>
          <p:cNvPr id="84" name="Google Shape;84;p4"/>
          <p:cNvSpPr txBox="1"/>
          <p:nvPr/>
        </p:nvSpPr>
        <p:spPr>
          <a:xfrm>
            <a:off x="1331640" y="1994064"/>
            <a:ext cx="669674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收錄時間：西元1998年至今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刊期：月刊</a:t>
            </a:r>
            <a:endParaRPr sz="24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內容：健康飲食、運動、身體保健、醫生專欄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/>
        </p:nvSpPr>
        <p:spPr>
          <a:xfrm>
            <a:off x="3132138" y="620713"/>
            <a:ext cx="53276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rPr b="1" lang="zh-TW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天下雜誌群知識庫</a:t>
            </a:r>
            <a:endParaRPr b="1"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1" name="Google Shape;91;p5"/>
          <p:cNvGrpSpPr/>
          <p:nvPr/>
        </p:nvGrpSpPr>
        <p:grpSpPr>
          <a:xfrm>
            <a:off x="6123920" y="1124744"/>
            <a:ext cx="1328400" cy="888161"/>
            <a:chOff x="833003" y="4579576"/>
            <a:chExt cx="1328400" cy="888161"/>
          </a:xfrm>
        </p:grpSpPr>
        <p:pic>
          <p:nvPicPr>
            <p:cNvPr id="92" name="Google Shape;92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3003" y="4579576"/>
              <a:ext cx="1328400" cy="5290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5"/>
            <p:cNvSpPr txBox="1"/>
            <p:nvPr/>
          </p:nvSpPr>
          <p:spPr>
            <a:xfrm>
              <a:off x="1004120" y="5067627"/>
              <a:ext cx="98616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2000"/>
                <a:buFont typeface="Noto Sans Symbols"/>
                <a:buNone/>
              </a:pPr>
              <a:r>
                <a:rPr b="1" lang="zh-TW" sz="2000">
                  <a:solidFill>
                    <a:srgbClr val="3333CC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2000+</a:t>
              </a:r>
              <a:endParaRPr/>
            </a:p>
          </p:txBody>
        </p:sp>
      </p:grpSp>
      <p:grpSp>
        <p:nvGrpSpPr>
          <p:cNvPr id="94" name="Google Shape;94;p5"/>
          <p:cNvGrpSpPr/>
          <p:nvPr/>
        </p:nvGrpSpPr>
        <p:grpSpPr>
          <a:xfrm>
            <a:off x="1691680" y="4555658"/>
            <a:ext cx="5662419" cy="1465630"/>
            <a:chOff x="1979712" y="495242"/>
            <a:chExt cx="6048672" cy="1565606"/>
          </a:xfrm>
        </p:grpSpPr>
        <p:sp>
          <p:nvSpPr>
            <p:cNvPr id="95" name="Google Shape;95;p5"/>
            <p:cNvSpPr/>
            <p:nvPr/>
          </p:nvSpPr>
          <p:spPr>
            <a:xfrm>
              <a:off x="1979712" y="495242"/>
              <a:ext cx="6048672" cy="1565606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96" name="Google Shape;96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20602" y="571951"/>
              <a:ext cx="1081084" cy="1442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97360" y="576213"/>
              <a:ext cx="1075544" cy="1434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63646" y="556714"/>
              <a:ext cx="1080804" cy="14426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42734" y="572241"/>
              <a:ext cx="1079898" cy="1441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15868" y="572169"/>
              <a:ext cx="1080760" cy="14415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5"/>
          <p:cNvSpPr/>
          <p:nvPr/>
        </p:nvSpPr>
        <p:spPr>
          <a:xfrm>
            <a:off x="1331640" y="1054477"/>
            <a:ext cx="26390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Cheers雜誌</a:t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1331640" y="1988840"/>
            <a:ext cx="669674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收錄時間：西元2000年至今</a:t>
            </a:r>
            <a:endParaRPr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刊期：雙月刊</a:t>
            </a:r>
            <a:endParaRPr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內容：人物特寫、管理趨勢、職場秘辛、技能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/>
          <p:nvPr/>
        </p:nvSpPr>
        <p:spPr>
          <a:xfrm>
            <a:off x="3132138" y="620713"/>
            <a:ext cx="53276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rPr b="1" lang="zh-TW" sz="4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天下雜誌群知識庫</a:t>
            </a:r>
            <a:endParaRPr b="1" sz="2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09" name="Google Shape;109;p6"/>
          <p:cNvGrpSpPr/>
          <p:nvPr/>
        </p:nvGrpSpPr>
        <p:grpSpPr>
          <a:xfrm>
            <a:off x="6123920" y="1176173"/>
            <a:ext cx="1328400" cy="812667"/>
            <a:chOff x="525531" y="5906074"/>
            <a:chExt cx="1328400" cy="812667"/>
          </a:xfrm>
        </p:grpSpPr>
        <p:sp>
          <p:nvSpPr>
            <p:cNvPr id="110" name="Google Shape;110;p6"/>
            <p:cNvSpPr txBox="1"/>
            <p:nvPr/>
          </p:nvSpPr>
          <p:spPr>
            <a:xfrm>
              <a:off x="696648" y="6318631"/>
              <a:ext cx="98616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2000"/>
                <a:buFont typeface="Noto Sans Symbols"/>
                <a:buNone/>
              </a:pPr>
              <a:r>
                <a:rPr b="1" lang="zh-TW" sz="2000">
                  <a:solidFill>
                    <a:srgbClr val="3333CC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2008+</a:t>
              </a:r>
              <a:endParaRPr/>
            </a:p>
          </p:txBody>
        </p:sp>
        <p:pic>
          <p:nvPicPr>
            <p:cNvPr id="111" name="Google Shape;11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5531" y="5906074"/>
              <a:ext cx="1328400" cy="47946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6"/>
          <p:cNvGrpSpPr/>
          <p:nvPr/>
        </p:nvGrpSpPr>
        <p:grpSpPr>
          <a:xfrm>
            <a:off x="1717893" y="4483650"/>
            <a:ext cx="5662419" cy="1465630"/>
            <a:chOff x="1979712" y="495242"/>
            <a:chExt cx="6048672" cy="1565606"/>
          </a:xfrm>
        </p:grpSpPr>
        <p:sp>
          <p:nvSpPr>
            <p:cNvPr id="113" name="Google Shape;113;p6"/>
            <p:cNvSpPr/>
            <p:nvPr/>
          </p:nvSpPr>
          <p:spPr>
            <a:xfrm>
              <a:off x="1979712" y="495242"/>
              <a:ext cx="6048672" cy="1565606"/>
            </a:xfrm>
            <a:prstGeom prst="rect">
              <a:avLst/>
            </a:prstGeom>
            <a:solidFill>
              <a:schemeClr val="accent3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14" name="Google Shape;11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20601" y="572168"/>
              <a:ext cx="1081086" cy="1441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94164" y="572170"/>
              <a:ext cx="1081936" cy="1442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463614" y="557394"/>
              <a:ext cx="1080867" cy="144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42221" y="571997"/>
              <a:ext cx="1080926" cy="1441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15784" y="572276"/>
              <a:ext cx="1080926" cy="14413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6"/>
          <p:cNvSpPr/>
          <p:nvPr/>
        </p:nvSpPr>
        <p:spPr>
          <a:xfrm>
            <a:off x="1331640" y="1054477"/>
            <a:ext cx="20313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uFill>
                  <a:noFill/>
                </a:uFill>
                <a:latin typeface="Microsoft JhengHei"/>
                <a:ea typeface="Microsoft JhengHei"/>
                <a:cs typeface="Microsoft JhengHei"/>
                <a:sym typeface="Microsoft JhengHei"/>
                <a:hlinkClick r:id="rId9"/>
              </a:rPr>
              <a:t>親子天下</a:t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1331640" y="1988840"/>
            <a:ext cx="662473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收錄時間：西元2008年至今</a:t>
            </a:r>
            <a:endParaRPr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刊期：季刊</a:t>
            </a:r>
            <a:endParaRPr sz="24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E0000"/>
              </a:buClr>
              <a:buSzPts val="2400"/>
              <a:buFont typeface="Noto Sans Symbols"/>
              <a:buChar char="◆"/>
            </a:pPr>
            <a:r>
              <a:rPr lang="zh-TW" sz="24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內容：孩童學習與教育、親子議題、家庭生活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0b2a443ec_0_0"/>
          <p:cNvSpPr txBox="1"/>
          <p:nvPr>
            <p:ph idx="1" type="body"/>
          </p:nvPr>
        </p:nvSpPr>
        <p:spPr>
          <a:xfrm>
            <a:off x="875700" y="1923100"/>
            <a:ext cx="73926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zh-TW" sz="2700"/>
              <a:t>請問</a:t>
            </a:r>
            <a:r>
              <a:rPr lang="zh-TW" sz="2700"/>
              <a:t>天下雜誌群知識庫有收錄哪些雜誌？</a:t>
            </a:r>
            <a:endParaRPr sz="2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zh-TW" sz="2700"/>
              <a:t>舉一例即可</a:t>
            </a:r>
            <a:endParaRPr sz="2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zh-TW" sz="1800"/>
              <a:t>提示：可用關鍵字檢索，如：品牌創新、品牌定位、顧客體驗、行銷等</a:t>
            </a:r>
            <a:endParaRPr sz="1800"/>
          </a:p>
        </p:txBody>
      </p:sp>
      <p:sp>
        <p:nvSpPr>
          <p:cNvPr id="127" name="Google Shape;127;g280b2a443ec_0_0"/>
          <p:cNvSpPr txBox="1"/>
          <p:nvPr/>
        </p:nvSpPr>
        <p:spPr>
          <a:xfrm>
            <a:off x="3072000" y="7361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有獎徵答</a:t>
            </a:r>
            <a:endParaRPr b="1" sz="400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e53d7ebec_0_14"/>
          <p:cNvSpPr txBox="1"/>
          <p:nvPr>
            <p:ph idx="1" type="body"/>
          </p:nvPr>
        </p:nvSpPr>
        <p:spPr>
          <a:xfrm>
            <a:off x="983700" y="1903850"/>
            <a:ext cx="71766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zh-TW" sz="2700"/>
              <a:t>請從天下雜誌知識庫中找出一篇與創新、創業相關文章，並簡單說明</a:t>
            </a:r>
            <a:endParaRPr sz="2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zh-TW" sz="1800"/>
              <a:t>提示：可用關鍵字檢索，如：</a:t>
            </a:r>
            <a:r>
              <a:rPr lang="zh-TW" sz="1800"/>
              <a:t>品牌創新、品牌定位、創業、行銷等</a:t>
            </a:r>
            <a:endParaRPr sz="1800"/>
          </a:p>
        </p:txBody>
      </p:sp>
      <p:sp>
        <p:nvSpPr>
          <p:cNvPr id="134" name="Google Shape;134;g27e53d7ebec_0_14"/>
          <p:cNvSpPr txBox="1"/>
          <p:nvPr/>
        </p:nvSpPr>
        <p:spPr>
          <a:xfrm>
            <a:off x="3072000" y="736150"/>
            <a:ext cx="300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4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有獎徵答</a:t>
            </a:r>
            <a:endParaRPr b="1" sz="4000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idx="4294967295" type="subTitle"/>
          </p:nvPr>
        </p:nvSpPr>
        <p:spPr>
          <a:xfrm>
            <a:off x="1371600" y="2276872"/>
            <a:ext cx="6400800" cy="828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Noto Sans Symbols"/>
              <a:buNone/>
            </a:pPr>
            <a:r>
              <a:rPr b="1" i="0" lang="zh-TW" sz="5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謝謝聆聽</a:t>
            </a:r>
            <a:endParaRPr b="1" i="0" sz="5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1691680" y="3573016"/>
            <a:ext cx="576064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-274638" lvl="0" marL="274638" marR="0" rtl="0" algn="l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280"/>
              <a:buFont typeface="Noto Sans Symbols"/>
              <a:buNone/>
            </a:pPr>
            <a:r>
              <a:rPr lang="zh-TW" sz="1600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【台北總公司】電話：(02)2736-1058   傳真：(02)2736-3001</a:t>
            </a:r>
            <a:endParaRPr/>
          </a:p>
          <a:p>
            <a:pPr indent="-274638" lvl="0" marL="274638" marR="0" rtl="0" algn="l">
              <a:lnSpc>
                <a:spcPct val="96000"/>
              </a:lnSpc>
              <a:spcBef>
                <a:spcPts val="320"/>
              </a:spcBef>
              <a:spcAft>
                <a:spcPts val="0"/>
              </a:spcAft>
              <a:buClr>
                <a:srgbClr val="006666"/>
              </a:buClr>
              <a:buSzPts val="1280"/>
              <a:buFont typeface="Noto Sans Symbols"/>
              <a:buNone/>
            </a:pPr>
            <a:r>
              <a:rPr lang="zh-TW" sz="1600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【南部辦事處】電話：(06)302-5369     傳真：(06)302-5427  </a:t>
            </a:r>
            <a:endParaRPr/>
          </a:p>
          <a:p>
            <a:pPr indent="-274638" lvl="0" marL="274638" marR="0" rtl="0" algn="l">
              <a:lnSpc>
                <a:spcPct val="96000"/>
              </a:lnSpc>
              <a:spcBef>
                <a:spcPts val="320"/>
              </a:spcBef>
              <a:spcAft>
                <a:spcPts val="0"/>
              </a:spcAft>
              <a:buClr>
                <a:srgbClr val="006666"/>
              </a:buClr>
              <a:buSzPts val="1280"/>
              <a:buFont typeface="Noto Sans Symbols"/>
              <a:buNone/>
            </a:pPr>
            <a:r>
              <a:rPr lang="zh-TW" sz="1600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網址：</a:t>
            </a:r>
            <a:r>
              <a:rPr lang="zh-TW" sz="1600" u="sng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www.tbmc.com.tw</a:t>
            </a:r>
            <a:r>
              <a:rPr lang="zh-TW" sz="1600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E-mail：</a:t>
            </a:r>
            <a:r>
              <a:rPr lang="zh-TW" sz="1600" u="sng">
                <a:solidFill>
                  <a:schemeClr val="accent6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info@tbmc.com.tw</a:t>
            </a:r>
            <a:r>
              <a:rPr lang="zh-TW" sz="1600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佈景主題2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2013-08-19T08:49:20Z</dcterms:created>
  <dc:creator>cassiehsu</dc:creator>
</cp:coreProperties>
</file>