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HEIC" ContentType="image/jpeg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53"/>
  </p:notesMasterIdLst>
  <p:handoutMasterIdLst>
    <p:handoutMasterId r:id="rId54"/>
  </p:handoutMasterIdLst>
  <p:sldIdLst>
    <p:sldId id="256" r:id="rId3"/>
    <p:sldId id="257" r:id="rId4"/>
    <p:sldId id="258" r:id="rId5"/>
    <p:sldId id="334" r:id="rId6"/>
    <p:sldId id="372" r:id="rId7"/>
    <p:sldId id="361" r:id="rId8"/>
    <p:sldId id="371" r:id="rId9"/>
    <p:sldId id="332" r:id="rId10"/>
    <p:sldId id="362" r:id="rId11"/>
    <p:sldId id="335" r:id="rId12"/>
    <p:sldId id="363" r:id="rId13"/>
    <p:sldId id="364" r:id="rId14"/>
    <p:sldId id="365" r:id="rId15"/>
    <p:sldId id="366" r:id="rId16"/>
    <p:sldId id="394" r:id="rId17"/>
    <p:sldId id="299" r:id="rId18"/>
    <p:sldId id="305" r:id="rId19"/>
    <p:sldId id="330" r:id="rId20"/>
    <p:sldId id="307" r:id="rId21"/>
    <p:sldId id="308" r:id="rId22"/>
    <p:sldId id="309" r:id="rId23"/>
    <p:sldId id="310" r:id="rId24"/>
    <p:sldId id="355" r:id="rId25"/>
    <p:sldId id="356" r:id="rId26"/>
    <p:sldId id="357" r:id="rId27"/>
    <p:sldId id="373" r:id="rId28"/>
    <p:sldId id="327" r:id="rId29"/>
    <p:sldId id="385" r:id="rId30"/>
    <p:sldId id="260" r:id="rId31"/>
    <p:sldId id="387" r:id="rId32"/>
    <p:sldId id="388" r:id="rId33"/>
    <p:sldId id="259" r:id="rId34"/>
    <p:sldId id="336" r:id="rId35"/>
    <p:sldId id="337" r:id="rId36"/>
    <p:sldId id="338" r:id="rId37"/>
    <p:sldId id="339" r:id="rId38"/>
    <p:sldId id="340" r:id="rId39"/>
    <p:sldId id="367" r:id="rId40"/>
    <p:sldId id="342" r:id="rId41"/>
    <p:sldId id="343" r:id="rId42"/>
    <p:sldId id="344" r:id="rId43"/>
    <p:sldId id="345" r:id="rId44"/>
    <p:sldId id="346" r:id="rId45"/>
    <p:sldId id="347" r:id="rId46"/>
    <p:sldId id="359" r:id="rId47"/>
    <p:sldId id="288" r:id="rId48"/>
    <p:sldId id="353" r:id="rId49"/>
    <p:sldId id="354" r:id="rId50"/>
    <p:sldId id="301" r:id="rId51"/>
    <p:sldId id="282" r:id="rId52"/>
  </p:sldIdLst>
  <p:sldSz cx="12192000" cy="6858000"/>
  <p:notesSz cx="6810375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8C"/>
    <a:srgbClr val="68007F"/>
    <a:srgbClr val="9C007F"/>
    <a:srgbClr val="E40059"/>
    <a:srgbClr val="E50C61"/>
    <a:srgbClr val="EA6096"/>
    <a:srgbClr val="002060"/>
    <a:srgbClr val="4E005F"/>
    <a:srgbClr val="005BD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909" cy="498129"/>
          </a:xfrm>
          <a:prstGeom prst="rect">
            <a:avLst/>
          </a:prstGeom>
        </p:spPr>
        <p:txBody>
          <a:bodyPr vert="horz" lIns="88342" tIns="44171" rIns="88342" bIns="4417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7945" y="1"/>
            <a:ext cx="2950908" cy="498129"/>
          </a:xfrm>
          <a:prstGeom prst="rect">
            <a:avLst/>
          </a:prstGeom>
        </p:spPr>
        <p:txBody>
          <a:bodyPr vert="horz" lIns="88342" tIns="44171" rIns="88342" bIns="44171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44385"/>
            <a:ext cx="2950909" cy="498129"/>
          </a:xfrm>
          <a:prstGeom prst="rect">
            <a:avLst/>
          </a:prstGeom>
        </p:spPr>
        <p:txBody>
          <a:bodyPr vert="horz" lIns="88342" tIns="44171" rIns="88342" bIns="4417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7945" y="9444385"/>
            <a:ext cx="2950908" cy="498129"/>
          </a:xfrm>
          <a:prstGeom prst="rect">
            <a:avLst/>
          </a:prstGeom>
        </p:spPr>
        <p:txBody>
          <a:bodyPr vert="horz" lIns="88342" tIns="44171" rIns="88342" bIns="44171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909" cy="498129"/>
          </a:xfrm>
          <a:prstGeom prst="rect">
            <a:avLst/>
          </a:prstGeom>
        </p:spPr>
        <p:txBody>
          <a:bodyPr vert="horz" lIns="88342" tIns="44171" rIns="88342" bIns="4417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7945" y="1"/>
            <a:ext cx="2950908" cy="498129"/>
          </a:xfrm>
          <a:prstGeom prst="rect">
            <a:avLst/>
          </a:prstGeom>
        </p:spPr>
        <p:txBody>
          <a:bodyPr vert="horz" lIns="88342" tIns="44171" rIns="88342" bIns="44171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342" tIns="44171" rIns="88342" bIns="4417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798" y="4785424"/>
            <a:ext cx="5448300" cy="3914083"/>
          </a:xfrm>
          <a:prstGeom prst="rect">
            <a:avLst/>
          </a:prstGeom>
        </p:spPr>
        <p:txBody>
          <a:bodyPr vert="horz" lIns="88342" tIns="44171" rIns="88342" bIns="44171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4385"/>
            <a:ext cx="2950909" cy="498129"/>
          </a:xfrm>
          <a:prstGeom prst="rect">
            <a:avLst/>
          </a:prstGeom>
        </p:spPr>
        <p:txBody>
          <a:bodyPr vert="horz" lIns="88342" tIns="44171" rIns="88342" bIns="4417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7945" y="9444385"/>
            <a:ext cx="2950908" cy="498129"/>
          </a:xfrm>
          <a:prstGeom prst="rect">
            <a:avLst/>
          </a:prstGeom>
        </p:spPr>
        <p:txBody>
          <a:bodyPr vert="horz" lIns="88342" tIns="44171" rIns="88342" bIns="44171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目前學校最多人使用中文電子書平台有</a:t>
            </a:r>
            <a:r>
              <a:rPr lang="en-US" altLang="zh-TW" dirty="0" err="1"/>
              <a:t>udn</a:t>
            </a:r>
            <a:r>
              <a:rPr lang="zh-TW" altLang="en-US" dirty="0"/>
              <a:t>讀書館、</a:t>
            </a:r>
            <a:r>
              <a:rPr lang="en-US" altLang="zh-TW" dirty="0" err="1"/>
              <a:t>iRead</a:t>
            </a:r>
            <a:r>
              <a:rPr lang="en-US" altLang="zh-TW" baseline="0" dirty="0"/>
              <a:t> eBook</a:t>
            </a:r>
            <a:r>
              <a:rPr lang="zh-TW" altLang="en-US" baseline="0" dirty="0"/>
              <a:t>及</a:t>
            </a:r>
            <a:r>
              <a:rPr lang="en-US" altLang="zh-TW" baseline="0" dirty="0" err="1"/>
              <a:t>HyRead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ebook</a:t>
            </a:r>
            <a:r>
              <a:rPr lang="en-US" altLang="zh-TW" baseline="0" dirty="0"/>
              <a:t>﹐</a:t>
            </a:r>
            <a:r>
              <a:rPr lang="zh-TW" altLang="en-US" baseline="0" dirty="0"/>
              <a:t>今天我們會用</a:t>
            </a:r>
            <a:r>
              <a:rPr lang="en-US" altLang="zh-TW" baseline="0" dirty="0" err="1"/>
              <a:t>HyRead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ebook</a:t>
            </a:r>
            <a:r>
              <a:rPr lang="zh-TW" altLang="en-US" baseline="0" dirty="0"/>
              <a:t>電子書平台來為大家介紹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D779-5BE2-497C-A9AF-9E7D8AA83C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8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24615-75FC-4683-8D38-913B96A2B290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351CD-20E1-4AEF-BDDD-9C2DD2E68FB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02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4615-75FC-4683-8D38-913B96A2B290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51CD-20E1-4AEF-BDDD-9C2DD2E68F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864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75.svg"/><Relationship Id="rId7" Type="http://schemas.openxmlformats.org/officeDocument/2006/relationships/image" Target="../media/image54.svg"/><Relationship Id="rId12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0.svg"/><Relationship Id="rId5" Type="http://schemas.openxmlformats.org/officeDocument/2006/relationships/image" Target="../media/image6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5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.edu.tw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hyperlink" Target="http://www.lib.uch.edu.tw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33.png"/><Relationship Id="rId7" Type="http://schemas.openxmlformats.org/officeDocument/2006/relationships/image" Target="../media/image13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5.jpg"/><Relationship Id="rId4" Type="http://schemas.openxmlformats.org/officeDocument/2006/relationships/image" Target="../media/image134.jpg"/><Relationship Id="rId9" Type="http://schemas.openxmlformats.org/officeDocument/2006/relationships/image" Target="../media/image13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HEIC"/><Relationship Id="rId5" Type="http://schemas.openxmlformats.org/officeDocument/2006/relationships/hyperlink" Target="https://ctsh9910929.blogspot.com/2010/10/p244w-lcd-24-x-1080-60hz-0.html" TargetMode="Externa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pxhere.com/zh/photo/477150" TargetMode="External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sv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189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圖書館</a:t>
            </a:r>
            <a:endParaRPr lang="en-US" altLang="zh-TW" sz="6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dist">
              <a:buNone/>
            </a:pPr>
            <a:r>
              <a:rPr lang="zh-TW" alt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新生利用教育</a:t>
            </a:r>
            <a:endParaRPr lang="en-US" altLang="zh-TW" sz="4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112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學年度 第 </a:t>
            </a: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D120B89-515F-4E2A-81DB-E739EE7D24CB}"/>
              </a:ext>
            </a:extLst>
          </p:cNvPr>
          <p:cNvSpPr txBox="1"/>
          <p:nvPr/>
        </p:nvSpPr>
        <p:spPr>
          <a:xfrm>
            <a:off x="3164872" y="181402"/>
            <a:ext cx="1025922" cy="307777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defPPr>
              <a:defRPr lang="zh-CN"/>
            </a:defPPr>
            <a:lvl1pPr marL="0" indent="0" algn="ctr" defTabSz="1216025">
              <a:spcBef>
                <a:spcPct val="20000"/>
              </a:spcBef>
              <a:buNone/>
              <a:defRPr sz="20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中文書庫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35580108-1B10-4FD4-B62C-8BAB7989E3CC}"/>
              </a:ext>
            </a:extLst>
          </p:cNvPr>
          <p:cNvGrpSpPr/>
          <p:nvPr/>
        </p:nvGrpSpPr>
        <p:grpSpPr>
          <a:xfrm>
            <a:off x="177800" y="877719"/>
            <a:ext cx="6040709" cy="5768719"/>
            <a:chOff x="253102" y="942606"/>
            <a:chExt cx="6040709" cy="576871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02" y="1747298"/>
              <a:ext cx="2823741" cy="377253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Text Placeholder 3"/>
            <p:cNvSpPr txBox="1"/>
            <p:nvPr/>
          </p:nvSpPr>
          <p:spPr>
            <a:xfrm>
              <a:off x="825225" y="966937"/>
              <a:ext cx="2646113" cy="41404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中文書按類別排放，按類號</a:t>
              </a:r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729E13B1-899C-4E74-AB25-69BC637A98D2}"/>
                </a:ext>
              </a:extLst>
            </p:cNvPr>
            <p:cNvGrpSpPr/>
            <p:nvPr/>
          </p:nvGrpSpPr>
          <p:grpSpPr>
            <a:xfrm>
              <a:off x="271186" y="942606"/>
              <a:ext cx="537103" cy="534712"/>
              <a:chOff x="8701354" y="2173707"/>
              <a:chExt cx="585892" cy="585892"/>
            </a:xfrm>
          </p:grpSpPr>
          <p:sp>
            <p:nvSpPr>
              <p:cNvPr id="34" name="Oval 22">
                <a:extLst>
                  <a:ext uri="{FF2B5EF4-FFF2-40B4-BE49-F238E27FC236}">
                    <a16:creationId xmlns:a16="http://schemas.microsoft.com/office/drawing/2014/main" id="{42B23E40-4CE7-44F1-BA70-AB833B3B35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1354" y="2173707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35" name="圖形 34" descr="書籍">
                <a:extLst>
                  <a:ext uri="{FF2B5EF4-FFF2-40B4-BE49-F238E27FC236}">
                    <a16:creationId xmlns:a16="http://schemas.microsoft.com/office/drawing/2014/main" id="{34EED588-6194-49C1-BD06-2B01FA73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75163" y="2283829"/>
                <a:ext cx="438275" cy="438275"/>
              </a:xfrm>
              <a:prstGeom prst="rect">
                <a:avLst/>
              </a:prstGeom>
            </p:spPr>
          </p:pic>
        </p:grp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2AE224E4-881C-466B-9C9C-0E71A7F8D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58" y="3406222"/>
              <a:ext cx="3008753" cy="330510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F279F77D-DCEB-4485-9009-3E2EC4864952}"/>
              </a:ext>
            </a:extLst>
          </p:cNvPr>
          <p:cNvSpPr txBox="1"/>
          <p:nvPr/>
        </p:nvSpPr>
        <p:spPr>
          <a:xfrm>
            <a:off x="7926140" y="515620"/>
            <a:ext cx="1967115" cy="265931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endParaRPr lang="en-US" altLang="zh-CN" sz="16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3E317DDE-7205-44C0-B10E-672F6B613C0F}"/>
              </a:ext>
            </a:extLst>
          </p:cNvPr>
          <p:cNvGrpSpPr/>
          <p:nvPr/>
        </p:nvGrpSpPr>
        <p:grpSpPr>
          <a:xfrm>
            <a:off x="5572668" y="222892"/>
            <a:ext cx="6375402" cy="6255162"/>
            <a:chOff x="5572668" y="222892"/>
            <a:chExt cx="6375402" cy="625516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19B5394-97A7-4CB3-A93F-A98B743653C2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6870" y="656460"/>
              <a:ext cx="3841200" cy="277254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0D0199E-E17D-4838-8D6C-D02707B3C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9404" y="3547095"/>
              <a:ext cx="3767996" cy="293095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2" name="Text Placeholder 3">
              <a:extLst>
                <a:ext uri="{FF2B5EF4-FFF2-40B4-BE49-F238E27FC236}">
                  <a16:creationId xmlns:a16="http://schemas.microsoft.com/office/drawing/2014/main" id="{A2CBA2C1-8863-4012-BBD1-6928A6551B77}"/>
                </a:ext>
              </a:extLst>
            </p:cNvPr>
            <p:cNvSpPr txBox="1"/>
            <p:nvPr/>
          </p:nvSpPr>
          <p:spPr>
            <a:xfrm>
              <a:off x="7926272" y="222892"/>
              <a:ext cx="769441" cy="30777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閱讀區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08046CE9-A7C9-4C6B-BE24-060C82EAB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668" y="779010"/>
              <a:ext cx="2353472" cy="226653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025257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C95DCC-3CC0-452A-80E0-1796DD5F44C5}"/>
              </a:ext>
            </a:extLst>
          </p:cNvPr>
          <p:cNvGrpSpPr/>
          <p:nvPr/>
        </p:nvGrpSpPr>
        <p:grpSpPr>
          <a:xfrm>
            <a:off x="441960" y="62346"/>
            <a:ext cx="4611368" cy="558075"/>
            <a:chOff x="431687" y="56254"/>
            <a:chExt cx="4611368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5F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0DE249AA-536C-4BA1-BAF1-283158E481A8}"/>
                </a:ext>
              </a:extLst>
            </p:cNvPr>
            <p:cNvSpPr txBox="1"/>
            <p:nvPr/>
          </p:nvSpPr>
          <p:spPr>
            <a:xfrm>
              <a:off x="2881853" y="172992"/>
              <a:ext cx="21612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多媒體視聽中心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07D8B1A0-B3F7-471F-B24E-EF5B91AAAC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23403"/>
            <a:ext cx="5204098" cy="47635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EECD811F-4B81-4A1C-AF23-3AF410A1BA7C}"/>
              </a:ext>
            </a:extLst>
          </p:cNvPr>
          <p:cNvGrpSpPr/>
          <p:nvPr/>
        </p:nvGrpSpPr>
        <p:grpSpPr>
          <a:xfrm>
            <a:off x="5908766" y="614329"/>
            <a:ext cx="5652000" cy="6043886"/>
            <a:chOff x="5908766" y="614329"/>
            <a:chExt cx="5652000" cy="6043886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FCA21F4-6255-4EA4-A38A-930C2522B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766" y="1006215"/>
              <a:ext cx="5652000" cy="5652000"/>
            </a:xfrm>
            <a:prstGeom prst="rect">
              <a:avLst/>
            </a:prstGeom>
          </p:spPr>
        </p:pic>
        <p:sp>
          <p:nvSpPr>
            <p:cNvPr id="40" name="Text Placeholder 3">
              <a:extLst>
                <a:ext uri="{FF2B5EF4-FFF2-40B4-BE49-F238E27FC236}">
                  <a16:creationId xmlns:a16="http://schemas.microsoft.com/office/drawing/2014/main" id="{C8E18591-6D7C-4C15-B7F5-664D6793CEC7}"/>
                </a:ext>
              </a:extLst>
            </p:cNvPr>
            <p:cNvSpPr txBox="1"/>
            <p:nvPr/>
          </p:nvSpPr>
          <p:spPr>
            <a:xfrm>
              <a:off x="8393992" y="614329"/>
              <a:ext cx="11506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會議廳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0010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C95DCC-3CC0-452A-80E0-1796DD5F44C5}"/>
              </a:ext>
            </a:extLst>
          </p:cNvPr>
          <p:cNvGrpSpPr/>
          <p:nvPr/>
        </p:nvGrpSpPr>
        <p:grpSpPr>
          <a:xfrm>
            <a:off x="431687" y="56254"/>
            <a:ext cx="4672328" cy="558075"/>
            <a:chOff x="431687" y="56254"/>
            <a:chExt cx="4672328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5F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0DE249AA-536C-4BA1-BAF1-283158E481A8}"/>
                </a:ext>
              </a:extLst>
            </p:cNvPr>
            <p:cNvSpPr txBox="1"/>
            <p:nvPr/>
          </p:nvSpPr>
          <p:spPr>
            <a:xfrm>
              <a:off x="2942813" y="161681"/>
              <a:ext cx="21612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多媒體視聽中心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7AC82460-CDB4-4D2A-9DFC-F0E54BE7AA4A}"/>
              </a:ext>
            </a:extLst>
          </p:cNvPr>
          <p:cNvGrpSpPr/>
          <p:nvPr/>
        </p:nvGrpSpPr>
        <p:grpSpPr>
          <a:xfrm>
            <a:off x="6720931" y="936205"/>
            <a:ext cx="5109754" cy="5646160"/>
            <a:chOff x="168084" y="815600"/>
            <a:chExt cx="5109754" cy="5646160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6CBDBB30-EBB9-4368-A7CA-156BA57C9C3E}"/>
                </a:ext>
              </a:extLst>
            </p:cNvPr>
            <p:cNvGrpSpPr/>
            <p:nvPr/>
          </p:nvGrpSpPr>
          <p:grpSpPr>
            <a:xfrm>
              <a:off x="249117" y="815600"/>
              <a:ext cx="4404334" cy="704285"/>
              <a:chOff x="4146723" y="858615"/>
              <a:chExt cx="3980124" cy="704285"/>
            </a:xfrm>
          </p:grpSpPr>
          <p:grpSp>
            <p:nvGrpSpPr>
              <p:cNvPr id="15" name="Group 25">
                <a:extLst>
                  <a:ext uri="{FF2B5EF4-FFF2-40B4-BE49-F238E27FC236}">
                    <a16:creationId xmlns:a16="http://schemas.microsoft.com/office/drawing/2014/main" id="{58D17188-16D0-4D64-82E6-F171308EB10B}"/>
                  </a:ext>
                </a:extLst>
              </p:cNvPr>
              <p:cNvGrpSpPr/>
              <p:nvPr/>
            </p:nvGrpSpPr>
            <p:grpSpPr>
              <a:xfrm>
                <a:off x="4775578" y="858615"/>
                <a:ext cx="3351269" cy="643355"/>
                <a:chOff x="699893" y="1704843"/>
                <a:chExt cx="2631516" cy="401060"/>
              </a:xfrm>
            </p:grpSpPr>
            <p:sp>
              <p:nvSpPr>
                <p:cNvPr id="16" name="Text Placeholder 3">
                  <a:extLst>
                    <a:ext uri="{FF2B5EF4-FFF2-40B4-BE49-F238E27FC236}">
                      <a16:creationId xmlns:a16="http://schemas.microsoft.com/office/drawing/2014/main" id="{02E05CF1-C2BB-4117-8BFC-1ADDAAB842EB}"/>
                    </a:ext>
                  </a:extLst>
                </p:cNvPr>
                <p:cNvSpPr txBox="1"/>
                <p:nvPr/>
              </p:nvSpPr>
              <p:spPr>
                <a:xfrm>
                  <a:off x="1684631" y="1704843"/>
                  <a:ext cx="662040" cy="191864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/>
                    <a:t>片庫區</a:t>
                  </a:r>
                  <a:endParaRPr lang="en-US" dirty="0"/>
                </a:p>
              </p:txBody>
            </p:sp>
            <p:sp>
              <p:nvSpPr>
                <p:cNvPr id="17" name="Text Placeholder 3">
                  <a:extLst>
                    <a:ext uri="{FF2B5EF4-FFF2-40B4-BE49-F238E27FC236}">
                      <a16:creationId xmlns:a16="http://schemas.microsoft.com/office/drawing/2014/main" id="{C62824E3-0F89-4B5B-8391-E489A376AAFC}"/>
                    </a:ext>
                  </a:extLst>
                </p:cNvPr>
                <p:cNvSpPr txBox="1"/>
                <p:nvPr/>
              </p:nvSpPr>
              <p:spPr>
                <a:xfrm>
                  <a:off x="699893" y="1845238"/>
                  <a:ext cx="2631516" cy="260665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pPr algn="ctr"/>
                  <a:r>
                    <a:rPr lang="zh-TW" altLang="en-US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各式影片供挑選</a:t>
                  </a:r>
                  <a:endParaRPr lang="en-US" altLang="zh-CN" sz="16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BA66C81B-CC01-4330-A65C-2BEE8A8862CD}"/>
                  </a:ext>
                </a:extLst>
              </p:cNvPr>
              <p:cNvGrpSpPr/>
              <p:nvPr/>
            </p:nvGrpSpPr>
            <p:grpSpPr>
              <a:xfrm>
                <a:off x="4146723" y="1022900"/>
                <a:ext cx="540000" cy="540000"/>
                <a:chOff x="4549925" y="735651"/>
                <a:chExt cx="540000" cy="540000"/>
              </a:xfrm>
            </p:grpSpPr>
            <p:sp>
              <p:nvSpPr>
                <p:cNvPr id="21" name="Oval 22">
                  <a:extLst>
                    <a:ext uri="{FF2B5EF4-FFF2-40B4-BE49-F238E27FC236}">
                      <a16:creationId xmlns:a16="http://schemas.microsoft.com/office/drawing/2014/main" id="{EF0CC08F-6221-459E-ACB7-23EB11B08C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9925" y="735651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22" name="圖形 21" descr="影片膠片">
                  <a:extLst>
                    <a:ext uri="{FF2B5EF4-FFF2-40B4-BE49-F238E27FC236}">
                      <a16:creationId xmlns:a16="http://schemas.microsoft.com/office/drawing/2014/main" id="{FB3D2994-B49D-45DB-9830-CE6EE791C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18325" y="804051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961E989-91B6-4B9B-A270-EA065D8EC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84" y="1756889"/>
              <a:ext cx="5109754" cy="470487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0AB3835-B26E-4028-8852-F8B808C7E416}"/>
              </a:ext>
            </a:extLst>
          </p:cNvPr>
          <p:cNvGrpSpPr/>
          <p:nvPr/>
        </p:nvGrpSpPr>
        <p:grpSpPr>
          <a:xfrm>
            <a:off x="361315" y="936205"/>
            <a:ext cx="4839311" cy="5503730"/>
            <a:chOff x="6359912" y="866536"/>
            <a:chExt cx="4839311" cy="5503730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D3F20FD3-AA14-4DAF-B195-276EC72D91E6}"/>
                </a:ext>
              </a:extLst>
            </p:cNvPr>
            <p:cNvGrpSpPr/>
            <p:nvPr/>
          </p:nvGrpSpPr>
          <p:grpSpPr>
            <a:xfrm>
              <a:off x="6868737" y="866536"/>
              <a:ext cx="2552033" cy="540000"/>
              <a:chOff x="8087937" y="897707"/>
              <a:chExt cx="2552033" cy="540000"/>
            </a:xfrm>
          </p:grpSpPr>
          <p:sp>
            <p:nvSpPr>
              <p:cNvPr id="24" name="Text Placeholder 3">
                <a:extLst>
                  <a:ext uri="{FF2B5EF4-FFF2-40B4-BE49-F238E27FC236}">
                    <a16:creationId xmlns:a16="http://schemas.microsoft.com/office/drawing/2014/main" id="{A92C6AE7-688F-4F93-B6DC-4C94E8DA2035}"/>
                  </a:ext>
                </a:extLst>
              </p:cNvPr>
              <p:cNvSpPr txBox="1"/>
              <p:nvPr/>
            </p:nvSpPr>
            <p:spPr>
              <a:xfrm>
                <a:off x="9357568" y="1041012"/>
                <a:ext cx="1282402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有線電視區</a:t>
                </a:r>
                <a:endParaRPr lang="en-US" dirty="0"/>
              </a:p>
            </p:txBody>
          </p: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0CC3B92D-1F7A-4549-A656-C7AF7AFF165C}"/>
                  </a:ext>
                </a:extLst>
              </p:cNvPr>
              <p:cNvGrpSpPr/>
              <p:nvPr/>
            </p:nvGrpSpPr>
            <p:grpSpPr>
              <a:xfrm>
                <a:off x="8087937" y="897707"/>
                <a:ext cx="540000" cy="540000"/>
                <a:chOff x="4730681" y="6146498"/>
                <a:chExt cx="540000" cy="540000"/>
              </a:xfrm>
            </p:grpSpPr>
            <p:sp>
              <p:nvSpPr>
                <p:cNvPr id="29" name="Oval 30">
                  <a:extLst>
                    <a:ext uri="{FF2B5EF4-FFF2-40B4-BE49-F238E27FC236}">
                      <a16:creationId xmlns:a16="http://schemas.microsoft.com/office/drawing/2014/main" id="{8F1623D7-61CE-4E6E-A35B-E68D889048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30681" y="6146498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0" name="圖形 29" descr="劇院">
                  <a:extLst>
                    <a:ext uri="{FF2B5EF4-FFF2-40B4-BE49-F238E27FC236}">
                      <a16:creationId xmlns:a16="http://schemas.microsoft.com/office/drawing/2014/main" id="{F470240F-7622-4A52-9F08-A3EFEED71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9949" y="6227824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C175BED-79F2-443B-9B91-BCD046D1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912" y="1665396"/>
              <a:ext cx="4839311" cy="47048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2515433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C95DCC-3CC0-452A-80E0-1796DD5F44C5}"/>
              </a:ext>
            </a:extLst>
          </p:cNvPr>
          <p:cNvGrpSpPr/>
          <p:nvPr/>
        </p:nvGrpSpPr>
        <p:grpSpPr>
          <a:xfrm>
            <a:off x="431687" y="56254"/>
            <a:ext cx="4672328" cy="558075"/>
            <a:chOff x="431687" y="56254"/>
            <a:chExt cx="4672328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5F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0DE249AA-536C-4BA1-BAF1-283158E481A8}"/>
                </a:ext>
              </a:extLst>
            </p:cNvPr>
            <p:cNvSpPr txBox="1"/>
            <p:nvPr/>
          </p:nvSpPr>
          <p:spPr>
            <a:xfrm>
              <a:off x="2942813" y="161681"/>
              <a:ext cx="21612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多媒體視聽中心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EAFC299-EC06-4322-883C-56C209E2BB3D}"/>
              </a:ext>
            </a:extLst>
          </p:cNvPr>
          <p:cNvGrpSpPr/>
          <p:nvPr/>
        </p:nvGrpSpPr>
        <p:grpSpPr>
          <a:xfrm>
            <a:off x="254975" y="749781"/>
            <a:ext cx="4170979" cy="4492073"/>
            <a:chOff x="254975" y="749781"/>
            <a:chExt cx="4170979" cy="4492073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F36BE7A-59DE-4082-AB36-43836282241B}"/>
                </a:ext>
              </a:extLst>
            </p:cNvPr>
            <p:cNvGrpSpPr/>
            <p:nvPr/>
          </p:nvGrpSpPr>
          <p:grpSpPr>
            <a:xfrm>
              <a:off x="454697" y="749781"/>
              <a:ext cx="3507512" cy="647658"/>
              <a:chOff x="8087937" y="897707"/>
              <a:chExt cx="3507512" cy="647658"/>
            </a:xfrm>
          </p:grpSpPr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B7F55701-62FD-4D60-B831-B9192BAE683B}"/>
                  </a:ext>
                </a:extLst>
              </p:cNvPr>
              <p:cNvGrpSpPr/>
              <p:nvPr/>
            </p:nvGrpSpPr>
            <p:grpSpPr>
              <a:xfrm>
                <a:off x="8812460" y="899534"/>
                <a:ext cx="2782989" cy="645831"/>
                <a:chOff x="-1222790" y="-971398"/>
                <a:chExt cx="2185284" cy="485607"/>
              </a:xfrm>
            </p:grpSpPr>
            <p:sp>
              <p:nvSpPr>
                <p:cNvPr id="24" name="Text Placeholder 3">
                  <a:extLst>
                    <a:ext uri="{FF2B5EF4-FFF2-40B4-BE49-F238E27FC236}">
                      <a16:creationId xmlns:a16="http://schemas.microsoft.com/office/drawing/2014/main" id="{A92C6AE7-688F-4F93-B6DC-4C94E8DA2035}"/>
                    </a:ext>
                  </a:extLst>
                </p:cNvPr>
                <p:cNvSpPr txBox="1"/>
                <p:nvPr/>
              </p:nvSpPr>
              <p:spPr>
                <a:xfrm>
                  <a:off x="-904757" y="-971398"/>
                  <a:ext cx="1208376" cy="231421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/>
                    <a:t>小團體欣賞室</a:t>
                  </a:r>
                  <a:endParaRPr lang="en-US" dirty="0"/>
                </a:p>
              </p:txBody>
            </p:sp>
            <p:sp>
              <p:nvSpPr>
                <p:cNvPr id="25" name="Text Placeholder 3">
                  <a:extLst>
                    <a:ext uri="{FF2B5EF4-FFF2-40B4-BE49-F238E27FC236}">
                      <a16:creationId xmlns:a16="http://schemas.microsoft.com/office/drawing/2014/main" id="{044BEDCA-742D-4EBC-A74D-7DD2FFA3CE6A}"/>
                    </a:ext>
                  </a:extLst>
                </p:cNvPr>
                <p:cNvSpPr txBox="1"/>
                <p:nvPr/>
              </p:nvSpPr>
              <p:spPr>
                <a:xfrm>
                  <a:off x="-1222790" y="-800197"/>
                  <a:ext cx="2185284" cy="314406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3</a:t>
                  </a:r>
                  <a:r>
                    <a:rPr lang="zh-TW" altLang="en-US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人以上可借用共同觀賞電影</a:t>
                  </a:r>
                  <a:endParaRPr lang="en-US" altLang="zh-CN" sz="16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0CC3B92D-1F7A-4549-A656-C7AF7AFF165C}"/>
                  </a:ext>
                </a:extLst>
              </p:cNvPr>
              <p:cNvGrpSpPr/>
              <p:nvPr/>
            </p:nvGrpSpPr>
            <p:grpSpPr>
              <a:xfrm>
                <a:off x="8087937" y="897707"/>
                <a:ext cx="540000" cy="540000"/>
                <a:chOff x="4730681" y="6146498"/>
                <a:chExt cx="540000" cy="540000"/>
              </a:xfrm>
            </p:grpSpPr>
            <p:sp>
              <p:nvSpPr>
                <p:cNvPr id="29" name="Oval 30">
                  <a:extLst>
                    <a:ext uri="{FF2B5EF4-FFF2-40B4-BE49-F238E27FC236}">
                      <a16:creationId xmlns:a16="http://schemas.microsoft.com/office/drawing/2014/main" id="{8F1623D7-61CE-4E6E-A35B-E68D889048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30681" y="6146498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0" name="圖形 29" descr="劇院">
                  <a:extLst>
                    <a:ext uri="{FF2B5EF4-FFF2-40B4-BE49-F238E27FC236}">
                      <a16:creationId xmlns:a16="http://schemas.microsoft.com/office/drawing/2014/main" id="{F470240F-7622-4A52-9F08-A3EFEED71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9949" y="6227824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756884F-AE66-4F40-BB97-CCD04E497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75" y="1654748"/>
              <a:ext cx="4170979" cy="3587106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B6274C4-49FA-485D-9234-ED0F67BA0544}"/>
              </a:ext>
            </a:extLst>
          </p:cNvPr>
          <p:cNvGrpSpPr/>
          <p:nvPr/>
        </p:nvGrpSpPr>
        <p:grpSpPr>
          <a:xfrm>
            <a:off x="4754644" y="321945"/>
            <a:ext cx="7315437" cy="6391145"/>
            <a:chOff x="4876563" y="466855"/>
            <a:chExt cx="7315437" cy="6391145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6C865644-5FC5-4C87-884A-A2271FA98FB8}"/>
                </a:ext>
              </a:extLst>
            </p:cNvPr>
            <p:cNvGrpSpPr/>
            <p:nvPr/>
          </p:nvGrpSpPr>
          <p:grpSpPr>
            <a:xfrm>
              <a:off x="7267682" y="466855"/>
              <a:ext cx="3507512" cy="647658"/>
              <a:chOff x="8087937" y="897707"/>
              <a:chExt cx="3507512" cy="647658"/>
            </a:xfrm>
          </p:grpSpPr>
          <p:grpSp>
            <p:nvGrpSpPr>
              <p:cNvPr id="40" name="Group 25">
                <a:extLst>
                  <a:ext uri="{FF2B5EF4-FFF2-40B4-BE49-F238E27FC236}">
                    <a16:creationId xmlns:a16="http://schemas.microsoft.com/office/drawing/2014/main" id="{CCA48676-4147-4445-8F5F-9209A1F0730E}"/>
                  </a:ext>
                </a:extLst>
              </p:cNvPr>
              <p:cNvGrpSpPr/>
              <p:nvPr/>
            </p:nvGrpSpPr>
            <p:grpSpPr>
              <a:xfrm>
                <a:off x="8812460" y="899534"/>
                <a:ext cx="2782989" cy="645831"/>
                <a:chOff x="-1222790" y="-971398"/>
                <a:chExt cx="2185284" cy="485607"/>
              </a:xfrm>
            </p:grpSpPr>
            <p:sp>
              <p:nvSpPr>
                <p:cNvPr id="44" name="Text Placeholder 3">
                  <a:extLst>
                    <a:ext uri="{FF2B5EF4-FFF2-40B4-BE49-F238E27FC236}">
                      <a16:creationId xmlns:a16="http://schemas.microsoft.com/office/drawing/2014/main" id="{420F87A8-9706-4E3F-8933-967F5FBB11E4}"/>
                    </a:ext>
                  </a:extLst>
                </p:cNvPr>
                <p:cNvSpPr txBox="1"/>
                <p:nvPr/>
              </p:nvSpPr>
              <p:spPr>
                <a:xfrm>
                  <a:off x="-904757" y="-971398"/>
                  <a:ext cx="1208376" cy="231421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/>
                    <a:t>大團體欣賞室</a:t>
                  </a:r>
                  <a:endParaRPr lang="en-US" dirty="0"/>
                </a:p>
              </p:txBody>
            </p:sp>
            <p:sp>
              <p:nvSpPr>
                <p:cNvPr id="45" name="Text Placeholder 3">
                  <a:extLst>
                    <a:ext uri="{FF2B5EF4-FFF2-40B4-BE49-F238E27FC236}">
                      <a16:creationId xmlns:a16="http://schemas.microsoft.com/office/drawing/2014/main" id="{D8FD216F-A48B-410E-BA3E-BBB0C784F517}"/>
                    </a:ext>
                  </a:extLst>
                </p:cNvPr>
                <p:cNvSpPr txBox="1"/>
                <p:nvPr/>
              </p:nvSpPr>
              <p:spPr>
                <a:xfrm>
                  <a:off x="-1222790" y="-800197"/>
                  <a:ext cx="2185284" cy="314406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5</a:t>
                  </a:r>
                  <a:r>
                    <a:rPr lang="zh-TW" altLang="en-US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人以上可借用共同觀賞電影</a:t>
                  </a:r>
                  <a:endParaRPr lang="en-US" altLang="zh-CN" sz="16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群組 40">
                <a:extLst>
                  <a:ext uri="{FF2B5EF4-FFF2-40B4-BE49-F238E27FC236}">
                    <a16:creationId xmlns:a16="http://schemas.microsoft.com/office/drawing/2014/main" id="{FB39A491-8B6D-4E9F-8C94-EAB7DF76E420}"/>
                  </a:ext>
                </a:extLst>
              </p:cNvPr>
              <p:cNvGrpSpPr/>
              <p:nvPr/>
            </p:nvGrpSpPr>
            <p:grpSpPr>
              <a:xfrm>
                <a:off x="8087937" y="897707"/>
                <a:ext cx="540000" cy="540000"/>
                <a:chOff x="4730681" y="6146498"/>
                <a:chExt cx="540000" cy="540000"/>
              </a:xfrm>
            </p:grpSpPr>
            <p:sp>
              <p:nvSpPr>
                <p:cNvPr id="42" name="Oval 30">
                  <a:extLst>
                    <a:ext uri="{FF2B5EF4-FFF2-40B4-BE49-F238E27FC236}">
                      <a16:creationId xmlns:a16="http://schemas.microsoft.com/office/drawing/2014/main" id="{1EE981CA-8260-44D9-AC4F-FA13A3B29D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30681" y="6146498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43" name="圖形 42" descr="劇院">
                  <a:extLst>
                    <a:ext uri="{FF2B5EF4-FFF2-40B4-BE49-F238E27FC236}">
                      <a16:creationId xmlns:a16="http://schemas.microsoft.com/office/drawing/2014/main" id="{29E608B4-B9A7-485E-8249-1D6065C51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9949" y="6227824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B07FC1D-0AB2-410E-AF44-029DCC7FB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563" y="1311929"/>
              <a:ext cx="3683051" cy="287049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8AD3C3F-703B-4F6F-B3C1-2163F3714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257" y="3345606"/>
              <a:ext cx="4310743" cy="351239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00037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C95DCC-3CC0-452A-80E0-1796DD5F44C5}"/>
              </a:ext>
            </a:extLst>
          </p:cNvPr>
          <p:cNvGrpSpPr/>
          <p:nvPr/>
        </p:nvGrpSpPr>
        <p:grpSpPr>
          <a:xfrm>
            <a:off x="431687" y="56254"/>
            <a:ext cx="4672328" cy="558075"/>
            <a:chOff x="431687" y="56254"/>
            <a:chExt cx="4672328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5F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0DE249AA-536C-4BA1-BAF1-283158E481A8}"/>
                </a:ext>
              </a:extLst>
            </p:cNvPr>
            <p:cNvSpPr txBox="1"/>
            <p:nvPr/>
          </p:nvSpPr>
          <p:spPr>
            <a:xfrm>
              <a:off x="2942813" y="161681"/>
              <a:ext cx="2161202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多媒體視聽中心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52F99DE-518D-4E5C-90E8-3DE90EE38E0A}"/>
              </a:ext>
            </a:extLst>
          </p:cNvPr>
          <p:cNvGrpSpPr/>
          <p:nvPr/>
        </p:nvGrpSpPr>
        <p:grpSpPr>
          <a:xfrm>
            <a:off x="239814" y="583394"/>
            <a:ext cx="5405997" cy="5870761"/>
            <a:chOff x="239814" y="583394"/>
            <a:chExt cx="5405997" cy="5870761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F36BE7A-59DE-4082-AB36-43836282241B}"/>
                </a:ext>
              </a:extLst>
            </p:cNvPr>
            <p:cNvGrpSpPr/>
            <p:nvPr/>
          </p:nvGrpSpPr>
          <p:grpSpPr>
            <a:xfrm>
              <a:off x="1205926" y="583394"/>
              <a:ext cx="2779244" cy="540000"/>
              <a:chOff x="8087937" y="897707"/>
              <a:chExt cx="2779244" cy="540000"/>
            </a:xfrm>
          </p:grpSpPr>
          <p:sp>
            <p:nvSpPr>
              <p:cNvPr id="24" name="Text Placeholder 3">
                <a:extLst>
                  <a:ext uri="{FF2B5EF4-FFF2-40B4-BE49-F238E27FC236}">
                    <a16:creationId xmlns:a16="http://schemas.microsoft.com/office/drawing/2014/main" id="{A92C6AE7-688F-4F93-B6DC-4C94E8DA2035}"/>
                  </a:ext>
                </a:extLst>
              </p:cNvPr>
              <p:cNvSpPr txBox="1"/>
              <p:nvPr/>
            </p:nvSpPr>
            <p:spPr>
              <a:xfrm>
                <a:off x="9071817" y="1026744"/>
                <a:ext cx="1795364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個人電腦隨選區</a:t>
                </a:r>
                <a:endParaRPr lang="en-US" dirty="0"/>
              </a:p>
            </p:txBody>
          </p:sp>
          <p:grpSp>
            <p:nvGrpSpPr>
              <p:cNvPr id="28" name="群組 27">
                <a:extLst>
                  <a:ext uri="{FF2B5EF4-FFF2-40B4-BE49-F238E27FC236}">
                    <a16:creationId xmlns:a16="http://schemas.microsoft.com/office/drawing/2014/main" id="{0CC3B92D-1F7A-4549-A656-C7AF7AFF165C}"/>
                  </a:ext>
                </a:extLst>
              </p:cNvPr>
              <p:cNvGrpSpPr/>
              <p:nvPr/>
            </p:nvGrpSpPr>
            <p:grpSpPr>
              <a:xfrm>
                <a:off x="8087937" y="897707"/>
                <a:ext cx="540000" cy="540000"/>
                <a:chOff x="4730681" y="6146498"/>
                <a:chExt cx="540000" cy="540000"/>
              </a:xfrm>
            </p:grpSpPr>
            <p:sp>
              <p:nvSpPr>
                <p:cNvPr id="29" name="Oval 30">
                  <a:extLst>
                    <a:ext uri="{FF2B5EF4-FFF2-40B4-BE49-F238E27FC236}">
                      <a16:creationId xmlns:a16="http://schemas.microsoft.com/office/drawing/2014/main" id="{8F1623D7-61CE-4E6E-A35B-E68D889048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30681" y="6146498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0" name="圖形 29" descr="劇院">
                  <a:extLst>
                    <a:ext uri="{FF2B5EF4-FFF2-40B4-BE49-F238E27FC236}">
                      <a16:creationId xmlns:a16="http://schemas.microsoft.com/office/drawing/2014/main" id="{F470240F-7622-4A52-9F08-A3EFEED71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9949" y="6227824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F8C0BAA-9934-44A5-931A-12999DF2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14" y="1315059"/>
              <a:ext cx="5405997" cy="51390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84A73C67-87A7-49CA-BE82-EE6D229CF7A9}"/>
              </a:ext>
            </a:extLst>
          </p:cNvPr>
          <p:cNvGrpSpPr/>
          <p:nvPr/>
        </p:nvGrpSpPr>
        <p:grpSpPr>
          <a:xfrm>
            <a:off x="6791577" y="695002"/>
            <a:ext cx="4850256" cy="5650739"/>
            <a:chOff x="6791577" y="695002"/>
            <a:chExt cx="4850256" cy="5650739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6C865644-5FC5-4C87-884A-A2271FA98FB8}"/>
                </a:ext>
              </a:extLst>
            </p:cNvPr>
            <p:cNvGrpSpPr/>
            <p:nvPr/>
          </p:nvGrpSpPr>
          <p:grpSpPr>
            <a:xfrm>
              <a:off x="7828215" y="695002"/>
              <a:ext cx="2465316" cy="540000"/>
              <a:chOff x="8087937" y="897707"/>
              <a:chExt cx="2206883" cy="540000"/>
            </a:xfrm>
          </p:grpSpPr>
          <p:sp>
            <p:nvSpPr>
              <p:cNvPr id="44" name="Text Placeholder 3">
                <a:extLst>
                  <a:ext uri="{FF2B5EF4-FFF2-40B4-BE49-F238E27FC236}">
                    <a16:creationId xmlns:a16="http://schemas.microsoft.com/office/drawing/2014/main" id="{420F87A8-9706-4E3F-8933-967F5FBB11E4}"/>
                  </a:ext>
                </a:extLst>
              </p:cNvPr>
              <p:cNvSpPr txBox="1"/>
              <p:nvPr/>
            </p:nvSpPr>
            <p:spPr>
              <a:xfrm>
                <a:off x="8755937" y="1084715"/>
                <a:ext cx="1538883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雲端公播電影</a:t>
                </a:r>
                <a:endParaRPr lang="en-US" dirty="0"/>
              </a:p>
            </p:txBody>
          </p:sp>
          <p:grpSp>
            <p:nvGrpSpPr>
              <p:cNvPr id="41" name="群組 40">
                <a:extLst>
                  <a:ext uri="{FF2B5EF4-FFF2-40B4-BE49-F238E27FC236}">
                    <a16:creationId xmlns:a16="http://schemas.microsoft.com/office/drawing/2014/main" id="{FB39A491-8B6D-4E9F-8C94-EAB7DF76E420}"/>
                  </a:ext>
                </a:extLst>
              </p:cNvPr>
              <p:cNvGrpSpPr/>
              <p:nvPr/>
            </p:nvGrpSpPr>
            <p:grpSpPr>
              <a:xfrm>
                <a:off x="8087937" y="897707"/>
                <a:ext cx="540000" cy="540000"/>
                <a:chOff x="4730681" y="6146498"/>
                <a:chExt cx="540000" cy="540000"/>
              </a:xfrm>
            </p:grpSpPr>
            <p:sp>
              <p:nvSpPr>
                <p:cNvPr id="42" name="Oval 30">
                  <a:extLst>
                    <a:ext uri="{FF2B5EF4-FFF2-40B4-BE49-F238E27FC236}">
                      <a16:creationId xmlns:a16="http://schemas.microsoft.com/office/drawing/2014/main" id="{1EE981CA-8260-44D9-AC4F-FA13A3B29D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30681" y="6146498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43" name="圖形 42" descr="劇院">
                  <a:extLst>
                    <a:ext uri="{FF2B5EF4-FFF2-40B4-BE49-F238E27FC236}">
                      <a16:creationId xmlns:a16="http://schemas.microsoft.com/office/drawing/2014/main" id="{29E608B4-B9A7-485E-8249-1D6065C51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9949" y="6227824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1C3A1F3-F6E4-4C38-878A-8DA209C90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577" y="1423473"/>
              <a:ext cx="4850256" cy="49222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36322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KMovie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653E501-C41C-432C-8E03-9746A30E040E}"/>
              </a:ext>
            </a:extLst>
          </p:cNvPr>
          <p:cNvGrpSpPr/>
          <p:nvPr/>
        </p:nvGrpSpPr>
        <p:grpSpPr>
          <a:xfrm>
            <a:off x="290800" y="3203477"/>
            <a:ext cx="4896102" cy="2228965"/>
            <a:chOff x="290800" y="3203477"/>
            <a:chExt cx="4896102" cy="2228965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AAC872-63E4-438F-AC26-A6A771D28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800" y="3203477"/>
              <a:ext cx="4896102" cy="222896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480060" y="4703737"/>
              <a:ext cx="4278057" cy="63969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D61D6B7-BC11-46A7-ABC8-76EC7FED5E74}"/>
              </a:ext>
            </a:extLst>
          </p:cNvPr>
          <p:cNvGrpSpPr/>
          <p:nvPr/>
        </p:nvGrpSpPr>
        <p:grpSpPr>
          <a:xfrm>
            <a:off x="161615" y="692445"/>
            <a:ext cx="11659199" cy="1916964"/>
            <a:chOff x="161616" y="950421"/>
            <a:chExt cx="11659199" cy="191696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0B600B1-1E29-4EBF-9CD3-3F362FDD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616" y="950421"/>
              <a:ext cx="11659199" cy="191696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8415717" y="2231754"/>
              <a:ext cx="1294725" cy="41974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85714588-BE18-4E92-A038-633970DEF6F3}"/>
              </a:ext>
            </a:extLst>
          </p:cNvPr>
          <p:cNvGrpSpPr/>
          <p:nvPr/>
        </p:nvGrpSpPr>
        <p:grpSpPr>
          <a:xfrm>
            <a:off x="5092116" y="2785599"/>
            <a:ext cx="6619824" cy="3820043"/>
            <a:chOff x="5092116" y="2785599"/>
            <a:chExt cx="6619824" cy="382004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E8EB594-31C4-4A16-9345-FCE2E3A3F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2116" y="2785599"/>
              <a:ext cx="6619824" cy="3820043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75DA315-E361-4BCD-916C-85577022A5CB}"/>
                </a:ext>
              </a:extLst>
            </p:cNvPr>
            <p:cNvSpPr/>
            <p:nvPr/>
          </p:nvSpPr>
          <p:spPr>
            <a:xfrm>
              <a:off x="7802058" y="4594625"/>
              <a:ext cx="1294725" cy="41974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95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342291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B1 B2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9CAE1D4-F5DB-4C9B-9C76-93147C41F8AD}"/>
              </a:ext>
            </a:extLst>
          </p:cNvPr>
          <p:cNvGrpSpPr/>
          <p:nvPr/>
        </p:nvGrpSpPr>
        <p:grpSpPr>
          <a:xfrm>
            <a:off x="4040216" y="1047994"/>
            <a:ext cx="3650261" cy="4297274"/>
            <a:chOff x="4040216" y="1047994"/>
            <a:chExt cx="3650261" cy="4297274"/>
          </a:xfrm>
        </p:grpSpPr>
        <p:grpSp>
          <p:nvGrpSpPr>
            <p:cNvPr id="11" name="Group 25"/>
            <p:cNvGrpSpPr/>
            <p:nvPr/>
          </p:nvGrpSpPr>
          <p:grpSpPr>
            <a:xfrm>
              <a:off x="4731518" y="1047994"/>
              <a:ext cx="2114659" cy="667756"/>
              <a:chOff x="822629" y="1592434"/>
              <a:chExt cx="1660492" cy="502095"/>
            </a:xfrm>
          </p:grpSpPr>
          <p:sp>
            <p:nvSpPr>
              <p:cNvPr id="12" name="Text Placeholder 3"/>
              <p:cNvSpPr txBox="1"/>
              <p:nvPr/>
            </p:nvSpPr>
            <p:spPr>
              <a:xfrm>
                <a:off x="938179" y="1592434"/>
                <a:ext cx="1323397" cy="23142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en-US" altLang="zh-TW" dirty="0"/>
                  <a:t>B2</a:t>
                </a:r>
                <a:r>
                  <a:rPr lang="zh-TW" altLang="en-US" dirty="0"/>
                  <a:t>中文書庫二</a:t>
                </a:r>
                <a:endParaRPr lang="en-US" dirty="0"/>
              </a:p>
            </p:txBody>
          </p:sp>
          <p:sp>
            <p:nvSpPr>
              <p:cNvPr id="13" name="Text Placeholder 3"/>
              <p:cNvSpPr txBox="1"/>
              <p:nvPr/>
            </p:nvSpPr>
            <p:spPr>
              <a:xfrm>
                <a:off x="822629" y="1782146"/>
                <a:ext cx="1660492" cy="312383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en-US" altLang="zh-TW" dirty="0">
                    <a:sym typeface="Arial" panose="020B0604020202020204" pitchFamily="34" charset="0"/>
                  </a:rPr>
                  <a:t>0-4</a:t>
                </a:r>
                <a:r>
                  <a:rPr lang="zh-TW" altLang="en-US" dirty="0">
                    <a:sym typeface="Arial" panose="020B0604020202020204" pitchFamily="34" charset="0"/>
                  </a:rPr>
                  <a:t>類、</a:t>
                </a:r>
                <a:r>
                  <a:rPr lang="en-US" altLang="zh-TW" dirty="0">
                    <a:sym typeface="Arial" panose="020B0604020202020204" pitchFamily="34" charset="0"/>
                  </a:rPr>
                  <a:t>9</a:t>
                </a:r>
                <a:r>
                  <a:rPr lang="zh-TW" altLang="en-US" dirty="0">
                    <a:sym typeface="Arial" panose="020B0604020202020204" pitchFamily="34" charset="0"/>
                  </a:rPr>
                  <a:t>類少用圖書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" name="矩形: 剪去單一角落 52">
              <a:extLst>
                <a:ext uri="{FF2B5EF4-FFF2-40B4-BE49-F238E27FC236}">
                  <a16:creationId xmlns:a16="http://schemas.microsoft.com/office/drawing/2014/main" id="{46ABA628-19A3-480F-A5F1-26504CB8B104}"/>
                </a:ext>
              </a:extLst>
            </p:cNvPr>
            <p:cNvSpPr/>
            <p:nvPr/>
          </p:nvSpPr>
          <p:spPr>
            <a:xfrm>
              <a:off x="4310216" y="1775258"/>
              <a:ext cx="3380261" cy="3570010"/>
            </a:xfrm>
            <a:custGeom>
              <a:avLst/>
              <a:gdLst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114" h="1537521">
                  <a:moveTo>
                    <a:pt x="0" y="0"/>
                  </a:moveTo>
                  <a:lnTo>
                    <a:pt x="1222590" y="0"/>
                  </a:lnTo>
                  <a:cubicBezTo>
                    <a:pt x="1304098" y="81508"/>
                    <a:pt x="1280831" y="601166"/>
                    <a:pt x="1467114" y="244524"/>
                  </a:cubicBezTo>
                  <a:lnTo>
                    <a:pt x="1467114" y="1537521"/>
                  </a:lnTo>
                  <a:lnTo>
                    <a:pt x="0" y="15375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群組 3"/>
            <p:cNvGrpSpPr/>
            <p:nvPr/>
          </p:nvGrpSpPr>
          <p:grpSpPr>
            <a:xfrm>
              <a:off x="4040216" y="1116238"/>
              <a:ext cx="540000" cy="540000"/>
              <a:chOff x="4443239" y="342563"/>
              <a:chExt cx="540000" cy="540000"/>
            </a:xfrm>
          </p:grpSpPr>
          <p:sp>
            <p:nvSpPr>
              <p:cNvPr id="16" name="Oval 43"/>
              <p:cNvSpPr>
                <a:spLocks noChangeAspect="1"/>
              </p:cNvSpPr>
              <p:nvPr/>
            </p:nvSpPr>
            <p:spPr>
              <a:xfrm>
                <a:off x="4443239" y="342563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17" name="圖形 38" descr="書籍">
                <a:extLst>
                  <a:ext uri="{FF2B5EF4-FFF2-40B4-BE49-F238E27FC236}">
                    <a16:creationId xmlns:a16="http://schemas.microsoft.com/office/drawing/2014/main" id="{D3FBFCA4-3AEC-449B-9BFA-E40138ABA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09385" y="434852"/>
                <a:ext cx="403946" cy="403946"/>
              </a:xfrm>
              <a:prstGeom prst="rect">
                <a:avLst/>
              </a:prstGeom>
            </p:spPr>
          </p:pic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8D3CA3C-7939-4308-8C52-D62E65DB629A}"/>
              </a:ext>
            </a:extLst>
          </p:cNvPr>
          <p:cNvGrpSpPr/>
          <p:nvPr/>
        </p:nvGrpSpPr>
        <p:grpSpPr>
          <a:xfrm>
            <a:off x="8074723" y="1083242"/>
            <a:ext cx="3617025" cy="4263216"/>
            <a:chOff x="8074723" y="1083242"/>
            <a:chExt cx="3617025" cy="4263216"/>
          </a:xfrm>
        </p:grpSpPr>
        <p:grpSp>
          <p:nvGrpSpPr>
            <p:cNvPr id="19" name="Group 25"/>
            <p:cNvGrpSpPr/>
            <p:nvPr/>
          </p:nvGrpSpPr>
          <p:grpSpPr>
            <a:xfrm>
              <a:off x="8676050" y="1083242"/>
              <a:ext cx="2670092" cy="674408"/>
              <a:chOff x="625443" y="1614110"/>
              <a:chExt cx="2096634" cy="507096"/>
            </a:xfrm>
          </p:grpSpPr>
          <p:sp>
            <p:nvSpPr>
              <p:cNvPr id="20" name="Text Placeholder 3"/>
              <p:cNvSpPr txBox="1"/>
              <p:nvPr/>
            </p:nvSpPr>
            <p:spPr>
              <a:xfrm>
                <a:off x="1008278" y="1614110"/>
                <a:ext cx="1067398" cy="231421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en-US" altLang="zh-TW" dirty="0"/>
                  <a:t>B2</a:t>
                </a:r>
                <a:r>
                  <a:rPr lang="zh-TW" altLang="en-US" dirty="0"/>
                  <a:t>密集書庫</a:t>
                </a:r>
                <a:endParaRPr lang="en-US" dirty="0"/>
              </a:p>
            </p:txBody>
          </p:sp>
          <p:sp>
            <p:nvSpPr>
              <p:cNvPr id="21" name="Text Placeholder 3"/>
              <p:cNvSpPr txBox="1"/>
              <p:nvPr/>
            </p:nvSpPr>
            <p:spPr>
              <a:xfrm>
                <a:off x="625443" y="1808824"/>
                <a:ext cx="2096634" cy="312382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閉架存放：參考書、罕用書等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2" name="矩形: 剪去單一角落 80">
              <a:extLst>
                <a:ext uri="{FF2B5EF4-FFF2-40B4-BE49-F238E27FC236}">
                  <a16:creationId xmlns:a16="http://schemas.microsoft.com/office/drawing/2014/main" id="{8D53F286-E239-4CEF-86AE-5B6842229830}"/>
                </a:ext>
              </a:extLst>
            </p:cNvPr>
            <p:cNvSpPr>
              <a:spLocks/>
            </p:cNvSpPr>
            <p:nvPr/>
          </p:nvSpPr>
          <p:spPr>
            <a:xfrm>
              <a:off x="8311348" y="1775258"/>
              <a:ext cx="3380400" cy="3571200"/>
            </a:xfrm>
            <a:custGeom>
              <a:avLst/>
              <a:gdLst>
                <a:gd name="connsiteX0" fmla="*/ 0 w 2196844"/>
                <a:gd name="connsiteY0" fmla="*/ 0 h 2185521"/>
                <a:gd name="connsiteX1" fmla="*/ 1832583 w 2196844"/>
                <a:gd name="connsiteY1" fmla="*/ 0 h 2185521"/>
                <a:gd name="connsiteX2" fmla="*/ 2196844 w 2196844"/>
                <a:gd name="connsiteY2" fmla="*/ 364261 h 2185521"/>
                <a:gd name="connsiteX3" fmla="*/ 2196844 w 2196844"/>
                <a:gd name="connsiteY3" fmla="*/ 2185521 h 2185521"/>
                <a:gd name="connsiteX4" fmla="*/ 0 w 2196844"/>
                <a:gd name="connsiteY4" fmla="*/ 2185521 h 2185521"/>
                <a:gd name="connsiteX5" fmla="*/ 0 w 2196844"/>
                <a:gd name="connsiteY5" fmla="*/ 0 h 2185521"/>
                <a:gd name="connsiteX0" fmla="*/ 0 w 2196844"/>
                <a:gd name="connsiteY0" fmla="*/ 0 h 2185521"/>
                <a:gd name="connsiteX1" fmla="*/ 1832583 w 2196844"/>
                <a:gd name="connsiteY1" fmla="*/ 0 h 2185521"/>
                <a:gd name="connsiteX2" fmla="*/ 2004947 w 2196844"/>
                <a:gd name="connsiteY2" fmla="*/ 498045 h 2185521"/>
                <a:gd name="connsiteX3" fmla="*/ 2196844 w 2196844"/>
                <a:gd name="connsiteY3" fmla="*/ 364261 h 2185521"/>
                <a:gd name="connsiteX4" fmla="*/ 2196844 w 2196844"/>
                <a:gd name="connsiteY4" fmla="*/ 2185521 h 2185521"/>
                <a:gd name="connsiteX5" fmla="*/ 0 w 2196844"/>
                <a:gd name="connsiteY5" fmla="*/ 2185521 h 2185521"/>
                <a:gd name="connsiteX6" fmla="*/ 0 w 2196844"/>
                <a:gd name="connsiteY6" fmla="*/ 0 h 218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6844" h="2185521">
                  <a:moveTo>
                    <a:pt x="0" y="0"/>
                  </a:moveTo>
                  <a:lnTo>
                    <a:pt x="1832583" y="0"/>
                  </a:lnTo>
                  <a:cubicBezTo>
                    <a:pt x="1896388" y="64415"/>
                    <a:pt x="1941142" y="433630"/>
                    <a:pt x="2004947" y="498045"/>
                  </a:cubicBezTo>
                  <a:lnTo>
                    <a:pt x="2196844" y="364261"/>
                  </a:lnTo>
                  <a:lnTo>
                    <a:pt x="2196844" y="2185521"/>
                  </a:lnTo>
                  <a:lnTo>
                    <a:pt x="0" y="21855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8074723" y="1116238"/>
              <a:ext cx="540000" cy="540000"/>
              <a:chOff x="7958345" y="434852"/>
              <a:chExt cx="540000" cy="540000"/>
            </a:xfrm>
          </p:grpSpPr>
          <p:sp>
            <p:nvSpPr>
              <p:cNvPr id="18" name="Oval 30"/>
              <p:cNvSpPr>
                <a:spLocks noChangeAspect="1"/>
              </p:cNvSpPr>
              <p:nvPr/>
            </p:nvSpPr>
            <p:spPr>
              <a:xfrm>
                <a:off x="7958345" y="434852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23" name="圖形 39" descr="書架上的書本">
                <a:extLst>
                  <a:ext uri="{FF2B5EF4-FFF2-40B4-BE49-F238E27FC236}">
                    <a16:creationId xmlns:a16="http://schemas.microsoft.com/office/drawing/2014/main" id="{6A1B4D6E-6CA3-40E8-ADF9-9412DFD1A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19672" y="521248"/>
                <a:ext cx="367208" cy="367208"/>
              </a:xfrm>
              <a:prstGeom prst="rect">
                <a:avLst/>
              </a:prstGeom>
            </p:spPr>
          </p:pic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F64AB5A-0287-46FD-9D88-93630E1F0960}"/>
              </a:ext>
            </a:extLst>
          </p:cNvPr>
          <p:cNvGrpSpPr/>
          <p:nvPr/>
        </p:nvGrpSpPr>
        <p:grpSpPr>
          <a:xfrm>
            <a:off x="58226" y="792841"/>
            <a:ext cx="3715752" cy="4552427"/>
            <a:chOff x="58226" y="792841"/>
            <a:chExt cx="3715752" cy="4552427"/>
          </a:xfrm>
        </p:grpSpPr>
        <p:sp>
          <p:nvSpPr>
            <p:cNvPr id="15" name="Text Placeholder 3"/>
            <p:cNvSpPr txBox="1"/>
            <p:nvPr/>
          </p:nvSpPr>
          <p:spPr>
            <a:xfrm>
              <a:off x="594464" y="1053973"/>
              <a:ext cx="2995916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dirty="0">
                  <a:sym typeface="Arial" panose="020B0604020202020204" pitchFamily="34" charset="0"/>
                </a:rPr>
                <a:t>A~Z</a:t>
              </a:r>
              <a:r>
                <a:rPr lang="zh-TW" altLang="en-US" dirty="0">
                  <a:sym typeface="Arial" panose="020B0604020202020204" pitchFamily="34" charset="0"/>
                </a:rPr>
                <a:t>類西文圖書</a:t>
              </a:r>
              <a:r>
                <a:rPr lang="en-US" altLang="zh-TW" dirty="0">
                  <a:sym typeface="Arial" panose="020B0604020202020204" pitchFamily="34" charset="0"/>
                </a:rPr>
                <a:t>,</a:t>
              </a:r>
              <a:r>
                <a:rPr lang="zh-TW" altLang="en-US" dirty="0">
                  <a:sym typeface="Arial" panose="020B0604020202020204" pitchFamily="34" charset="0"/>
                </a:rPr>
                <a:t>按字母順序由左→ 右排放</a:t>
              </a:r>
              <a:endParaRPr lang="en-US" altLang="zh-CN" dirty="0">
                <a:sym typeface="Arial" panose="020B0604020202020204" pitchFamily="34" charset="0"/>
              </a:endParaRPr>
            </a:p>
            <a:p>
              <a:endParaRPr lang="en-US" altLang="zh-CN" dirty="0">
                <a:sym typeface="Arial" panose="020B0604020202020204" pitchFamily="34" charset="0"/>
              </a:endParaRPr>
            </a:p>
          </p:txBody>
        </p:sp>
        <p:sp>
          <p:nvSpPr>
            <p:cNvPr id="24" name="矩形: 剪去單一角落 52">
              <a:extLst>
                <a:ext uri="{FF2B5EF4-FFF2-40B4-BE49-F238E27FC236}">
                  <a16:creationId xmlns:a16="http://schemas.microsoft.com/office/drawing/2014/main" id="{46ABA628-19A3-480F-A5F1-26504CB8B104}"/>
                </a:ext>
              </a:extLst>
            </p:cNvPr>
            <p:cNvSpPr/>
            <p:nvPr/>
          </p:nvSpPr>
          <p:spPr>
            <a:xfrm>
              <a:off x="393717" y="1775258"/>
              <a:ext cx="3380261" cy="3570010"/>
            </a:xfrm>
            <a:custGeom>
              <a:avLst/>
              <a:gdLst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114" h="1537521">
                  <a:moveTo>
                    <a:pt x="0" y="0"/>
                  </a:moveTo>
                  <a:lnTo>
                    <a:pt x="1222590" y="0"/>
                  </a:lnTo>
                  <a:cubicBezTo>
                    <a:pt x="1304098" y="81508"/>
                    <a:pt x="1280831" y="601166"/>
                    <a:pt x="1467114" y="244524"/>
                  </a:cubicBezTo>
                  <a:lnTo>
                    <a:pt x="1467114" y="1537521"/>
                  </a:lnTo>
                  <a:lnTo>
                    <a:pt x="0" y="15375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8226" y="1144616"/>
              <a:ext cx="540000" cy="540000"/>
              <a:chOff x="4443239" y="342563"/>
              <a:chExt cx="540000" cy="540000"/>
            </a:xfrm>
          </p:grpSpPr>
          <p:sp>
            <p:nvSpPr>
              <p:cNvPr id="27" name="Oval 43"/>
              <p:cNvSpPr>
                <a:spLocks noChangeAspect="1"/>
              </p:cNvSpPr>
              <p:nvPr/>
            </p:nvSpPr>
            <p:spPr>
              <a:xfrm>
                <a:off x="4443239" y="342563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28" name="圖形 38" descr="書籍">
                <a:extLst>
                  <a:ext uri="{FF2B5EF4-FFF2-40B4-BE49-F238E27FC236}">
                    <a16:creationId xmlns:a16="http://schemas.microsoft.com/office/drawing/2014/main" id="{D3FBFCA4-3AEC-449B-9BFA-E40138ABA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509385" y="434852"/>
                <a:ext cx="403946" cy="403946"/>
              </a:xfrm>
              <a:prstGeom prst="rect">
                <a:avLst/>
              </a:prstGeom>
            </p:spPr>
          </p:pic>
        </p:grpSp>
        <p:sp>
          <p:nvSpPr>
            <p:cNvPr id="29" name="Text Placeholder 3"/>
            <p:cNvSpPr txBox="1"/>
            <p:nvPr/>
          </p:nvSpPr>
          <p:spPr>
            <a:xfrm>
              <a:off x="1254792" y="792841"/>
              <a:ext cx="1343477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dirty="0"/>
                <a:t>B1</a:t>
              </a:r>
              <a:r>
                <a:rPr lang="zh-TW" altLang="en-US" dirty="0"/>
                <a:t>西文書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97024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912604" y="288381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開、閉館時間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4461522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>
          <a:xfrm>
            <a:off x="7698859" y="3522689"/>
            <a:ext cx="1924826" cy="2893102"/>
          </a:xfrm>
          <a:prstGeom prst="rect">
            <a:avLst/>
          </a:prstGeom>
          <a:solidFill>
            <a:srgbClr val="580076">
              <a:alpha val="4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各項樓層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服務開放時間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E2E0CA5-E984-4537-B5FD-42035ED925DB}"/>
              </a:ext>
            </a:extLst>
          </p:cNvPr>
          <p:cNvGrpSpPr/>
          <p:nvPr/>
        </p:nvGrpSpPr>
        <p:grpSpPr>
          <a:xfrm>
            <a:off x="177800" y="3380572"/>
            <a:ext cx="7521059" cy="1015663"/>
            <a:chOff x="177800" y="3380572"/>
            <a:chExt cx="7521059" cy="1015663"/>
          </a:xfrm>
        </p:grpSpPr>
        <p:cxnSp>
          <p:nvCxnSpPr>
            <p:cNvPr id="50" name="直線接點 49"/>
            <p:cNvCxnSpPr>
              <a:cxnSpLocks/>
            </p:cNvCxnSpPr>
            <p:nvPr/>
          </p:nvCxnSpPr>
          <p:spPr>
            <a:xfrm flipV="1">
              <a:off x="1381606" y="4247382"/>
              <a:ext cx="6317253" cy="365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286C3CC3-A9E4-4665-9E9D-507AE5A4C032}"/>
                </a:ext>
              </a:extLst>
            </p:cNvPr>
            <p:cNvGrpSpPr/>
            <p:nvPr/>
          </p:nvGrpSpPr>
          <p:grpSpPr>
            <a:xfrm>
              <a:off x="177800" y="3380572"/>
              <a:ext cx="6816633" cy="1015663"/>
              <a:chOff x="177800" y="4373336"/>
              <a:chExt cx="6816633" cy="1015663"/>
            </a:xfrm>
          </p:grpSpPr>
          <p:sp>
            <p:nvSpPr>
              <p:cNvPr id="82" name="Rounded Rectangle 11"/>
              <p:cNvSpPr>
                <a:spLocks noChangeAspect="1"/>
              </p:cNvSpPr>
              <p:nvPr/>
            </p:nvSpPr>
            <p:spPr>
              <a:xfrm>
                <a:off x="177800" y="4400016"/>
                <a:ext cx="1015370" cy="720645"/>
              </a:xfrm>
              <a:prstGeom prst="roundRect">
                <a:avLst>
                  <a:gd name="adj" fmla="val 50000"/>
                </a:avLst>
              </a:prstGeom>
              <a:solidFill>
                <a:srgbClr val="E4015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16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1-4F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58" name="群組 57">
                <a:extLst>
                  <a:ext uri="{FF2B5EF4-FFF2-40B4-BE49-F238E27FC236}">
                    <a16:creationId xmlns:a16="http://schemas.microsoft.com/office/drawing/2014/main" id="{B84E1700-758C-410A-BAE1-36AFA8D505D2}"/>
                  </a:ext>
                </a:extLst>
              </p:cNvPr>
              <p:cNvGrpSpPr/>
              <p:nvPr/>
            </p:nvGrpSpPr>
            <p:grpSpPr>
              <a:xfrm>
                <a:off x="1786465" y="4373336"/>
                <a:ext cx="5207968" cy="1015663"/>
                <a:chOff x="1786465" y="4373336"/>
                <a:chExt cx="5207968" cy="1015663"/>
              </a:xfrm>
            </p:grpSpPr>
            <p:sp>
              <p:nvSpPr>
                <p:cNvPr id="85" name="文字方塊 84"/>
                <p:cNvSpPr txBox="1"/>
                <p:nvPr/>
              </p:nvSpPr>
              <p:spPr>
                <a:xfrm>
                  <a:off x="3939062" y="4373336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FF388C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FF388C"/>
                    </a:solidFill>
                  </a:endParaRPr>
                </a:p>
              </p:txBody>
            </p:sp>
            <p:sp>
              <p:nvSpPr>
                <p:cNvPr id="92" name="文字方塊 91"/>
                <p:cNvSpPr txBox="1"/>
                <p:nvPr/>
              </p:nvSpPr>
              <p:spPr>
                <a:xfrm>
                  <a:off x="1786465" y="4373336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FF388C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FF388C"/>
                    </a:solidFill>
                  </a:endParaRPr>
                </a:p>
              </p:txBody>
            </p:sp>
            <p:sp>
              <p:nvSpPr>
                <p:cNvPr id="93" name="文字方塊 92"/>
                <p:cNvSpPr txBox="1"/>
                <p:nvPr/>
              </p:nvSpPr>
              <p:spPr>
                <a:xfrm>
                  <a:off x="6219862" y="4373336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810074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810074"/>
                    </a:solidFill>
                  </a:endParaRPr>
                </a:p>
              </p:txBody>
            </p:sp>
          </p:grpSp>
        </p:grp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DE9A5FD-149C-4080-9791-0CD2D703917F}"/>
              </a:ext>
            </a:extLst>
          </p:cNvPr>
          <p:cNvGrpSpPr/>
          <p:nvPr/>
        </p:nvGrpSpPr>
        <p:grpSpPr>
          <a:xfrm>
            <a:off x="167874" y="5506235"/>
            <a:ext cx="6816633" cy="1015663"/>
            <a:chOff x="177800" y="3409201"/>
            <a:chExt cx="6816633" cy="1015663"/>
          </a:xfrm>
        </p:grpSpPr>
        <p:sp>
          <p:nvSpPr>
            <p:cNvPr id="81" name="Rounded Rectangle 11"/>
            <p:cNvSpPr>
              <a:spLocks noChangeAspect="1"/>
            </p:cNvSpPr>
            <p:nvPr/>
          </p:nvSpPr>
          <p:spPr>
            <a:xfrm>
              <a:off x="177800" y="3459858"/>
              <a:ext cx="1015370" cy="72064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16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B1-B2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12EFA7D1-965A-4B95-9C83-B0A234D83E37}"/>
                </a:ext>
              </a:extLst>
            </p:cNvPr>
            <p:cNvGrpSpPr/>
            <p:nvPr/>
          </p:nvGrpSpPr>
          <p:grpSpPr>
            <a:xfrm>
              <a:off x="1786465" y="3409201"/>
              <a:ext cx="5207968" cy="1015663"/>
              <a:chOff x="1786465" y="3409201"/>
              <a:chExt cx="5207968" cy="1015663"/>
            </a:xfrm>
          </p:grpSpPr>
          <p:sp>
            <p:nvSpPr>
              <p:cNvPr id="51" name="文字方塊 50"/>
              <p:cNvSpPr txBox="1"/>
              <p:nvPr/>
            </p:nvSpPr>
            <p:spPr>
              <a:xfrm>
                <a:off x="1786465" y="3409201"/>
                <a:ext cx="77457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6000" dirty="0">
                    <a:solidFill>
                      <a:srgbClr val="FF388C"/>
                    </a:solidFill>
                    <a:sym typeface="Wingdings 2" panose="05020102010507070707" pitchFamily="18" charset="2"/>
                  </a:rPr>
                  <a:t></a:t>
                </a:r>
                <a:endParaRPr lang="zh-TW" altLang="en-US" sz="6000" b="1" dirty="0">
                  <a:solidFill>
                    <a:srgbClr val="FF388C"/>
                  </a:solidFill>
                </a:endParaRPr>
              </a:p>
            </p:txBody>
          </p:sp>
          <p:sp>
            <p:nvSpPr>
              <p:cNvPr id="88" name="文字方塊 87"/>
              <p:cNvSpPr txBox="1"/>
              <p:nvPr/>
            </p:nvSpPr>
            <p:spPr>
              <a:xfrm>
                <a:off x="3939062" y="3409201"/>
                <a:ext cx="77457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6000" dirty="0">
                    <a:solidFill>
                      <a:srgbClr val="FF388C"/>
                    </a:solidFill>
                    <a:sym typeface="Wingdings 2" panose="05020102010507070707" pitchFamily="18" charset="2"/>
                  </a:rPr>
                  <a:t></a:t>
                </a:r>
                <a:endParaRPr lang="zh-TW" altLang="en-US" sz="6000" b="1" dirty="0">
                  <a:solidFill>
                    <a:srgbClr val="FF388C"/>
                  </a:solidFill>
                </a:endParaRPr>
              </a:p>
            </p:txBody>
          </p:sp>
          <p:sp>
            <p:nvSpPr>
              <p:cNvPr id="94" name="文字方塊 93"/>
              <p:cNvSpPr txBox="1"/>
              <p:nvPr/>
            </p:nvSpPr>
            <p:spPr>
              <a:xfrm>
                <a:off x="6312836" y="3409201"/>
                <a:ext cx="68159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6000" dirty="0">
                    <a:solidFill>
                      <a:srgbClr val="810074"/>
                    </a:solidFill>
                    <a:sym typeface="Wingdings 2" panose="05020102010507070707" pitchFamily="18" charset="2"/>
                  </a:rPr>
                  <a:t></a:t>
                </a:r>
                <a:endParaRPr lang="zh-TW" altLang="en-US" sz="6000" b="1" dirty="0">
                  <a:solidFill>
                    <a:srgbClr val="810074"/>
                  </a:solidFill>
                </a:endParaRPr>
              </a:p>
            </p:txBody>
          </p:sp>
        </p:grpSp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C7797FC4-AE8C-44CC-BE90-2C5C9BF35E1D}"/>
              </a:ext>
            </a:extLst>
          </p:cNvPr>
          <p:cNvGrpSpPr/>
          <p:nvPr/>
        </p:nvGrpSpPr>
        <p:grpSpPr>
          <a:xfrm>
            <a:off x="216458" y="4344840"/>
            <a:ext cx="7413023" cy="1051351"/>
            <a:chOff x="216458" y="4344840"/>
            <a:chExt cx="7413023" cy="1051351"/>
          </a:xfrm>
        </p:grpSpPr>
        <p:cxnSp>
          <p:nvCxnSpPr>
            <p:cNvPr id="84" name="直線接點 83"/>
            <p:cNvCxnSpPr/>
            <p:nvPr/>
          </p:nvCxnSpPr>
          <p:spPr>
            <a:xfrm flipV="1">
              <a:off x="1403748" y="5393893"/>
              <a:ext cx="6225733" cy="229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034BAF4B-F631-43BE-ADE9-7D63EDE76DA7}"/>
                </a:ext>
              </a:extLst>
            </p:cNvPr>
            <p:cNvGrpSpPr/>
            <p:nvPr/>
          </p:nvGrpSpPr>
          <p:grpSpPr>
            <a:xfrm>
              <a:off x="216458" y="4344840"/>
              <a:ext cx="6816633" cy="1015663"/>
              <a:chOff x="177800" y="5222741"/>
              <a:chExt cx="6816633" cy="1015663"/>
            </a:xfrm>
          </p:grpSpPr>
          <p:sp>
            <p:nvSpPr>
              <p:cNvPr id="83" name="Rounded Rectangle 11"/>
              <p:cNvSpPr>
                <a:spLocks noChangeAspect="1"/>
              </p:cNvSpPr>
              <p:nvPr/>
            </p:nvSpPr>
            <p:spPr>
              <a:xfrm>
                <a:off x="177800" y="5365714"/>
                <a:ext cx="1015370" cy="720645"/>
              </a:xfrm>
              <a:prstGeom prst="roundRect">
                <a:avLst>
                  <a:gd name="adj" fmla="val 50000"/>
                </a:avLst>
              </a:prstGeom>
              <a:solidFill>
                <a:srgbClr val="9C018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1600" dirty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5F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59" name="群組 58">
                <a:extLst>
                  <a:ext uri="{FF2B5EF4-FFF2-40B4-BE49-F238E27FC236}">
                    <a16:creationId xmlns:a16="http://schemas.microsoft.com/office/drawing/2014/main" id="{835327BD-CC73-4513-85B4-FA01B1CC473B}"/>
                  </a:ext>
                </a:extLst>
              </p:cNvPr>
              <p:cNvGrpSpPr/>
              <p:nvPr/>
            </p:nvGrpSpPr>
            <p:grpSpPr>
              <a:xfrm>
                <a:off x="1609037" y="5222741"/>
                <a:ext cx="5385396" cy="1015663"/>
                <a:chOff x="1609037" y="5222741"/>
                <a:chExt cx="5385396" cy="1015663"/>
              </a:xfrm>
            </p:grpSpPr>
            <p:sp>
              <p:nvSpPr>
                <p:cNvPr id="86" name="文字方塊 85"/>
                <p:cNvSpPr txBox="1"/>
                <p:nvPr/>
              </p:nvSpPr>
              <p:spPr>
                <a:xfrm>
                  <a:off x="3939062" y="5222741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FF388C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FF388C"/>
                    </a:solidFill>
                  </a:endParaRPr>
                </a:p>
              </p:txBody>
            </p:sp>
            <p:sp>
              <p:nvSpPr>
                <p:cNvPr id="87" name="文字方塊 86"/>
                <p:cNvSpPr txBox="1"/>
                <p:nvPr/>
              </p:nvSpPr>
              <p:spPr>
                <a:xfrm>
                  <a:off x="1786465" y="5222741"/>
                  <a:ext cx="774571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FF388C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6000" b="1" dirty="0">
                    <a:solidFill>
                      <a:srgbClr val="FF388C"/>
                    </a:solidFill>
                  </a:endParaRPr>
                </a:p>
              </p:txBody>
            </p:sp>
            <p:sp>
              <p:nvSpPr>
                <p:cNvPr id="89" name="Text Placeholder 3"/>
                <p:cNvSpPr txBox="1"/>
                <p:nvPr/>
              </p:nvSpPr>
              <p:spPr>
                <a:xfrm>
                  <a:off x="1609037" y="5829730"/>
                  <a:ext cx="1455194" cy="377363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b="1" dirty="0">
                      <a:solidFill>
                        <a:srgbClr val="9C0186"/>
                      </a:solidFill>
                      <a:sym typeface="Arial" panose="020B0604020202020204" pitchFamily="34" charset="0"/>
                    </a:rPr>
                    <a:t>9:30-17:30</a:t>
                  </a:r>
                  <a:endParaRPr lang="en-US" altLang="zh-CN" b="1" dirty="0">
                    <a:solidFill>
                      <a:srgbClr val="9C0186"/>
                    </a:solidFill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" name="Text Placeholder 3"/>
                <p:cNvSpPr txBox="1"/>
                <p:nvPr/>
              </p:nvSpPr>
              <p:spPr>
                <a:xfrm>
                  <a:off x="3716606" y="5819142"/>
                  <a:ext cx="1455194" cy="377363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en-US" altLang="zh-TW" b="1" dirty="0">
                      <a:solidFill>
                        <a:srgbClr val="9C0186"/>
                      </a:solidFill>
                      <a:sym typeface="Arial" panose="020B0604020202020204" pitchFamily="34" charset="0"/>
                    </a:rPr>
                    <a:t>9:30-17:30</a:t>
                  </a:r>
                  <a:endParaRPr lang="en-US" altLang="zh-CN" b="1" dirty="0">
                    <a:solidFill>
                      <a:srgbClr val="9C0186"/>
                    </a:solidFill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" name="文字方塊 94"/>
                <p:cNvSpPr txBox="1"/>
                <p:nvPr/>
              </p:nvSpPr>
              <p:spPr>
                <a:xfrm>
                  <a:off x="6312836" y="5222741"/>
                  <a:ext cx="68159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TW" altLang="en-US" sz="6000" dirty="0">
                      <a:solidFill>
                        <a:srgbClr val="810074"/>
                      </a:solidFill>
                      <a:sym typeface="Wingdings 2" panose="05020102010507070707" pitchFamily="18" charset="2"/>
                    </a:rPr>
                    <a:t></a:t>
                  </a:r>
                  <a:endParaRPr lang="zh-TW" altLang="en-US" sz="6000" b="1" dirty="0">
                    <a:solidFill>
                      <a:srgbClr val="810074"/>
                    </a:solidFill>
                  </a:endParaRPr>
                </a:p>
              </p:txBody>
            </p:sp>
          </p:grpSp>
        </p:grpSp>
      </p:grpSp>
      <p:sp>
        <p:nvSpPr>
          <p:cNvPr id="96" name="文字方塊 95"/>
          <p:cNvSpPr txBox="1"/>
          <p:nvPr/>
        </p:nvSpPr>
        <p:spPr>
          <a:xfrm>
            <a:off x="8276320" y="3844882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sym typeface="Wingdings 2" panose="05020102010507070707" pitchFamily="18" charset="2"/>
              </a:rPr>
              <a:t></a:t>
            </a:r>
            <a:endParaRPr lang="zh-TW" altLang="en-US" sz="6000" b="1" dirty="0">
              <a:solidFill>
                <a:schemeClr val="bg1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85870" y="4629401"/>
            <a:ext cx="1837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還書</a:t>
            </a:r>
            <a:r>
              <a:rPr lang="en-US" altLang="zh-TW" dirty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使用還書箱</a:t>
            </a:r>
            <a:endParaRPr lang="en-US" altLang="zh-TW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solidFill>
                  <a:schemeClr val="bg1"/>
                </a:solidFill>
                <a:latin typeface="+mj-ea"/>
                <a:ea typeface="+mj-ea"/>
              </a:rPr>
              <a:t>進修部學生週六借書可申請線上預借服務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99C393D-DC8B-441C-AD28-F62E0176EDE2}"/>
              </a:ext>
            </a:extLst>
          </p:cNvPr>
          <p:cNvGrpSpPr/>
          <p:nvPr/>
        </p:nvGrpSpPr>
        <p:grpSpPr>
          <a:xfrm>
            <a:off x="9626747" y="3502422"/>
            <a:ext cx="2072742" cy="2775606"/>
            <a:chOff x="9662343" y="3475676"/>
            <a:chExt cx="2072742" cy="2775606"/>
          </a:xfrm>
        </p:grpSpPr>
        <p:cxnSp>
          <p:nvCxnSpPr>
            <p:cNvPr id="99" name="直線接點 98"/>
            <p:cNvCxnSpPr/>
            <p:nvPr/>
          </p:nvCxnSpPr>
          <p:spPr>
            <a:xfrm>
              <a:off x="9662343" y="4329187"/>
              <a:ext cx="2072742" cy="64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>
            <a:xfrm flipV="1">
              <a:off x="9743607" y="5299190"/>
              <a:ext cx="1986377" cy="732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D4947F1F-72F7-4353-B9D4-16F61A97C1DC}"/>
                </a:ext>
              </a:extLst>
            </p:cNvPr>
            <p:cNvGrpSpPr/>
            <p:nvPr/>
          </p:nvGrpSpPr>
          <p:grpSpPr>
            <a:xfrm>
              <a:off x="10059668" y="3475676"/>
              <a:ext cx="1415772" cy="2775606"/>
              <a:chOff x="10059668" y="3475676"/>
              <a:chExt cx="1415772" cy="2775606"/>
            </a:xfrm>
          </p:grpSpPr>
          <p:sp>
            <p:nvSpPr>
              <p:cNvPr id="101" name="文字方塊 100"/>
              <p:cNvSpPr txBox="1"/>
              <p:nvPr/>
            </p:nvSpPr>
            <p:spPr>
              <a:xfrm>
                <a:off x="10426756" y="5235619"/>
                <a:ext cx="68159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6000" dirty="0">
                    <a:solidFill>
                      <a:srgbClr val="004CBF"/>
                    </a:solidFill>
                    <a:sym typeface="Wingdings 2" panose="05020102010507070707" pitchFamily="18" charset="2"/>
                  </a:rPr>
                  <a:t></a:t>
                </a:r>
                <a:endParaRPr lang="zh-TW" altLang="en-US" sz="6000" b="1" dirty="0">
                  <a:solidFill>
                    <a:srgbClr val="004CBF"/>
                  </a:solidFill>
                </a:endParaRPr>
              </a:p>
            </p:txBody>
          </p:sp>
          <p:sp>
            <p:nvSpPr>
              <p:cNvPr id="102" name="文字方塊 101"/>
              <p:cNvSpPr txBox="1"/>
              <p:nvPr/>
            </p:nvSpPr>
            <p:spPr>
              <a:xfrm>
                <a:off x="10426756" y="3475676"/>
                <a:ext cx="68159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6000" dirty="0">
                    <a:solidFill>
                      <a:srgbClr val="004CBF"/>
                    </a:solidFill>
                    <a:sym typeface="Wingdings 2" panose="05020102010507070707" pitchFamily="18" charset="2"/>
                  </a:rPr>
                  <a:t></a:t>
                </a:r>
                <a:endParaRPr lang="zh-TW" altLang="en-US" sz="6000" b="1" dirty="0">
                  <a:solidFill>
                    <a:srgbClr val="004CBF"/>
                  </a:solidFill>
                </a:endParaRPr>
              </a:p>
            </p:txBody>
          </p:sp>
          <p:sp>
            <p:nvSpPr>
              <p:cNvPr id="61" name="文字方塊 60"/>
              <p:cNvSpPr txBox="1"/>
              <p:nvPr/>
            </p:nvSpPr>
            <p:spPr>
              <a:xfrm>
                <a:off x="10059668" y="4638463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400" b="1" dirty="0">
                    <a:solidFill>
                      <a:srgbClr val="004CBF"/>
                    </a:solidFill>
                  </a:rPr>
                  <a:t>另行公告</a:t>
                </a:r>
              </a:p>
            </p:txBody>
          </p:sp>
        </p:grpSp>
      </p:grpSp>
      <p:sp>
        <p:nvSpPr>
          <p:cNvPr id="62" name="文字方塊 61"/>
          <p:cNvSpPr txBox="1"/>
          <p:nvPr/>
        </p:nvSpPr>
        <p:spPr>
          <a:xfrm>
            <a:off x="313946" y="6391598"/>
            <a:ext cx="29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sym typeface="Wingdings 2" panose="05020102010507070707" pitchFamily="18" charset="2"/>
              </a:rPr>
              <a:t></a:t>
            </a:r>
            <a:r>
              <a:rPr lang="zh-TW" altLang="en-US" b="1" dirty="0">
                <a:solidFill>
                  <a:srgbClr val="FF0000"/>
                </a:solidFill>
              </a:rPr>
              <a:t>閉館前</a:t>
            </a:r>
            <a:r>
              <a:rPr lang="en-US" altLang="zh-TW" b="1" dirty="0">
                <a:solidFill>
                  <a:srgbClr val="FF0000"/>
                </a:solidFill>
              </a:rPr>
              <a:t>15</a:t>
            </a:r>
            <a:r>
              <a:rPr lang="zh-TW" altLang="en-US" b="1" dirty="0">
                <a:solidFill>
                  <a:srgbClr val="FF0000"/>
                </a:solidFill>
              </a:rPr>
              <a:t>分鐘停止借還書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A01F5C0-7ADC-4299-8C85-36FABD4CEE6A}"/>
              </a:ext>
            </a:extLst>
          </p:cNvPr>
          <p:cNvGrpSpPr/>
          <p:nvPr/>
        </p:nvGrpSpPr>
        <p:grpSpPr>
          <a:xfrm>
            <a:off x="177800" y="794921"/>
            <a:ext cx="12040625" cy="2734350"/>
            <a:chOff x="177800" y="794921"/>
            <a:chExt cx="12040625" cy="2734350"/>
          </a:xfrm>
        </p:grpSpPr>
        <p:grpSp>
          <p:nvGrpSpPr>
            <p:cNvPr id="2" name="Group 3"/>
            <p:cNvGrpSpPr/>
            <p:nvPr/>
          </p:nvGrpSpPr>
          <p:grpSpPr bwMode="auto">
            <a:xfrm>
              <a:off x="177800" y="2281458"/>
              <a:ext cx="12040625" cy="114252"/>
              <a:chOff x="1765833" y="4036682"/>
              <a:chExt cx="9317522" cy="50962"/>
            </a:xfrm>
          </p:grpSpPr>
          <p:sp>
            <p:nvSpPr>
              <p:cNvPr id="3" name="Rectangle 4"/>
              <p:cNvSpPr/>
              <p:nvPr/>
            </p:nvSpPr>
            <p:spPr>
              <a:xfrm>
                <a:off x="3040807" y="4036682"/>
                <a:ext cx="1683494" cy="5096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4" name="Rectangle 5"/>
              <p:cNvSpPr/>
              <p:nvPr/>
            </p:nvSpPr>
            <p:spPr>
              <a:xfrm>
                <a:off x="4724303" y="4036682"/>
                <a:ext cx="1715155" cy="509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5" name="Rectangle 6"/>
              <p:cNvSpPr/>
              <p:nvPr/>
            </p:nvSpPr>
            <p:spPr>
              <a:xfrm>
                <a:off x="6435557" y="4036682"/>
                <a:ext cx="1661572" cy="5096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6" name="Rectangle 7"/>
              <p:cNvSpPr/>
              <p:nvPr/>
            </p:nvSpPr>
            <p:spPr>
              <a:xfrm>
                <a:off x="8087643" y="4036682"/>
                <a:ext cx="1720740" cy="5096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7" name="Rectangle 8"/>
              <p:cNvSpPr/>
              <p:nvPr/>
            </p:nvSpPr>
            <p:spPr>
              <a:xfrm>
                <a:off x="1765833" y="4036682"/>
                <a:ext cx="1274973" cy="509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  <p:sp>
            <p:nvSpPr>
              <p:cNvPr id="8" name="Rectangle 9"/>
              <p:cNvSpPr/>
              <p:nvPr/>
            </p:nvSpPr>
            <p:spPr>
              <a:xfrm>
                <a:off x="9808382" y="4036682"/>
                <a:ext cx="1274973" cy="509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  <a:cs typeface="Helvetica Neue"/>
                </a:endParaRPr>
              </a:p>
            </p:txBody>
          </p:sp>
        </p:grpSp>
        <p:grpSp>
          <p:nvGrpSpPr>
            <p:cNvPr id="63" name="Group 25"/>
            <p:cNvGrpSpPr/>
            <p:nvPr/>
          </p:nvGrpSpPr>
          <p:grpSpPr>
            <a:xfrm>
              <a:off x="1583293" y="2824712"/>
              <a:ext cx="1505043" cy="574980"/>
              <a:chOff x="1055279" y="1121928"/>
              <a:chExt cx="1181805" cy="432334"/>
            </a:xfrm>
          </p:grpSpPr>
          <p:sp>
            <p:nvSpPr>
              <p:cNvPr id="64" name="Text Placeholder 3"/>
              <p:cNvSpPr txBox="1"/>
              <p:nvPr/>
            </p:nvSpPr>
            <p:spPr>
              <a:xfrm>
                <a:off x="1055279" y="1121928"/>
                <a:ext cx="959148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星期一</a:t>
                </a:r>
                <a:r>
                  <a:rPr lang="en-US" altLang="zh-TW" dirty="0"/>
                  <a:t>~</a:t>
                </a:r>
                <a:r>
                  <a:rPr lang="zh-TW" altLang="en-US" dirty="0"/>
                  <a:t>四</a:t>
                </a:r>
                <a:endParaRPr lang="en-US" dirty="0"/>
              </a:p>
            </p:txBody>
          </p:sp>
          <p:sp>
            <p:nvSpPr>
              <p:cNvPr id="65" name="Text Placeholder 3"/>
              <p:cNvSpPr txBox="1"/>
              <p:nvPr/>
            </p:nvSpPr>
            <p:spPr>
              <a:xfrm>
                <a:off x="1094423" y="1270518"/>
                <a:ext cx="1142661" cy="283744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en-US" altLang="zh-TW" dirty="0">
                    <a:sym typeface="Arial" panose="020B0604020202020204" pitchFamily="34" charset="0"/>
                  </a:rPr>
                  <a:t>8:30-21:00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6" name="Group 25"/>
            <p:cNvGrpSpPr/>
            <p:nvPr/>
          </p:nvGrpSpPr>
          <p:grpSpPr>
            <a:xfrm>
              <a:off x="3877297" y="2824712"/>
              <a:ext cx="1967116" cy="625116"/>
              <a:chOff x="1167536" y="1167860"/>
              <a:chExt cx="1544637" cy="470033"/>
            </a:xfrm>
          </p:grpSpPr>
          <p:sp>
            <p:nvSpPr>
              <p:cNvPr id="67" name="Text Placeholder 3"/>
              <p:cNvSpPr txBox="1"/>
              <p:nvPr/>
            </p:nvSpPr>
            <p:spPr>
              <a:xfrm>
                <a:off x="1234241" y="1167860"/>
                <a:ext cx="604188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星期五</a:t>
                </a:r>
                <a:endParaRPr lang="en-US" dirty="0"/>
              </a:p>
            </p:txBody>
          </p:sp>
          <p:sp>
            <p:nvSpPr>
              <p:cNvPr id="68" name="Text Placeholder 3"/>
              <p:cNvSpPr txBox="1"/>
              <p:nvPr/>
            </p:nvSpPr>
            <p:spPr>
              <a:xfrm>
                <a:off x="1167536" y="1354149"/>
                <a:ext cx="1544637" cy="283744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en-US" altLang="zh-TW" dirty="0">
                    <a:sym typeface="Arial" panose="020B0604020202020204" pitchFamily="34" charset="0"/>
                  </a:rPr>
                  <a:t>8:30-18:00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9" name="Group 25"/>
            <p:cNvGrpSpPr/>
            <p:nvPr/>
          </p:nvGrpSpPr>
          <p:grpSpPr>
            <a:xfrm>
              <a:off x="5942991" y="2824712"/>
              <a:ext cx="1403081" cy="704559"/>
              <a:chOff x="1044570" y="1169451"/>
              <a:chExt cx="1101740" cy="529767"/>
            </a:xfrm>
          </p:grpSpPr>
          <p:sp>
            <p:nvSpPr>
              <p:cNvPr id="70" name="Text Placeholder 3"/>
              <p:cNvSpPr txBox="1"/>
              <p:nvPr/>
            </p:nvSpPr>
            <p:spPr>
              <a:xfrm>
                <a:off x="1234250" y="1169451"/>
                <a:ext cx="604187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星期日</a:t>
                </a:r>
                <a:endParaRPr lang="en-US" dirty="0"/>
              </a:p>
            </p:txBody>
          </p:sp>
          <p:sp>
            <p:nvSpPr>
              <p:cNvPr id="71" name="Text Placeholder 3"/>
              <p:cNvSpPr txBox="1"/>
              <p:nvPr/>
            </p:nvSpPr>
            <p:spPr>
              <a:xfrm>
                <a:off x="1044570" y="1386836"/>
                <a:ext cx="1101740" cy="312382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en-US" altLang="zh-TW" dirty="0">
                    <a:sym typeface="Arial" panose="020B0604020202020204" pitchFamily="34" charset="0"/>
                  </a:rPr>
                  <a:t>10:10-16:00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3" name="Text Placeholder 3"/>
            <p:cNvSpPr txBox="1"/>
            <p:nvPr/>
          </p:nvSpPr>
          <p:spPr>
            <a:xfrm>
              <a:off x="7653660" y="2824712"/>
              <a:ext cx="2051845" cy="30777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/>
                <a:t>星期六，國定假日</a:t>
              </a:r>
              <a:endParaRPr lang="en-US" dirty="0"/>
            </a:p>
          </p:txBody>
        </p:sp>
        <p:sp>
          <p:nvSpPr>
            <p:cNvPr id="76" name="Text Placeholder 3"/>
            <p:cNvSpPr txBox="1"/>
            <p:nvPr/>
          </p:nvSpPr>
          <p:spPr>
            <a:xfrm>
              <a:off x="10338911" y="2824712"/>
              <a:ext cx="769442" cy="30777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/>
                <a:t>寒暑假</a:t>
              </a:r>
              <a:endParaRPr lang="en-US" dirty="0"/>
            </a:p>
          </p:txBody>
        </p: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C4048C67-8E6C-4745-8BF0-F300A390BA9C}"/>
                </a:ext>
              </a:extLst>
            </p:cNvPr>
            <p:cNvGrpSpPr/>
            <p:nvPr/>
          </p:nvGrpSpPr>
          <p:grpSpPr>
            <a:xfrm>
              <a:off x="1558901" y="794925"/>
              <a:ext cx="1304470" cy="1829988"/>
              <a:chOff x="1521518" y="794925"/>
              <a:chExt cx="1304470" cy="1829988"/>
            </a:xfrm>
          </p:grpSpPr>
          <p:grpSp>
            <p:nvGrpSpPr>
              <p:cNvPr id="40" name="Group 41"/>
              <p:cNvGrpSpPr/>
              <p:nvPr/>
            </p:nvGrpSpPr>
            <p:grpSpPr>
              <a:xfrm>
                <a:off x="1521518" y="794925"/>
                <a:ext cx="1304470" cy="1829988"/>
                <a:chOff x="1199543" y="2785052"/>
                <a:chExt cx="1304470" cy="1829988"/>
              </a:xfrm>
            </p:grpSpPr>
            <p:grpSp>
              <p:nvGrpSpPr>
                <p:cNvPr id="41" name="Group 42"/>
                <p:cNvGrpSpPr>
                  <a:grpSpLocks noChangeAspect="1"/>
                </p:cNvGrpSpPr>
                <p:nvPr/>
              </p:nvGrpSpPr>
              <p:grpSpPr bwMode="auto">
                <a:xfrm>
                  <a:off x="1199543" y="2785052"/>
                  <a:ext cx="1304470" cy="1202090"/>
                  <a:chOff x="3149601" y="2756904"/>
                  <a:chExt cx="1201204" cy="1107067"/>
                </a:xfrm>
              </p:grpSpPr>
              <p:sp>
                <p:nvSpPr>
                  <p:cNvPr id="46" name="等腰三角形 51"/>
                  <p:cNvSpPr/>
                  <p:nvPr/>
                </p:nvSpPr>
                <p:spPr>
                  <a:xfrm flipV="1">
                    <a:off x="3149601" y="3200885"/>
                    <a:ext cx="1201204" cy="663086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47" name="矩形 52"/>
                  <p:cNvSpPr/>
                  <p:nvPr/>
                </p:nvSpPr>
                <p:spPr>
                  <a:xfrm>
                    <a:off x="3630725" y="2756904"/>
                    <a:ext cx="720080" cy="331545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42" name="Oval 43"/>
                <p:cNvSpPr>
                  <a:spLocks noChangeAspect="1"/>
                </p:cNvSpPr>
                <p:nvPr/>
              </p:nvSpPr>
              <p:spPr>
                <a:xfrm>
                  <a:off x="1540736" y="4029148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</p:grpSp>
          <p:pic>
            <p:nvPicPr>
              <p:cNvPr id="16" name="圖形 15" descr="打開的書本">
                <a:extLst>
                  <a:ext uri="{FF2B5EF4-FFF2-40B4-BE49-F238E27FC236}">
                    <a16:creationId xmlns:a16="http://schemas.microsoft.com/office/drawing/2014/main" id="{65F3DF28-4CB5-43E8-98E3-7838B82EE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29245" y="2128836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061E64AE-8A29-48BE-B727-F5C72F93914D}"/>
                </a:ext>
              </a:extLst>
            </p:cNvPr>
            <p:cNvGrpSpPr/>
            <p:nvPr/>
          </p:nvGrpSpPr>
          <p:grpSpPr>
            <a:xfrm>
              <a:off x="3667933" y="794924"/>
              <a:ext cx="1304471" cy="1846863"/>
              <a:chOff x="3630550" y="794924"/>
              <a:chExt cx="1304471" cy="1846863"/>
            </a:xfrm>
          </p:grpSpPr>
          <p:grpSp>
            <p:nvGrpSpPr>
              <p:cNvPr id="32" name="Group 33"/>
              <p:cNvGrpSpPr/>
              <p:nvPr/>
            </p:nvGrpSpPr>
            <p:grpSpPr>
              <a:xfrm>
                <a:off x="3630550" y="794924"/>
                <a:ext cx="1304471" cy="1846863"/>
                <a:chOff x="3269603" y="2792822"/>
                <a:chExt cx="1304471" cy="1833659"/>
              </a:xfrm>
            </p:grpSpPr>
            <p:grpSp>
              <p:nvGrpSpPr>
                <p:cNvPr id="33" name="Group 34"/>
                <p:cNvGrpSpPr>
                  <a:grpSpLocks noChangeAspect="1"/>
                </p:cNvGrpSpPr>
                <p:nvPr/>
              </p:nvGrpSpPr>
              <p:grpSpPr bwMode="auto">
                <a:xfrm>
                  <a:off x="3269603" y="2792822"/>
                  <a:ext cx="1304471" cy="1199087"/>
                  <a:chOff x="3149600" y="2754925"/>
                  <a:chExt cx="1201204" cy="1104306"/>
                </a:xfrm>
              </p:grpSpPr>
              <p:sp>
                <p:nvSpPr>
                  <p:cNvPr id="38" name="等腰三角形 51"/>
                  <p:cNvSpPr/>
                  <p:nvPr/>
                </p:nvSpPr>
                <p:spPr>
                  <a:xfrm flipV="1">
                    <a:off x="3149600" y="3200883"/>
                    <a:ext cx="1201204" cy="658348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2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39" name="矩形 52"/>
                  <p:cNvSpPr/>
                  <p:nvPr/>
                </p:nvSpPr>
                <p:spPr>
                  <a:xfrm>
                    <a:off x="3630724" y="2754925"/>
                    <a:ext cx="720080" cy="329174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34" name="Oval 35"/>
                <p:cNvSpPr>
                  <a:spLocks noChangeAspect="1"/>
                </p:cNvSpPr>
                <p:nvPr/>
              </p:nvSpPr>
              <p:spPr>
                <a:xfrm>
                  <a:off x="3628031" y="4040589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sp>
              <p:nvSpPr>
                <p:cNvPr id="37" name="AutoShape 127"/>
                <p:cNvSpPr/>
                <p:nvPr/>
              </p:nvSpPr>
              <p:spPr bwMode="auto">
                <a:xfrm>
                  <a:off x="3887943" y="4428811"/>
                  <a:ext cx="77447" cy="7688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  <p:pic>
            <p:nvPicPr>
              <p:cNvPr id="25" name="圖形 24" descr="花">
                <a:extLst>
                  <a:ext uri="{FF2B5EF4-FFF2-40B4-BE49-F238E27FC236}">
                    <a16:creationId xmlns:a16="http://schemas.microsoft.com/office/drawing/2014/main" id="{E450DDA3-81E8-4C17-B575-75F6F854D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047924" y="2137113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E1D41D61-DD4E-4CC0-A920-2510043D4A49}"/>
                </a:ext>
              </a:extLst>
            </p:cNvPr>
            <p:cNvGrpSpPr/>
            <p:nvPr/>
          </p:nvGrpSpPr>
          <p:grpSpPr>
            <a:xfrm>
              <a:off x="5793581" y="794921"/>
              <a:ext cx="1304471" cy="1827144"/>
              <a:chOff x="5756198" y="794921"/>
              <a:chExt cx="1304471" cy="1827144"/>
            </a:xfrm>
          </p:grpSpPr>
          <p:grpSp>
            <p:nvGrpSpPr>
              <p:cNvPr id="26" name="Group 27"/>
              <p:cNvGrpSpPr/>
              <p:nvPr/>
            </p:nvGrpSpPr>
            <p:grpSpPr>
              <a:xfrm>
                <a:off x="5756198" y="794921"/>
                <a:ext cx="1304471" cy="1827144"/>
                <a:chOff x="5960997" y="2841150"/>
                <a:chExt cx="1304471" cy="1834934"/>
              </a:xfrm>
            </p:grpSpPr>
            <p:grpSp>
              <p:nvGrpSpPr>
                <p:cNvPr id="28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5960997" y="2841150"/>
                  <a:ext cx="1304471" cy="1149046"/>
                  <a:chOff x="3149600" y="2808578"/>
                  <a:chExt cx="1201204" cy="1058218"/>
                </a:xfrm>
              </p:grpSpPr>
              <p:sp>
                <p:nvSpPr>
                  <p:cNvPr id="30" name="等腰三角形 51"/>
                  <p:cNvSpPr/>
                  <p:nvPr/>
                </p:nvSpPr>
                <p:spPr>
                  <a:xfrm flipV="1">
                    <a:off x="3149600" y="3200883"/>
                    <a:ext cx="1201204" cy="665913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3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31" name="矩形 52"/>
                  <p:cNvSpPr/>
                  <p:nvPr/>
                </p:nvSpPr>
                <p:spPr>
                  <a:xfrm>
                    <a:off x="3630724" y="2808578"/>
                    <a:ext cx="720080" cy="332958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29" name="Oval 30"/>
                <p:cNvSpPr>
                  <a:spLocks noChangeAspect="1"/>
                </p:cNvSpPr>
                <p:nvPr/>
              </p:nvSpPr>
              <p:spPr>
                <a:xfrm>
                  <a:off x="6312532" y="4090192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</p:grpSp>
          <p:pic>
            <p:nvPicPr>
              <p:cNvPr id="35" name="圖形 34" descr="花盆中的花">
                <a:extLst>
                  <a:ext uri="{FF2B5EF4-FFF2-40B4-BE49-F238E27FC236}">
                    <a16:creationId xmlns:a16="http://schemas.microsoft.com/office/drawing/2014/main" id="{A96DDAB5-BCE1-41E2-BB25-EF7F30142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55750" y="2087548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EB84AB26-968A-4CB1-805F-3E5F10567359}"/>
                </a:ext>
              </a:extLst>
            </p:cNvPr>
            <p:cNvGrpSpPr/>
            <p:nvPr/>
          </p:nvGrpSpPr>
          <p:grpSpPr>
            <a:xfrm>
              <a:off x="7893168" y="794922"/>
              <a:ext cx="1304470" cy="1838071"/>
              <a:chOff x="7855785" y="794922"/>
              <a:chExt cx="1304470" cy="1838071"/>
            </a:xfrm>
          </p:grpSpPr>
          <p:grpSp>
            <p:nvGrpSpPr>
              <p:cNvPr id="9" name="Group 10"/>
              <p:cNvGrpSpPr/>
              <p:nvPr/>
            </p:nvGrpSpPr>
            <p:grpSpPr>
              <a:xfrm>
                <a:off x="7855785" y="794922"/>
                <a:ext cx="1304470" cy="1838071"/>
                <a:chOff x="7980911" y="2866909"/>
                <a:chExt cx="1304470" cy="1838071"/>
              </a:xfrm>
            </p:grpSpPr>
            <p:grpSp>
              <p:nvGrpSpPr>
                <p:cNvPr id="10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7980911" y="2866909"/>
                  <a:ext cx="1304470" cy="1120199"/>
                  <a:chOff x="3149600" y="2832316"/>
                  <a:chExt cx="1201204" cy="1031657"/>
                </a:xfrm>
              </p:grpSpPr>
              <p:sp>
                <p:nvSpPr>
                  <p:cNvPr id="17" name="等腰三角形 51"/>
                  <p:cNvSpPr/>
                  <p:nvPr/>
                </p:nvSpPr>
                <p:spPr>
                  <a:xfrm flipV="1">
                    <a:off x="3149600" y="3200883"/>
                    <a:ext cx="1201204" cy="663090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4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18" name="矩形 52"/>
                  <p:cNvSpPr/>
                  <p:nvPr/>
                </p:nvSpPr>
                <p:spPr>
                  <a:xfrm>
                    <a:off x="3630724" y="2832316"/>
                    <a:ext cx="720080" cy="331544"/>
                  </a:xfrm>
                  <a:prstGeom prst="rect">
                    <a:avLst/>
                  </a:prstGeom>
                  <a:solidFill>
                    <a:schemeClr val="accent4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11" name="Oval 12"/>
                <p:cNvSpPr>
                  <a:spLocks noChangeAspect="1"/>
                </p:cNvSpPr>
                <p:nvPr/>
              </p:nvSpPr>
              <p:spPr>
                <a:xfrm>
                  <a:off x="8347955" y="4119088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sp>
              <p:nvSpPr>
                <p:cNvPr id="15" name="AutoShape 54"/>
                <p:cNvSpPr/>
                <p:nvPr/>
              </p:nvSpPr>
              <p:spPr bwMode="auto">
                <a:xfrm>
                  <a:off x="8581811" y="4588456"/>
                  <a:ext cx="49948" cy="52193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  <p:pic>
            <p:nvPicPr>
              <p:cNvPr id="43" name="圖形 42" descr="健行">
                <a:extLst>
                  <a:ext uri="{FF2B5EF4-FFF2-40B4-BE49-F238E27FC236}">
                    <a16:creationId xmlns:a16="http://schemas.microsoft.com/office/drawing/2014/main" id="{F934CBC7-6788-4CB9-8591-F7F8A869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291089" y="2106840"/>
                <a:ext cx="468000" cy="468000"/>
              </a:xfrm>
              <a:prstGeom prst="rect">
                <a:avLst/>
              </a:prstGeom>
            </p:spPr>
          </p:pic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EF6B32E5-7D82-4DCD-9E65-9324E3F43A0C}"/>
                </a:ext>
              </a:extLst>
            </p:cNvPr>
            <p:cNvGrpSpPr/>
            <p:nvPr/>
          </p:nvGrpSpPr>
          <p:grpSpPr>
            <a:xfrm>
              <a:off x="9988269" y="794924"/>
              <a:ext cx="1304471" cy="1842110"/>
              <a:chOff x="9950886" y="794924"/>
              <a:chExt cx="1304471" cy="1842110"/>
            </a:xfrm>
          </p:grpSpPr>
          <p:grpSp>
            <p:nvGrpSpPr>
              <p:cNvPr id="19" name="Group 20"/>
              <p:cNvGrpSpPr/>
              <p:nvPr/>
            </p:nvGrpSpPr>
            <p:grpSpPr>
              <a:xfrm>
                <a:off x="9950886" y="794924"/>
                <a:ext cx="1304471" cy="1842110"/>
                <a:chOff x="9539460" y="2907840"/>
                <a:chExt cx="1304471" cy="1842110"/>
              </a:xfrm>
            </p:grpSpPr>
            <p:grpSp>
              <p:nvGrpSpPr>
                <p:cNvPr id="20" name="Group 21"/>
                <p:cNvGrpSpPr>
                  <a:grpSpLocks noChangeAspect="1"/>
                </p:cNvGrpSpPr>
                <p:nvPr/>
              </p:nvGrpSpPr>
              <p:grpSpPr bwMode="auto">
                <a:xfrm>
                  <a:off x="9539460" y="2907840"/>
                  <a:ext cx="1304471" cy="1079255"/>
                  <a:chOff x="3149600" y="2870023"/>
                  <a:chExt cx="1201204" cy="993952"/>
                </a:xfrm>
              </p:grpSpPr>
              <p:sp>
                <p:nvSpPr>
                  <p:cNvPr id="23" name="等腰三角形 51"/>
                  <p:cNvSpPr/>
                  <p:nvPr/>
                </p:nvSpPr>
                <p:spPr>
                  <a:xfrm flipV="1">
                    <a:off x="3149600" y="3200883"/>
                    <a:ext cx="1201204" cy="663092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accent5"/>
                      </a:gs>
                      <a:gs pos="100000">
                        <a:srgbClr val="EEECE1">
                          <a:lumMod val="90000"/>
                          <a:alpha val="0"/>
                        </a:srgbClr>
                      </a:gs>
                    </a:gsLst>
                    <a:lin ang="5400000" scaled="0"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  <p:sp>
                <p:nvSpPr>
                  <p:cNvPr id="24" name="矩形 52"/>
                  <p:cNvSpPr/>
                  <p:nvPr/>
                </p:nvSpPr>
                <p:spPr>
                  <a:xfrm>
                    <a:off x="3630724" y="2870023"/>
                    <a:ext cx="720080" cy="331544"/>
                  </a:xfrm>
                  <a:prstGeom prst="rect">
                    <a:avLst/>
                  </a:prstGeom>
                  <a:solidFill>
                    <a:schemeClr val="accent5"/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isometricOffAxis2Top">
                      <a:rot lat="19390491" lon="18812960" rev="21592509"/>
                    </a:camera>
                    <a:lightRig rig="chilly" dir="t">
                      <a:rot lat="0" lon="0" rev="600000"/>
                    </a:lightRig>
                  </a:scene3d>
                  <a:sp3d extrusionH="666750"/>
                </p:spPr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kern="0" dirty="0">
                      <a:solidFill>
                        <a:sysClr val="window" lastClr="FFFFFF"/>
                      </a:solidFill>
                      <a:latin typeface="Calibri" panose="020F0502020204030204"/>
                      <a:ea typeface="微软雅黑 Light" panose="020B0502040204020203" pitchFamily="34" charset="-122"/>
                    </a:endParaRPr>
                  </a:p>
                </p:txBody>
              </p:sp>
            </p:grpSp>
            <p:sp>
              <p:nvSpPr>
                <p:cNvPr id="21" name="Oval 22"/>
                <p:cNvSpPr>
                  <a:spLocks noChangeAspect="1"/>
                </p:cNvSpPr>
                <p:nvPr/>
              </p:nvSpPr>
              <p:spPr>
                <a:xfrm>
                  <a:off x="9904781" y="4164058"/>
                  <a:ext cx="585892" cy="58589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</p:grpSp>
          <p:pic>
            <p:nvPicPr>
              <p:cNvPr id="45" name="圖形 44" descr="煙火">
                <a:extLst>
                  <a:ext uri="{FF2B5EF4-FFF2-40B4-BE49-F238E27FC236}">
                    <a16:creationId xmlns:a16="http://schemas.microsoft.com/office/drawing/2014/main" id="{D9438D8A-641C-44A3-9C07-9EB2B7B88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391735" y="2106840"/>
                <a:ext cx="468000" cy="46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504272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946922" y="288381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入館須知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3827537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介紹重點</a:t>
            </a:r>
            <a:endParaRPr lang="zh-CN" altLang="en-US" sz="4265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431035" y="284213"/>
            <a:ext cx="1192345" cy="666115"/>
            <a:chOff x="2215144" y="927951"/>
            <a:chExt cx="1244730" cy="915925"/>
          </a:xfrm>
        </p:grpSpPr>
        <p:sp>
          <p:nvSpPr>
            <p:cNvPr id="46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431035" y="964447"/>
            <a:ext cx="1192345" cy="672217"/>
            <a:chOff x="2215144" y="1952311"/>
            <a:chExt cx="1244730" cy="924318"/>
          </a:xfrm>
        </p:grpSpPr>
        <p:sp>
          <p:nvSpPr>
            <p:cNvPr id="49" name="平行四边形 48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0" name="文本框 10"/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431035" y="1706601"/>
            <a:ext cx="1192345" cy="666115"/>
            <a:chOff x="2215144" y="3018134"/>
            <a:chExt cx="1244730" cy="915925"/>
          </a:xfrm>
        </p:grpSpPr>
        <p:sp>
          <p:nvSpPr>
            <p:cNvPr id="52" name="平行四边形 51"/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3" name="文本框 11"/>
            <p:cNvSpPr txBox="1"/>
            <p:nvPr/>
          </p:nvSpPr>
          <p:spPr>
            <a:xfrm>
              <a:off x="2393075" y="3018134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431035" y="2433712"/>
            <a:ext cx="1192345" cy="677512"/>
            <a:chOff x="2215144" y="4047039"/>
            <a:chExt cx="1244730" cy="931598"/>
          </a:xfrm>
        </p:grpSpPr>
        <p:sp>
          <p:nvSpPr>
            <p:cNvPr id="55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2393075" y="4047039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336706" y="301961"/>
            <a:ext cx="5143000" cy="612920"/>
            <a:chOff x="4315150" y="953426"/>
            <a:chExt cx="3857250" cy="540057"/>
          </a:xfrm>
        </p:grpSpPr>
        <p:sp>
          <p:nvSpPr>
            <p:cNvPr id="61" name="矩形 60"/>
            <p:cNvSpPr/>
            <p:nvPr/>
          </p:nvSpPr>
          <p:spPr>
            <a:xfrm>
              <a:off x="4841196" y="1036090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環境介紹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36706" y="1001581"/>
            <a:ext cx="5143000" cy="612920"/>
            <a:chOff x="4315150" y="1647579"/>
            <a:chExt cx="3857250" cy="540057"/>
          </a:xfrm>
        </p:grpSpPr>
        <p:sp>
          <p:nvSpPr>
            <p:cNvPr id="64" name="矩形 63"/>
            <p:cNvSpPr/>
            <p:nvPr/>
          </p:nvSpPr>
          <p:spPr>
            <a:xfrm>
              <a:off x="4841196" y="1730243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開閉館時間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平行四边形 64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336706" y="1733473"/>
            <a:ext cx="5143000" cy="612920"/>
            <a:chOff x="4315150" y="2341731"/>
            <a:chExt cx="3857250" cy="540057"/>
          </a:xfrm>
        </p:grpSpPr>
        <p:sp>
          <p:nvSpPr>
            <p:cNvPr id="67" name="矩形 66"/>
            <p:cNvSpPr/>
            <p:nvPr/>
          </p:nvSpPr>
          <p:spPr>
            <a:xfrm>
              <a:off x="4841196" y="2424395"/>
              <a:ext cx="3241668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入館須知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平行四边形 67"/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336706" y="2476135"/>
            <a:ext cx="5143000" cy="612920"/>
            <a:chOff x="4315150" y="3035884"/>
            <a:chExt cx="3857250" cy="540057"/>
          </a:xfrm>
        </p:grpSpPr>
        <p:sp>
          <p:nvSpPr>
            <p:cNvPr id="70" name="矩形 69"/>
            <p:cNvSpPr/>
            <p:nvPr/>
          </p:nvSpPr>
          <p:spPr>
            <a:xfrm>
              <a:off x="4841196" y="3118548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借閱規則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9" name="组合 44">
            <a:extLst>
              <a:ext uri="{FF2B5EF4-FFF2-40B4-BE49-F238E27FC236}">
                <a16:creationId xmlns:a16="http://schemas.microsoft.com/office/drawing/2014/main" id="{3F356578-1D61-42DA-AC73-F41976463633}"/>
              </a:ext>
            </a:extLst>
          </p:cNvPr>
          <p:cNvGrpSpPr/>
          <p:nvPr/>
        </p:nvGrpSpPr>
        <p:grpSpPr>
          <a:xfrm>
            <a:off x="4312415" y="3161510"/>
            <a:ext cx="1192345" cy="666115"/>
            <a:chOff x="2215144" y="927951"/>
            <a:chExt cx="1244730" cy="915925"/>
          </a:xfrm>
        </p:grpSpPr>
        <p:sp>
          <p:nvSpPr>
            <p:cNvPr id="30" name="平行四边形 45">
              <a:extLst>
                <a:ext uri="{FF2B5EF4-FFF2-40B4-BE49-F238E27FC236}">
                  <a16:creationId xmlns:a16="http://schemas.microsoft.com/office/drawing/2014/main" id="{F879A161-4410-4BFE-A954-C1AE6A0CCA6D}"/>
                </a:ext>
              </a:extLst>
            </p:cNvPr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31" name="文本框 9">
              <a:extLst>
                <a:ext uri="{FF2B5EF4-FFF2-40B4-BE49-F238E27FC236}">
                  <a16:creationId xmlns:a16="http://schemas.microsoft.com/office/drawing/2014/main" id="{C523D6BA-C554-4CF9-B448-271AF9EA6432}"/>
                </a:ext>
              </a:extLst>
            </p:cNvPr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组合 59">
            <a:extLst>
              <a:ext uri="{FF2B5EF4-FFF2-40B4-BE49-F238E27FC236}">
                <a16:creationId xmlns:a16="http://schemas.microsoft.com/office/drawing/2014/main" id="{170B7AFB-818A-487E-9A22-6A70667D5B43}"/>
              </a:ext>
            </a:extLst>
          </p:cNvPr>
          <p:cNvGrpSpPr/>
          <p:nvPr/>
        </p:nvGrpSpPr>
        <p:grpSpPr>
          <a:xfrm>
            <a:off x="5218086" y="3179258"/>
            <a:ext cx="5143000" cy="612920"/>
            <a:chOff x="4315150" y="953426"/>
            <a:chExt cx="3857250" cy="540057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F6FA8C6-D20D-4F70-99FF-CE6E99217646}"/>
                </a:ext>
              </a:extLst>
            </p:cNvPr>
            <p:cNvSpPr/>
            <p:nvPr/>
          </p:nvSpPr>
          <p:spPr>
            <a:xfrm>
              <a:off x="4841196" y="1036090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zh-TW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Kahoot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平行四边形 61">
              <a:extLst>
                <a:ext uri="{FF2B5EF4-FFF2-40B4-BE49-F238E27FC236}">
                  <a16:creationId xmlns:a16="http://schemas.microsoft.com/office/drawing/2014/main" id="{877172A1-9674-4EE3-BAF8-E4A5A72EF4DA}"/>
                </a:ext>
              </a:extLst>
            </p:cNvPr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5" name="组合 47">
            <a:extLst>
              <a:ext uri="{FF2B5EF4-FFF2-40B4-BE49-F238E27FC236}">
                <a16:creationId xmlns:a16="http://schemas.microsoft.com/office/drawing/2014/main" id="{013BE50B-47BF-4390-910F-97448B90B0E8}"/>
              </a:ext>
            </a:extLst>
          </p:cNvPr>
          <p:cNvGrpSpPr/>
          <p:nvPr/>
        </p:nvGrpSpPr>
        <p:grpSpPr>
          <a:xfrm>
            <a:off x="4312415" y="3889632"/>
            <a:ext cx="1192345" cy="672217"/>
            <a:chOff x="2215144" y="1952311"/>
            <a:chExt cx="1244730" cy="924318"/>
          </a:xfrm>
        </p:grpSpPr>
        <p:sp>
          <p:nvSpPr>
            <p:cNvPr id="36" name="平行四边形 48">
              <a:extLst>
                <a:ext uri="{FF2B5EF4-FFF2-40B4-BE49-F238E27FC236}">
                  <a16:creationId xmlns:a16="http://schemas.microsoft.com/office/drawing/2014/main" id="{6509845B-DF15-4BB8-A2EA-8CCFD4EF361C}"/>
                </a:ext>
              </a:extLst>
            </p:cNvPr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37" name="文本框 10">
              <a:extLst>
                <a:ext uri="{FF2B5EF4-FFF2-40B4-BE49-F238E27FC236}">
                  <a16:creationId xmlns:a16="http://schemas.microsoft.com/office/drawing/2014/main" id="{FA9C0DCE-DA0E-4CE6-BA1B-1EDD430834C7}"/>
                </a:ext>
              </a:extLst>
            </p:cNvPr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6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8" name="组合 50">
            <a:extLst>
              <a:ext uri="{FF2B5EF4-FFF2-40B4-BE49-F238E27FC236}">
                <a16:creationId xmlns:a16="http://schemas.microsoft.com/office/drawing/2014/main" id="{3F8333FA-A8D9-4239-A043-9AFD2B143C1E}"/>
              </a:ext>
            </a:extLst>
          </p:cNvPr>
          <p:cNvGrpSpPr/>
          <p:nvPr/>
        </p:nvGrpSpPr>
        <p:grpSpPr>
          <a:xfrm>
            <a:off x="4312415" y="4631786"/>
            <a:ext cx="1192345" cy="666115"/>
            <a:chOff x="2215144" y="3018134"/>
            <a:chExt cx="1244730" cy="915925"/>
          </a:xfrm>
        </p:grpSpPr>
        <p:sp>
          <p:nvSpPr>
            <p:cNvPr id="39" name="平行四边形 51">
              <a:extLst>
                <a:ext uri="{FF2B5EF4-FFF2-40B4-BE49-F238E27FC236}">
                  <a16:creationId xmlns:a16="http://schemas.microsoft.com/office/drawing/2014/main" id="{7EFAA7C9-A05A-446F-A416-B2D1A6C713A7}"/>
                </a:ext>
              </a:extLst>
            </p:cNvPr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0" name="文本框 11">
              <a:extLst>
                <a:ext uri="{FF2B5EF4-FFF2-40B4-BE49-F238E27FC236}">
                  <a16:creationId xmlns:a16="http://schemas.microsoft.com/office/drawing/2014/main" id="{0D6EE85F-B2F9-40CD-9658-3C26DC4E84F7}"/>
                </a:ext>
              </a:extLst>
            </p:cNvPr>
            <p:cNvSpPr txBox="1"/>
            <p:nvPr/>
          </p:nvSpPr>
          <p:spPr>
            <a:xfrm>
              <a:off x="2393075" y="3018134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7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1" name="组合 62">
            <a:extLst>
              <a:ext uri="{FF2B5EF4-FFF2-40B4-BE49-F238E27FC236}">
                <a16:creationId xmlns:a16="http://schemas.microsoft.com/office/drawing/2014/main" id="{71679B16-7CCD-4C7D-A71B-928C344CC55C}"/>
              </a:ext>
            </a:extLst>
          </p:cNvPr>
          <p:cNvGrpSpPr/>
          <p:nvPr/>
        </p:nvGrpSpPr>
        <p:grpSpPr>
          <a:xfrm>
            <a:off x="5218086" y="3926766"/>
            <a:ext cx="5143000" cy="612920"/>
            <a:chOff x="4315150" y="1647579"/>
            <a:chExt cx="3857250" cy="540057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1CAFC317-A111-461A-BBB9-C59ED9F1D127}"/>
                </a:ext>
              </a:extLst>
            </p:cNvPr>
            <p:cNvSpPr/>
            <p:nvPr/>
          </p:nvSpPr>
          <p:spPr>
            <a:xfrm>
              <a:off x="4841196" y="1730243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圖書館好康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平行四边形 64">
              <a:extLst>
                <a:ext uri="{FF2B5EF4-FFF2-40B4-BE49-F238E27FC236}">
                  <a16:creationId xmlns:a16="http://schemas.microsoft.com/office/drawing/2014/main" id="{D6CA3020-74C2-42C1-B526-5F8C3614A2BA}"/>
                </a:ext>
              </a:extLst>
            </p:cNvPr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组合 65">
            <a:extLst>
              <a:ext uri="{FF2B5EF4-FFF2-40B4-BE49-F238E27FC236}">
                <a16:creationId xmlns:a16="http://schemas.microsoft.com/office/drawing/2014/main" id="{2AC22F6D-3D34-4E76-BF23-0CD698631164}"/>
              </a:ext>
            </a:extLst>
          </p:cNvPr>
          <p:cNvGrpSpPr/>
          <p:nvPr/>
        </p:nvGrpSpPr>
        <p:grpSpPr>
          <a:xfrm>
            <a:off x="5218086" y="4658658"/>
            <a:ext cx="5143000" cy="612920"/>
            <a:chOff x="4315150" y="2341731"/>
            <a:chExt cx="3857250" cy="540057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87E14C69-0E7D-450F-B8E3-002901671CE4}"/>
                </a:ext>
              </a:extLst>
            </p:cNvPr>
            <p:cNvSpPr/>
            <p:nvPr/>
          </p:nvSpPr>
          <p:spPr>
            <a:xfrm>
              <a:off x="4841196" y="2424395"/>
              <a:ext cx="3241668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館藏查詢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使用小訣竅</a:t>
              </a:r>
            </a:p>
          </p:txBody>
        </p:sp>
        <p:sp>
          <p:nvSpPr>
            <p:cNvPr id="58" name="平行四边形 67">
              <a:extLst>
                <a:ext uri="{FF2B5EF4-FFF2-40B4-BE49-F238E27FC236}">
                  <a16:creationId xmlns:a16="http://schemas.microsoft.com/office/drawing/2014/main" id="{03467F3C-664B-4330-A060-728CBEB2C956}"/>
                </a:ext>
              </a:extLst>
            </p:cNvPr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9" name="组合 53"/>
          <p:cNvGrpSpPr/>
          <p:nvPr/>
        </p:nvGrpSpPr>
        <p:grpSpPr>
          <a:xfrm>
            <a:off x="4336004" y="5340063"/>
            <a:ext cx="1192345" cy="677512"/>
            <a:chOff x="2215144" y="4047039"/>
            <a:chExt cx="1244730" cy="931598"/>
          </a:xfrm>
        </p:grpSpPr>
        <p:sp>
          <p:nvSpPr>
            <p:cNvPr id="72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73" name="文本框 12"/>
            <p:cNvSpPr txBox="1"/>
            <p:nvPr/>
          </p:nvSpPr>
          <p:spPr>
            <a:xfrm>
              <a:off x="2393075" y="4047039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8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4" name="组合 68"/>
          <p:cNvGrpSpPr/>
          <p:nvPr/>
        </p:nvGrpSpPr>
        <p:grpSpPr>
          <a:xfrm>
            <a:off x="5241675" y="5382486"/>
            <a:ext cx="5143000" cy="612920"/>
            <a:chOff x="4315150" y="3035884"/>
            <a:chExt cx="3857250" cy="540057"/>
          </a:xfrm>
        </p:grpSpPr>
        <p:sp>
          <p:nvSpPr>
            <p:cNvPr id="75" name="矩形 74"/>
            <p:cNvSpPr/>
            <p:nvPr/>
          </p:nvSpPr>
          <p:spPr>
            <a:xfrm>
              <a:off x="4841196" y="3118548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電子書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平行四边形 70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7" name="组合 44"/>
          <p:cNvGrpSpPr/>
          <p:nvPr/>
        </p:nvGrpSpPr>
        <p:grpSpPr>
          <a:xfrm>
            <a:off x="4325250" y="6062861"/>
            <a:ext cx="1192345" cy="666115"/>
            <a:chOff x="2215144" y="927951"/>
            <a:chExt cx="1244730" cy="915925"/>
          </a:xfrm>
        </p:grpSpPr>
        <p:sp>
          <p:nvSpPr>
            <p:cNvPr id="78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79" name="文本框 9"/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9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0" name="组合 59"/>
          <p:cNvGrpSpPr/>
          <p:nvPr/>
        </p:nvGrpSpPr>
        <p:grpSpPr>
          <a:xfrm>
            <a:off x="5230921" y="6080609"/>
            <a:ext cx="5143000" cy="612920"/>
            <a:chOff x="4315150" y="953426"/>
            <a:chExt cx="3857250" cy="540057"/>
          </a:xfrm>
        </p:grpSpPr>
        <p:sp>
          <p:nvSpPr>
            <p:cNvPr id="83" name="矩形 82"/>
            <p:cNvSpPr/>
            <p:nvPr/>
          </p:nvSpPr>
          <p:spPr>
            <a:xfrm>
              <a:off x="4841196" y="1036090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圖書館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新手上路</a:t>
              </a:r>
            </a:p>
          </p:txBody>
        </p:sp>
        <p:sp>
          <p:nvSpPr>
            <p:cNvPr id="84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入館步驟與方式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975228" y="5280748"/>
            <a:ext cx="3242714" cy="961240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000" b="1" dirty="0">
                <a:solidFill>
                  <a:srgbClr val="FF0000"/>
                </a:solidFill>
                <a:sym typeface="Arial" panose="020B0604020202020204" pitchFamily="34" charset="0"/>
              </a:rPr>
              <a:t>館內禁止飲食、高聲喧嘩。請勿攜帶食物</a:t>
            </a:r>
            <a:r>
              <a:rPr lang="en-US" altLang="zh-TW" sz="2000" b="1" dirty="0">
                <a:solidFill>
                  <a:srgbClr val="FF0000"/>
                </a:solidFill>
                <a:sym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srgbClr val="FF0000"/>
                </a:solidFill>
                <a:sym typeface="Arial" panose="020B0604020202020204" pitchFamily="34" charset="0"/>
              </a:rPr>
              <a:t>飲料入館</a:t>
            </a:r>
            <a:r>
              <a:rPr lang="zh-TW" altLang="en-US" sz="2000" dirty="0">
                <a:sym typeface="Arial" panose="020B0604020202020204" pitchFamily="34" charset="0"/>
              </a:rPr>
              <a:t>。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sp>
        <p:nvSpPr>
          <p:cNvPr id="46" name="TextBox 15"/>
          <p:cNvSpPr txBox="1"/>
          <p:nvPr/>
        </p:nvSpPr>
        <p:spPr>
          <a:xfrm>
            <a:off x="975228" y="4217890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输入文字，添加相关标题，修改文字内容。</a:t>
            </a:r>
          </a:p>
        </p:txBody>
      </p:sp>
      <p:sp>
        <p:nvSpPr>
          <p:cNvPr id="48" name="TextBox 15"/>
          <p:cNvSpPr txBox="1"/>
          <p:nvPr/>
        </p:nvSpPr>
        <p:spPr>
          <a:xfrm>
            <a:off x="6539869" y="4137558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输入文字，添加相关标题，修改文字容。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BA2342C-6D8C-44F7-B78D-EDADEB24AE61}"/>
              </a:ext>
            </a:extLst>
          </p:cNvPr>
          <p:cNvGrpSpPr/>
          <p:nvPr/>
        </p:nvGrpSpPr>
        <p:grpSpPr>
          <a:xfrm>
            <a:off x="173617" y="1162048"/>
            <a:ext cx="5606142" cy="3714125"/>
            <a:chOff x="173617" y="1162048"/>
            <a:chExt cx="5606142" cy="3714125"/>
          </a:xfrm>
        </p:grpSpPr>
        <p:sp>
          <p:nvSpPr>
            <p:cNvPr id="39" name="矩形 38"/>
            <p:cNvSpPr/>
            <p:nvPr/>
          </p:nvSpPr>
          <p:spPr>
            <a:xfrm>
              <a:off x="3062905" y="1162048"/>
              <a:ext cx="2716854" cy="189131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/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5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7" name="TextBox 15"/>
            <p:cNvSpPr txBox="1"/>
            <p:nvPr/>
          </p:nvSpPr>
          <p:spPr>
            <a:xfrm>
              <a:off x="3497997" y="1331801"/>
              <a:ext cx="2003564" cy="175427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800" dirty="0">
                  <a:sym typeface="Arial" panose="020B0604020202020204" pitchFamily="34" charset="0"/>
                </a:rPr>
                <a:t>本人的學生證</a:t>
              </a:r>
              <a:r>
                <a:rPr lang="en-US" altLang="zh-TW" sz="1800" dirty="0">
                  <a:sym typeface="Arial" panose="020B0604020202020204" pitchFamily="34" charset="0"/>
                </a:rPr>
                <a:t>/</a:t>
              </a:r>
              <a:r>
                <a:rPr lang="zh-TW" altLang="en-US" sz="1800" dirty="0">
                  <a:sym typeface="Arial" panose="020B0604020202020204" pitchFamily="34" charset="0"/>
                </a:rPr>
                <a:t>教職員證，感應刷卡→燈綠→推門入館</a:t>
              </a:r>
              <a:endParaRPr lang="zh-CN" altLang="en-US" sz="1800" dirty="0">
                <a:sym typeface="Arial" panose="020B0604020202020204" pitchFamily="34" charset="0"/>
              </a:endParaRP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E2231784-9565-4A03-AF4E-69A0CAA06102}"/>
                </a:ext>
              </a:extLst>
            </p:cNvPr>
            <p:cNvGrpSpPr/>
            <p:nvPr/>
          </p:nvGrpSpPr>
          <p:grpSpPr>
            <a:xfrm>
              <a:off x="173617" y="1162322"/>
              <a:ext cx="5546922" cy="3713851"/>
              <a:chOff x="464133" y="2441116"/>
              <a:chExt cx="5546922" cy="3713851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133" y="2441116"/>
                <a:ext cx="2755115" cy="3675144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7530" y="4445458"/>
                <a:ext cx="2663525" cy="1709509"/>
              </a:xfrm>
              <a:prstGeom prst="rect">
                <a:avLst/>
              </a:prstGeom>
            </p:spPr>
          </p:pic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7E690EC-176E-4716-8BFE-6B521575F156}"/>
              </a:ext>
            </a:extLst>
          </p:cNvPr>
          <p:cNvGrpSpPr/>
          <p:nvPr/>
        </p:nvGrpSpPr>
        <p:grpSpPr>
          <a:xfrm>
            <a:off x="6096000" y="879555"/>
            <a:ext cx="5601999" cy="5061027"/>
            <a:chOff x="6096000" y="879555"/>
            <a:chExt cx="5601999" cy="5061027"/>
          </a:xfrm>
        </p:grpSpPr>
        <p:sp>
          <p:nvSpPr>
            <p:cNvPr id="37" name="TextBox 15"/>
            <p:cNvSpPr txBox="1"/>
            <p:nvPr/>
          </p:nvSpPr>
          <p:spPr>
            <a:xfrm>
              <a:off x="6096000" y="879555"/>
              <a:ext cx="5550586" cy="1015614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000" dirty="0">
                  <a:sym typeface="Arial" panose="020B0604020202020204" pitchFamily="34" charset="0"/>
                </a:rPr>
                <a:t>未帶證件，請確實換卡入館。</a:t>
              </a:r>
              <a:r>
                <a:rPr lang="zh-TW" altLang="en-US" sz="2000" b="1" dirty="0">
                  <a:solidFill>
                    <a:srgbClr val="0070C0"/>
                  </a:solidFill>
                  <a:sym typeface="Arial" panose="020B0604020202020204" pitchFamily="34" charset="0"/>
                </a:rPr>
                <a:t>未拿到學生證前，可利用身份證、駕照、健保卡等入館、借閱圖書</a:t>
              </a:r>
              <a:r>
                <a:rPr lang="zh-TW" altLang="en-US" sz="2000" dirty="0">
                  <a:sym typeface="Arial" panose="020B0604020202020204" pitchFamily="34" charset="0"/>
                </a:rPr>
                <a:t>。</a:t>
              </a:r>
              <a:endParaRPr lang="zh-CN" altLang="en-US" sz="2000" dirty="0">
                <a:sym typeface="Arial" panose="020B0604020202020204" pitchFamily="34" charset="0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2FFFE60D-A7F4-4AC6-A4E7-C7F58B900C2E}"/>
                </a:ext>
              </a:extLst>
            </p:cNvPr>
            <p:cNvGrpSpPr/>
            <p:nvPr/>
          </p:nvGrpSpPr>
          <p:grpSpPr>
            <a:xfrm>
              <a:off x="6155631" y="2078542"/>
              <a:ext cx="5542368" cy="3862040"/>
              <a:chOff x="6139337" y="2298761"/>
              <a:chExt cx="5542368" cy="3862040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8964851" y="4104750"/>
                <a:ext cx="2716854" cy="205605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/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kumimoji="1" lang="zh-CN" altLang="en-US" sz="25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TextBox 15"/>
              <p:cNvSpPr txBox="1"/>
              <p:nvPr/>
            </p:nvSpPr>
            <p:spPr>
              <a:xfrm>
                <a:off x="9221059" y="4276232"/>
                <a:ext cx="2294396" cy="1705355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800" dirty="0">
                    <a:sym typeface="Arial" panose="020B0604020202020204" pitchFamily="34" charset="0"/>
                  </a:rPr>
                  <a:t>未帶證件，可洽詢櫃枱以身份證</a:t>
                </a:r>
                <a:r>
                  <a:rPr lang="en-US" altLang="zh-TW" sz="1800" dirty="0">
                    <a:sym typeface="Arial" panose="020B0604020202020204" pitchFamily="34" charset="0"/>
                  </a:rPr>
                  <a:t>,</a:t>
                </a:r>
                <a:r>
                  <a:rPr lang="zh-TW" altLang="en-US" sz="1800" dirty="0">
                    <a:sym typeface="Arial" panose="020B0604020202020204" pitchFamily="34" charset="0"/>
                  </a:rPr>
                  <a:t>駕照</a:t>
                </a:r>
                <a:r>
                  <a:rPr lang="en-US" altLang="zh-TW" sz="1800" dirty="0">
                    <a:sym typeface="Arial" panose="020B0604020202020204" pitchFamily="34" charset="0"/>
                  </a:rPr>
                  <a:t>,</a:t>
                </a:r>
                <a:r>
                  <a:rPr lang="zh-TW" altLang="en-US" sz="1800" dirty="0">
                    <a:sym typeface="Arial" panose="020B0604020202020204" pitchFamily="34" charset="0"/>
                  </a:rPr>
                  <a:t>健保卡等證件換發臨時證入館。</a:t>
                </a:r>
                <a:endParaRPr lang="zh-CN" altLang="en-US" sz="1800" dirty="0">
                  <a:sym typeface="Arial" panose="020B0604020202020204" pitchFamily="34" charset="0"/>
                </a:endParaRPr>
              </a:p>
            </p:txBody>
          </p:sp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AB29B523-3A71-43B5-B4EB-731C0B04B761}"/>
                  </a:ext>
                </a:extLst>
              </p:cNvPr>
              <p:cNvGrpSpPr/>
              <p:nvPr/>
            </p:nvGrpSpPr>
            <p:grpSpPr>
              <a:xfrm>
                <a:off x="6139337" y="2298761"/>
                <a:ext cx="5542368" cy="3714125"/>
                <a:chOff x="6139337" y="2440842"/>
                <a:chExt cx="5542368" cy="3714125"/>
              </a:xfrm>
            </p:grpSpPr>
            <p:pic>
              <p:nvPicPr>
                <p:cNvPr id="23" name="圖片 2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3075" y="2440842"/>
                  <a:ext cx="1778453" cy="1118235"/>
                </a:xfrm>
                <a:prstGeom prst="rect">
                  <a:avLst/>
                </a:prstGeom>
              </p:spPr>
            </p:pic>
            <p:pic>
              <p:nvPicPr>
                <p:cNvPr id="24" name="圖片 2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8361" y="3046262"/>
                  <a:ext cx="1563344" cy="972747"/>
                </a:xfrm>
                <a:prstGeom prst="rect">
                  <a:avLst/>
                </a:prstGeom>
              </p:spPr>
            </p:pic>
            <p:pic>
              <p:nvPicPr>
                <p:cNvPr id="3" name="圖片 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9337" y="2479367"/>
                  <a:ext cx="2755456" cy="3675600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01378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946922" y="288381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借閱規則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633261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借閱冊數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罰則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53356B1-B640-4685-A945-B64318D88ABF}"/>
              </a:ext>
            </a:extLst>
          </p:cNvPr>
          <p:cNvGrpSpPr/>
          <p:nvPr/>
        </p:nvGrpSpPr>
        <p:grpSpPr>
          <a:xfrm>
            <a:off x="-1758778" y="1496895"/>
            <a:ext cx="14650695" cy="1999634"/>
            <a:chOff x="-1758778" y="1496895"/>
            <a:chExt cx="14650695" cy="1999634"/>
          </a:xfrm>
        </p:grpSpPr>
        <p:sp>
          <p:nvSpPr>
            <p:cNvPr id="16" name="Color 1"/>
            <p:cNvSpPr/>
            <p:nvPr/>
          </p:nvSpPr>
          <p:spPr bwMode="auto">
            <a:xfrm>
              <a:off x="9526570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7" name="Color 3"/>
            <p:cNvSpPr/>
            <p:nvPr/>
          </p:nvSpPr>
          <p:spPr bwMode="auto">
            <a:xfrm>
              <a:off x="5767270" y="1496910"/>
              <a:ext cx="3363487" cy="1999619"/>
            </a:xfrm>
            <a:custGeom>
              <a:avLst/>
              <a:gdLst>
                <a:gd name="T0" fmla="*/ 766 w 766"/>
                <a:gd name="T1" fmla="*/ 0 h 453"/>
                <a:gd name="T2" fmla="*/ 669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2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69" y="85"/>
                  </a:cubicBezTo>
                  <a:cubicBezTo>
                    <a:pt x="622" y="161"/>
                    <a:pt x="494" y="357"/>
                    <a:pt x="470" y="390"/>
                  </a:cubicBezTo>
                  <a:cubicBezTo>
                    <a:pt x="441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4" y="428"/>
                    <a:pt x="133" y="390"/>
                  </a:cubicBezTo>
                  <a:cubicBezTo>
                    <a:pt x="157" y="357"/>
                    <a:pt x="285" y="161"/>
                    <a:pt x="332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8" name="Color 2"/>
            <p:cNvSpPr/>
            <p:nvPr/>
          </p:nvSpPr>
          <p:spPr bwMode="auto">
            <a:xfrm>
              <a:off x="7645991" y="1496910"/>
              <a:ext cx="3361630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5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9" name="Color 5"/>
            <p:cNvSpPr/>
            <p:nvPr/>
          </p:nvSpPr>
          <p:spPr bwMode="auto">
            <a:xfrm>
              <a:off x="2000534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0" name="Color 4"/>
            <p:cNvSpPr/>
            <p:nvPr/>
          </p:nvSpPr>
          <p:spPr bwMode="auto">
            <a:xfrm>
              <a:off x="3881116" y="1496910"/>
              <a:ext cx="3365347" cy="1999619"/>
            </a:xfrm>
            <a:custGeom>
              <a:avLst/>
              <a:gdLst>
                <a:gd name="T0" fmla="*/ 0 w 766"/>
                <a:gd name="T1" fmla="*/ 0 h 453"/>
                <a:gd name="T2" fmla="*/ 96 w 766"/>
                <a:gd name="T3" fmla="*/ 85 h 453"/>
                <a:gd name="T4" fmla="*/ 296 w 766"/>
                <a:gd name="T5" fmla="*/ 390 h 453"/>
                <a:gd name="T6" fmla="*/ 429 w 766"/>
                <a:gd name="T7" fmla="*/ 453 h 453"/>
                <a:gd name="T8" fmla="*/ 766 w 766"/>
                <a:gd name="T9" fmla="*/ 453 h 453"/>
                <a:gd name="T10" fmla="*/ 633 w 766"/>
                <a:gd name="T11" fmla="*/ 390 h 453"/>
                <a:gd name="T12" fmla="*/ 433 w 766"/>
                <a:gd name="T13" fmla="*/ 85 h 453"/>
                <a:gd name="T14" fmla="*/ 337 w 766"/>
                <a:gd name="T15" fmla="*/ 0 h 453"/>
                <a:gd name="T16" fmla="*/ 0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6" y="390"/>
                  </a:cubicBezTo>
                  <a:cubicBezTo>
                    <a:pt x="324" y="428"/>
                    <a:pt x="360" y="453"/>
                    <a:pt x="429" y="453"/>
                  </a:cubicBezTo>
                  <a:cubicBezTo>
                    <a:pt x="766" y="453"/>
                    <a:pt x="766" y="453"/>
                    <a:pt x="766" y="453"/>
                  </a:cubicBezTo>
                  <a:cubicBezTo>
                    <a:pt x="697" y="453"/>
                    <a:pt x="661" y="428"/>
                    <a:pt x="633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1" name="Side Color"/>
            <p:cNvSpPr/>
            <p:nvPr/>
          </p:nvSpPr>
          <p:spPr bwMode="auto">
            <a:xfrm>
              <a:off x="-1758778" y="1496895"/>
              <a:ext cx="3365346" cy="1187507"/>
            </a:xfrm>
            <a:custGeom>
              <a:avLst/>
              <a:gdLst>
                <a:gd name="T0" fmla="*/ 766 w 766"/>
                <a:gd name="T1" fmla="*/ 0 h 269"/>
                <a:gd name="T2" fmla="*/ 670 w 766"/>
                <a:gd name="T3" fmla="*/ 50 h 269"/>
                <a:gd name="T4" fmla="*/ 470 w 766"/>
                <a:gd name="T5" fmla="*/ 232 h 269"/>
                <a:gd name="T6" fmla="*/ 337 w 766"/>
                <a:gd name="T7" fmla="*/ 269 h 269"/>
                <a:gd name="T8" fmla="*/ 0 w 766"/>
                <a:gd name="T9" fmla="*/ 269 h 269"/>
                <a:gd name="T10" fmla="*/ 133 w 766"/>
                <a:gd name="T11" fmla="*/ 232 h 269"/>
                <a:gd name="T12" fmla="*/ 332 w 766"/>
                <a:gd name="T13" fmla="*/ 50 h 269"/>
                <a:gd name="T14" fmla="*/ 429 w 766"/>
                <a:gd name="T15" fmla="*/ 0 h 269"/>
                <a:gd name="T16" fmla="*/ 766 w 766"/>
                <a:gd name="T1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269">
                  <a:moveTo>
                    <a:pt x="766" y="0"/>
                  </a:moveTo>
                  <a:cubicBezTo>
                    <a:pt x="766" y="0"/>
                    <a:pt x="720" y="1"/>
                    <a:pt x="670" y="50"/>
                  </a:cubicBezTo>
                  <a:cubicBezTo>
                    <a:pt x="623" y="96"/>
                    <a:pt x="495" y="212"/>
                    <a:pt x="470" y="232"/>
                  </a:cubicBezTo>
                  <a:cubicBezTo>
                    <a:pt x="442" y="255"/>
                    <a:pt x="406" y="269"/>
                    <a:pt x="337" y="269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69" y="269"/>
                    <a:pt x="104" y="255"/>
                    <a:pt x="133" y="232"/>
                  </a:cubicBezTo>
                  <a:cubicBezTo>
                    <a:pt x="158" y="212"/>
                    <a:pt x="285" y="96"/>
                    <a:pt x="332" y="50"/>
                  </a:cubicBezTo>
                  <a:cubicBezTo>
                    <a:pt x="383" y="1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2" name="Color 6"/>
            <p:cNvSpPr/>
            <p:nvPr/>
          </p:nvSpPr>
          <p:spPr bwMode="auto">
            <a:xfrm>
              <a:off x="121808" y="1496907"/>
              <a:ext cx="3359771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</p:grpSp>
      <p:sp>
        <p:nvSpPr>
          <p:cNvPr id="35" name="Text Placeholder 7"/>
          <p:cNvSpPr txBox="1"/>
          <p:nvPr/>
        </p:nvSpPr>
        <p:spPr>
          <a:xfrm>
            <a:off x="600886" y="378961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s-ES_tradnl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Text Placeholder 7"/>
          <p:cNvSpPr txBox="1"/>
          <p:nvPr/>
        </p:nvSpPr>
        <p:spPr>
          <a:xfrm>
            <a:off x="5814245" y="3803922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49" name="Text Placeholder 7"/>
          <p:cNvSpPr txBox="1"/>
          <p:nvPr/>
        </p:nvSpPr>
        <p:spPr>
          <a:xfrm>
            <a:off x="5774475" y="479992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007BCEF-00B5-4D46-9932-15C8C9C307AE}"/>
              </a:ext>
            </a:extLst>
          </p:cNvPr>
          <p:cNvGrpSpPr/>
          <p:nvPr/>
        </p:nvGrpSpPr>
        <p:grpSpPr>
          <a:xfrm>
            <a:off x="7375991" y="848971"/>
            <a:ext cx="4213947" cy="5862821"/>
            <a:chOff x="7375991" y="848971"/>
            <a:chExt cx="4213947" cy="5862821"/>
          </a:xfrm>
        </p:grpSpPr>
        <p:sp>
          <p:nvSpPr>
            <p:cNvPr id="36" name="TextBox 35"/>
            <p:cNvSpPr txBox="1"/>
            <p:nvPr/>
          </p:nvSpPr>
          <p:spPr>
            <a:xfrm>
              <a:off x="7986348" y="921090"/>
              <a:ext cx="168230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其他注意事項</a:t>
              </a:r>
              <a:endParaRPr lang="en-US" dirty="0">
                <a:sym typeface="Arial" panose="020B0604020202020204" pitchFamily="34" charset="0"/>
              </a:endParaRP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D22AC004-D505-430E-B577-B47DD3815283}"/>
                </a:ext>
              </a:extLst>
            </p:cNvPr>
            <p:cNvGrpSpPr/>
            <p:nvPr/>
          </p:nvGrpSpPr>
          <p:grpSpPr>
            <a:xfrm>
              <a:off x="7952750" y="3636143"/>
              <a:ext cx="3637188" cy="720645"/>
              <a:chOff x="7952750" y="3636143"/>
              <a:chExt cx="3637188" cy="720645"/>
            </a:xfrm>
          </p:grpSpPr>
          <p:sp>
            <p:nvSpPr>
              <p:cNvPr id="56" name="Rounded Rectangle 11"/>
              <p:cNvSpPr>
                <a:spLocks noChangeAspect="1"/>
              </p:cNvSpPr>
              <p:nvPr/>
            </p:nvSpPr>
            <p:spPr>
              <a:xfrm>
                <a:off x="7952750" y="3636143"/>
                <a:ext cx="719905" cy="720645"/>
              </a:xfrm>
              <a:prstGeom prst="roundRect">
                <a:avLst>
                  <a:gd name="adj" fmla="val 50000"/>
                </a:avLst>
              </a:prstGeom>
              <a:solidFill>
                <a:srgbClr val="FF388C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01</a:t>
                </a:r>
                <a:endParaRPr 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" name="Text Placeholder 7"/>
              <p:cNvSpPr txBox="1"/>
              <p:nvPr/>
            </p:nvSpPr>
            <p:spPr>
              <a:xfrm>
                <a:off x="8840737" y="3834859"/>
                <a:ext cx="2749201" cy="337528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b="0" dirty="0">
                    <a:sym typeface="Arial" panose="020B0604020202020204" pitchFamily="34" charset="0"/>
                  </a:rPr>
                  <a:t>書</a:t>
                </a:r>
                <a:r>
                  <a:rPr lang="en-US" altLang="zh-TW" b="0" dirty="0">
                    <a:sym typeface="Arial" panose="020B0604020202020204" pitchFamily="34" charset="0"/>
                  </a:rPr>
                  <a:t>+</a:t>
                </a:r>
                <a:r>
                  <a:rPr lang="zh-TW" altLang="en-US" b="0" dirty="0">
                    <a:sym typeface="Arial" panose="020B0604020202020204" pitchFamily="34" charset="0"/>
                  </a:rPr>
                  <a:t>視聽</a:t>
                </a:r>
                <a:r>
                  <a:rPr lang="en-US" altLang="zh-TW" b="0" dirty="0">
                    <a:sym typeface="Arial" panose="020B0604020202020204" pitchFamily="34" charset="0"/>
                  </a:rPr>
                  <a:t>,</a:t>
                </a:r>
                <a:r>
                  <a:rPr lang="zh-TW" altLang="en-US" b="0" dirty="0">
                    <a:sym typeface="Arial" panose="020B0604020202020204" pitchFamily="34" charset="0"/>
                  </a:rPr>
                  <a:t>不超過</a:t>
                </a:r>
                <a:r>
                  <a:rPr lang="en-US" altLang="zh-TW" b="0" dirty="0">
                    <a:sym typeface="Arial" panose="020B0604020202020204" pitchFamily="34" charset="0"/>
                  </a:rPr>
                  <a:t>20</a:t>
                </a:r>
                <a:r>
                  <a:rPr lang="zh-TW" altLang="en-US" b="0" dirty="0">
                    <a:sym typeface="Arial" panose="020B0604020202020204" pitchFamily="34" charset="0"/>
                  </a:rPr>
                  <a:t>件</a:t>
                </a:r>
                <a:endParaRPr lang="es-ES_tradnl" b="0" dirty="0"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F1A86701-9648-4278-9999-9232E16AF1E1}"/>
                </a:ext>
              </a:extLst>
            </p:cNvPr>
            <p:cNvGrpSpPr/>
            <p:nvPr/>
          </p:nvGrpSpPr>
          <p:grpSpPr>
            <a:xfrm>
              <a:off x="7952750" y="4681073"/>
              <a:ext cx="3548200" cy="1131331"/>
              <a:chOff x="7952750" y="4681073"/>
              <a:chExt cx="3548200" cy="1131331"/>
            </a:xfrm>
          </p:grpSpPr>
          <p:sp>
            <p:nvSpPr>
              <p:cNvPr id="58" name="Rounded Rectangle 27"/>
              <p:cNvSpPr>
                <a:spLocks noChangeAspect="1"/>
              </p:cNvSpPr>
              <p:nvPr/>
            </p:nvSpPr>
            <p:spPr>
              <a:xfrm>
                <a:off x="7952750" y="4681073"/>
                <a:ext cx="719905" cy="720645"/>
              </a:xfrm>
              <a:prstGeom prst="roundRect">
                <a:avLst>
                  <a:gd name="adj" fmla="val 50000"/>
                </a:avLst>
              </a:prstGeom>
              <a:solidFill>
                <a:srgbClr val="A4178A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02</a:t>
                </a:r>
                <a:endParaRPr 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" name="Text Placeholder 7"/>
              <p:cNvSpPr txBox="1"/>
              <p:nvPr/>
            </p:nvSpPr>
            <p:spPr>
              <a:xfrm>
                <a:off x="8751749" y="4704408"/>
                <a:ext cx="2749201" cy="1107996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b="0" dirty="0">
                    <a:sym typeface="Arial" panose="020B0604020202020204" pitchFamily="34" charset="0"/>
                  </a:rPr>
                  <a:t>館藏外借如有遺失，須賠原資料，如賠款則為該資料定價</a:t>
                </a:r>
                <a:r>
                  <a:rPr lang="en-US" altLang="zh-TW" b="0" dirty="0">
                    <a:sym typeface="Arial" panose="020B0604020202020204" pitchFamily="34" charset="0"/>
                  </a:rPr>
                  <a:t>2</a:t>
                </a:r>
                <a:r>
                  <a:rPr lang="zh-TW" altLang="en-US" b="0" dirty="0">
                    <a:sym typeface="Arial" panose="020B0604020202020204" pitchFamily="34" charset="0"/>
                  </a:rPr>
                  <a:t>倍</a:t>
                </a:r>
                <a:endParaRPr lang="es-ES_tradnl" b="0" dirty="0"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5D822D3C-645C-4208-A767-0FEEB23CA659}"/>
                </a:ext>
              </a:extLst>
            </p:cNvPr>
            <p:cNvGrpSpPr/>
            <p:nvPr/>
          </p:nvGrpSpPr>
          <p:grpSpPr>
            <a:xfrm>
              <a:off x="7952750" y="5838747"/>
              <a:ext cx="3581472" cy="873045"/>
              <a:chOff x="7952750" y="5838747"/>
              <a:chExt cx="3581472" cy="873045"/>
            </a:xfrm>
          </p:grpSpPr>
          <p:sp>
            <p:nvSpPr>
              <p:cNvPr id="51" name="Rounded Rectangle 23"/>
              <p:cNvSpPr>
                <a:spLocks noChangeAspect="1"/>
              </p:cNvSpPr>
              <p:nvPr/>
            </p:nvSpPr>
            <p:spPr>
              <a:xfrm>
                <a:off x="7952750" y="5838747"/>
                <a:ext cx="719905" cy="720645"/>
              </a:xfrm>
              <a:prstGeom prst="roundRect">
                <a:avLst>
                  <a:gd name="adj" fmla="val 50000"/>
                </a:avLst>
              </a:prstGeom>
              <a:solidFill>
                <a:srgbClr val="E40059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TW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rPr>
                  <a:t>03</a:t>
                </a:r>
                <a:endParaRPr lang="en-US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1" name="Text Placeholder 7"/>
              <p:cNvSpPr txBox="1"/>
              <p:nvPr/>
            </p:nvSpPr>
            <p:spPr>
              <a:xfrm>
                <a:off x="8785021" y="5973128"/>
                <a:ext cx="2749201" cy="738664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b="0" dirty="0">
                    <a:sym typeface="Arial" panose="020B0604020202020204" pitchFamily="34" charset="0"/>
                  </a:rPr>
                  <a:t>請勿將證件借給他人，以免產生糾紛</a:t>
                </a:r>
                <a:endParaRPr lang="es-ES_tradnl" b="0" dirty="0"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5" name="圖形 4" descr="警告">
              <a:extLst>
                <a:ext uri="{FF2B5EF4-FFF2-40B4-BE49-F238E27FC236}">
                  <a16:creationId xmlns:a16="http://schemas.microsoft.com/office/drawing/2014/main" id="{A9B077CF-190D-45EE-A003-1C70FD8C7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75991" y="848971"/>
              <a:ext cx="540000" cy="540000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06311A16-5627-404F-A6CD-E8988C113E95}"/>
              </a:ext>
            </a:extLst>
          </p:cNvPr>
          <p:cNvGrpSpPr/>
          <p:nvPr/>
        </p:nvGrpSpPr>
        <p:grpSpPr>
          <a:xfrm>
            <a:off x="121808" y="953332"/>
            <a:ext cx="4072846" cy="5724905"/>
            <a:chOff x="121808" y="953332"/>
            <a:chExt cx="4072846" cy="5724905"/>
          </a:xfrm>
        </p:grpSpPr>
        <p:sp>
          <p:nvSpPr>
            <p:cNvPr id="24" name="TextBox 23"/>
            <p:cNvSpPr txBox="1"/>
            <p:nvPr/>
          </p:nvSpPr>
          <p:spPr>
            <a:xfrm>
              <a:off x="732579" y="1000280"/>
              <a:ext cx="1025922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圖書部份</a:t>
              </a:r>
              <a:endParaRPr lang="en-US" dirty="0">
                <a:sym typeface="Arial" panose="020B0604020202020204" pitchFamily="34" charset="0"/>
              </a:endParaRPr>
            </a:p>
          </p:txBody>
        </p:sp>
        <p:pic>
          <p:nvPicPr>
            <p:cNvPr id="62" name="圖形 57" descr="書籍">
              <a:extLst>
                <a:ext uri="{FF2B5EF4-FFF2-40B4-BE49-F238E27FC236}">
                  <a16:creationId xmlns:a16="http://schemas.microsoft.com/office/drawing/2014/main" id="{BBEE7B50-BE0E-4040-BB00-EDA4348E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808" y="953332"/>
              <a:ext cx="540000" cy="540000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153FC0C-5FD2-4234-87EF-0A18646C506D}"/>
                </a:ext>
              </a:extLst>
            </p:cNvPr>
            <p:cNvGrpSpPr/>
            <p:nvPr/>
          </p:nvGrpSpPr>
          <p:grpSpPr>
            <a:xfrm>
              <a:off x="585663" y="3636143"/>
              <a:ext cx="3608991" cy="775773"/>
              <a:chOff x="585663" y="3636143"/>
              <a:chExt cx="3608991" cy="775773"/>
            </a:xfrm>
          </p:grpSpPr>
          <p:sp>
            <p:nvSpPr>
              <p:cNvPr id="31" name="Text Placeholder 7"/>
              <p:cNvSpPr txBox="1"/>
              <p:nvPr/>
            </p:nvSpPr>
            <p:spPr>
              <a:xfrm>
                <a:off x="1385535" y="3685070"/>
                <a:ext cx="1954874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冊數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32" name="Text Placeholder 2"/>
              <p:cNvSpPr txBox="1"/>
              <p:nvPr/>
            </p:nvSpPr>
            <p:spPr>
              <a:xfrm>
                <a:off x="1448679" y="3996466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可借閱</a:t>
                </a:r>
                <a:r>
                  <a:rPr lang="en-US" altLang="zh-TW" dirty="0">
                    <a:sym typeface="Arial" panose="020B0604020202020204" pitchFamily="34" charset="0"/>
                  </a:rPr>
                  <a:t>20</a:t>
                </a:r>
                <a:r>
                  <a:rPr lang="zh-TW" altLang="en-US" dirty="0">
                    <a:sym typeface="Arial" panose="020B0604020202020204" pitchFamily="34" charset="0"/>
                  </a:rPr>
                  <a:t>冊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sp>
            <p:nvSpPr>
              <p:cNvPr id="39" name="Rounded Rectangle 11"/>
              <p:cNvSpPr>
                <a:spLocks noChangeAspect="1"/>
              </p:cNvSpPr>
              <p:nvPr/>
            </p:nvSpPr>
            <p:spPr>
              <a:xfrm>
                <a:off x="585663" y="363614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FF388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3" name="圖形 2" descr="書籍">
                <a:extLst>
                  <a:ext uri="{FF2B5EF4-FFF2-40B4-BE49-F238E27FC236}">
                    <a16:creationId xmlns:a16="http://schemas.microsoft.com/office/drawing/2014/main" id="{B3563C27-306F-46B0-9DA4-0E86623D57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04608" y="374829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3BE21F47-03A6-4E29-AC63-69674C7A51FD}"/>
                </a:ext>
              </a:extLst>
            </p:cNvPr>
            <p:cNvGrpSpPr/>
            <p:nvPr/>
          </p:nvGrpSpPr>
          <p:grpSpPr>
            <a:xfrm>
              <a:off x="585663" y="4681073"/>
              <a:ext cx="3608991" cy="726846"/>
              <a:chOff x="585663" y="4681073"/>
              <a:chExt cx="3608991" cy="726846"/>
            </a:xfrm>
          </p:grpSpPr>
          <p:sp>
            <p:nvSpPr>
              <p:cNvPr id="42" name="Text Placeholder 7"/>
              <p:cNvSpPr txBox="1"/>
              <p:nvPr/>
            </p:nvSpPr>
            <p:spPr>
              <a:xfrm>
                <a:off x="1385535" y="4681073"/>
                <a:ext cx="2745975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借期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43" name="Text Placeholder 2"/>
              <p:cNvSpPr txBox="1"/>
              <p:nvPr/>
            </p:nvSpPr>
            <p:spPr>
              <a:xfrm>
                <a:off x="1448679" y="4992469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en-US" altLang="zh-TW" dirty="0">
                    <a:sym typeface="Arial" panose="020B0604020202020204" pitchFamily="34" charset="0"/>
                  </a:rPr>
                  <a:t>1</a:t>
                </a:r>
                <a:r>
                  <a:rPr lang="zh-TW" altLang="en-US" dirty="0">
                    <a:sym typeface="Arial" panose="020B0604020202020204" pitchFamily="34" charset="0"/>
                  </a:rPr>
                  <a:t>個月、可續借</a:t>
                </a:r>
                <a:r>
                  <a:rPr lang="en-US" altLang="zh-TW" dirty="0">
                    <a:sym typeface="Arial" panose="020B0604020202020204" pitchFamily="34" charset="0"/>
                  </a:rPr>
                  <a:t>1</a:t>
                </a:r>
                <a:r>
                  <a:rPr lang="zh-TW" altLang="en-US" dirty="0">
                    <a:sym typeface="Arial" panose="020B0604020202020204" pitchFamily="34" charset="0"/>
                  </a:rPr>
                  <a:t>次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sp>
            <p:nvSpPr>
              <p:cNvPr id="44" name="Rounded Rectangle 27"/>
              <p:cNvSpPr>
                <a:spLocks noChangeAspect="1"/>
              </p:cNvSpPr>
              <p:nvPr/>
            </p:nvSpPr>
            <p:spPr>
              <a:xfrm>
                <a:off x="585663" y="468107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9C007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9" name="圖形 8" descr="月曆">
                <a:extLst>
                  <a:ext uri="{FF2B5EF4-FFF2-40B4-BE49-F238E27FC236}">
                    <a16:creationId xmlns:a16="http://schemas.microsoft.com/office/drawing/2014/main" id="{5BE0EA50-0D00-41A7-8C76-C485021AF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75615" y="479275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5DB6A309-5F32-41D9-97EB-8E18B98CD67A}"/>
                </a:ext>
              </a:extLst>
            </p:cNvPr>
            <p:cNvGrpSpPr/>
            <p:nvPr/>
          </p:nvGrpSpPr>
          <p:grpSpPr>
            <a:xfrm>
              <a:off x="585663" y="5838747"/>
              <a:ext cx="3608991" cy="839490"/>
              <a:chOff x="585663" y="5838747"/>
              <a:chExt cx="3608991" cy="839490"/>
            </a:xfrm>
          </p:grpSpPr>
          <p:sp>
            <p:nvSpPr>
              <p:cNvPr id="33" name="Rounded Rectangle 23"/>
              <p:cNvSpPr>
                <a:spLocks noChangeAspect="1"/>
              </p:cNvSpPr>
              <p:nvPr/>
            </p:nvSpPr>
            <p:spPr>
              <a:xfrm>
                <a:off x="585663" y="5838747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E4005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Text Placeholder 7"/>
              <p:cNvSpPr txBox="1"/>
              <p:nvPr/>
            </p:nvSpPr>
            <p:spPr>
              <a:xfrm>
                <a:off x="1385535" y="5838747"/>
                <a:ext cx="2745975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罰則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55" name="Text Placeholder 2"/>
              <p:cNvSpPr txBox="1"/>
              <p:nvPr/>
            </p:nvSpPr>
            <p:spPr>
              <a:xfrm>
                <a:off x="1448679" y="6262787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逾期</a:t>
                </a:r>
                <a:r>
                  <a:rPr lang="en-US" altLang="zh-TW" dirty="0">
                    <a:sym typeface="Arial" panose="020B0604020202020204" pitchFamily="34" charset="0"/>
                  </a:rPr>
                  <a:t>1</a:t>
                </a:r>
                <a:r>
                  <a:rPr lang="zh-TW" altLang="en-US" dirty="0">
                    <a:sym typeface="Arial" panose="020B0604020202020204" pitchFamily="34" charset="0"/>
                  </a:rPr>
                  <a:t>天，每本罰金</a:t>
                </a:r>
                <a:r>
                  <a:rPr lang="en-US" altLang="zh-TW" dirty="0">
                    <a:sym typeface="Arial" panose="020B0604020202020204" pitchFamily="34" charset="0"/>
                  </a:rPr>
                  <a:t>2</a:t>
                </a:r>
                <a:r>
                  <a:rPr lang="zh-TW" altLang="en-US" dirty="0">
                    <a:sym typeface="Arial" panose="020B0604020202020204" pitchFamily="34" charset="0"/>
                  </a:rPr>
                  <a:t>元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pic>
            <p:nvPicPr>
              <p:cNvPr id="11" name="圖形 10" descr="硬幣">
                <a:extLst>
                  <a:ext uri="{FF2B5EF4-FFF2-40B4-BE49-F238E27FC236}">
                    <a16:creationId xmlns:a16="http://schemas.microsoft.com/office/drawing/2014/main" id="{F7EF9FE5-DAEC-4395-A8B3-63D99C69D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88765" y="5943611"/>
                <a:ext cx="540000" cy="540000"/>
              </a:xfrm>
              <a:prstGeom prst="rect">
                <a:avLst/>
              </a:prstGeom>
            </p:spPr>
          </p:pic>
        </p:grp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C3C8794F-E46A-41A4-9776-3D9C5D0D076E}"/>
              </a:ext>
            </a:extLst>
          </p:cNvPr>
          <p:cNvGrpSpPr/>
          <p:nvPr/>
        </p:nvGrpSpPr>
        <p:grpSpPr>
          <a:xfrm>
            <a:off x="3791454" y="916357"/>
            <a:ext cx="4197828" cy="5768369"/>
            <a:chOff x="3791454" y="916357"/>
            <a:chExt cx="4197828" cy="5768369"/>
          </a:xfrm>
        </p:grpSpPr>
        <p:sp>
          <p:nvSpPr>
            <p:cNvPr id="30" name="TextBox 29"/>
            <p:cNvSpPr txBox="1"/>
            <p:nvPr/>
          </p:nvSpPr>
          <p:spPr>
            <a:xfrm>
              <a:off x="4296113" y="971880"/>
              <a:ext cx="1025922" cy="36933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視聽資料</a:t>
              </a:r>
              <a:endParaRPr lang="en-US" dirty="0">
                <a:sym typeface="Arial" panose="020B0604020202020204" pitchFamily="34" charset="0"/>
              </a:endParaRPr>
            </a:p>
          </p:txBody>
        </p:sp>
        <p:pic>
          <p:nvPicPr>
            <p:cNvPr id="63" name="圖形 12" descr="影片膠片">
              <a:extLst>
                <a:ext uri="{FF2B5EF4-FFF2-40B4-BE49-F238E27FC236}">
                  <a16:creationId xmlns:a16="http://schemas.microsoft.com/office/drawing/2014/main" id="{E353D5E8-9D07-4880-9FA9-6A40B4833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91454" y="916357"/>
              <a:ext cx="540000" cy="540000"/>
            </a:xfrm>
            <a:prstGeom prst="rect">
              <a:avLst/>
            </a:prstGeom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2D67599D-B225-4A29-AE79-D71D091294C8}"/>
                </a:ext>
              </a:extLst>
            </p:cNvPr>
            <p:cNvGrpSpPr/>
            <p:nvPr/>
          </p:nvGrpSpPr>
          <p:grpSpPr>
            <a:xfrm>
              <a:off x="4371976" y="3636143"/>
              <a:ext cx="3617306" cy="756869"/>
              <a:chOff x="4371976" y="3636143"/>
              <a:chExt cx="3617306" cy="756869"/>
            </a:xfrm>
          </p:grpSpPr>
          <p:sp>
            <p:nvSpPr>
              <p:cNvPr id="34" name="Rounded Rectangle 11"/>
              <p:cNvSpPr>
                <a:spLocks noChangeAspect="1"/>
              </p:cNvSpPr>
              <p:nvPr/>
            </p:nvSpPr>
            <p:spPr>
              <a:xfrm>
                <a:off x="4371976" y="363614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FF388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Text Placeholder 7"/>
              <p:cNvSpPr txBox="1"/>
              <p:nvPr/>
            </p:nvSpPr>
            <p:spPr>
              <a:xfrm>
                <a:off x="5240081" y="3666166"/>
                <a:ext cx="2749201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片數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38" name="Text Placeholder 2"/>
              <p:cNvSpPr txBox="1"/>
              <p:nvPr/>
            </p:nvSpPr>
            <p:spPr>
              <a:xfrm>
                <a:off x="5240081" y="3977562"/>
                <a:ext cx="2749201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可借閱</a:t>
                </a:r>
                <a:r>
                  <a:rPr lang="en-US" altLang="zh-TW" dirty="0">
                    <a:sym typeface="Arial" panose="020B0604020202020204" pitchFamily="34" charset="0"/>
                  </a:rPr>
                  <a:t>6</a:t>
                </a:r>
                <a:r>
                  <a:rPr lang="zh-TW" altLang="en-US" dirty="0">
                    <a:sym typeface="Arial" panose="020B0604020202020204" pitchFamily="34" charset="0"/>
                  </a:rPr>
                  <a:t>片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pic>
            <p:nvPicPr>
              <p:cNvPr id="48" name="圖形 12" descr="影片膠片">
                <a:extLst>
                  <a:ext uri="{FF2B5EF4-FFF2-40B4-BE49-F238E27FC236}">
                    <a16:creationId xmlns:a16="http://schemas.microsoft.com/office/drawing/2014/main" id="{CC63CCE0-F0CC-4E9C-86BE-5BDA1E465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432525" y="3726294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5719D6D3-226D-46D4-8B30-6B9F97510426}"/>
                </a:ext>
              </a:extLst>
            </p:cNvPr>
            <p:cNvGrpSpPr/>
            <p:nvPr/>
          </p:nvGrpSpPr>
          <p:grpSpPr>
            <a:xfrm>
              <a:off x="4371976" y="4681073"/>
              <a:ext cx="3617306" cy="750180"/>
              <a:chOff x="4371976" y="4681073"/>
              <a:chExt cx="3617306" cy="750180"/>
            </a:xfrm>
          </p:grpSpPr>
          <p:sp>
            <p:nvSpPr>
              <p:cNvPr id="46" name="Text Placeholder 7"/>
              <p:cNvSpPr txBox="1"/>
              <p:nvPr/>
            </p:nvSpPr>
            <p:spPr>
              <a:xfrm>
                <a:off x="5240081" y="4704408"/>
                <a:ext cx="2749201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借期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47" name="Text Placeholder 2"/>
              <p:cNvSpPr txBox="1"/>
              <p:nvPr/>
            </p:nvSpPr>
            <p:spPr>
              <a:xfrm>
                <a:off x="5240081" y="5015803"/>
                <a:ext cx="2749201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借期</a:t>
                </a:r>
                <a:r>
                  <a:rPr lang="en-US" altLang="zh-TW" dirty="0">
                    <a:sym typeface="Arial" panose="020B0604020202020204" pitchFamily="34" charset="0"/>
                  </a:rPr>
                  <a:t>7</a:t>
                </a:r>
                <a:r>
                  <a:rPr lang="zh-TW" altLang="en-US" dirty="0">
                    <a:sym typeface="Arial" panose="020B0604020202020204" pitchFamily="34" charset="0"/>
                  </a:rPr>
                  <a:t>天，不得續借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sp>
            <p:nvSpPr>
              <p:cNvPr id="50" name="Rounded Rectangle 27"/>
              <p:cNvSpPr>
                <a:spLocks noChangeAspect="1"/>
              </p:cNvSpPr>
              <p:nvPr/>
            </p:nvSpPr>
            <p:spPr>
              <a:xfrm>
                <a:off x="4371976" y="4681073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9C007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65" name="圖形 64" descr="月曆">
                <a:extLst>
                  <a:ext uri="{FF2B5EF4-FFF2-40B4-BE49-F238E27FC236}">
                    <a16:creationId xmlns:a16="http://schemas.microsoft.com/office/drawing/2014/main" id="{F6F27588-1187-485A-B6E2-36AFCF96F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59048" y="4792751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31BC514A-05D5-4AEE-9E69-286CDF37AF2E}"/>
                </a:ext>
              </a:extLst>
            </p:cNvPr>
            <p:cNvGrpSpPr/>
            <p:nvPr/>
          </p:nvGrpSpPr>
          <p:grpSpPr>
            <a:xfrm>
              <a:off x="4371976" y="5838747"/>
              <a:ext cx="3614080" cy="845979"/>
              <a:chOff x="4371976" y="5838747"/>
              <a:chExt cx="3614080" cy="845979"/>
            </a:xfrm>
          </p:grpSpPr>
          <p:sp>
            <p:nvSpPr>
              <p:cNvPr id="53" name="Text Placeholder 2"/>
              <p:cNvSpPr txBox="1"/>
              <p:nvPr/>
            </p:nvSpPr>
            <p:spPr>
              <a:xfrm>
                <a:off x="5240081" y="6269276"/>
                <a:ext cx="2745975" cy="415450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逾期</a:t>
                </a:r>
                <a:r>
                  <a:rPr lang="en-US" altLang="zh-TW" dirty="0">
                    <a:sym typeface="Arial" panose="020B0604020202020204" pitchFamily="34" charset="0"/>
                  </a:rPr>
                  <a:t>1</a:t>
                </a:r>
                <a:r>
                  <a:rPr lang="zh-TW" altLang="en-US" dirty="0">
                    <a:sym typeface="Arial" panose="020B0604020202020204" pitchFamily="34" charset="0"/>
                  </a:rPr>
                  <a:t>天，每</a:t>
                </a:r>
                <a:r>
                  <a:rPr lang="en-US" altLang="zh-TW" dirty="0">
                    <a:sym typeface="Arial" panose="020B0604020202020204" pitchFamily="34" charset="0"/>
                  </a:rPr>
                  <a:t>l</a:t>
                </a:r>
                <a:r>
                  <a:rPr lang="zh-TW" altLang="en-US" dirty="0">
                    <a:sym typeface="Arial" panose="020B0604020202020204" pitchFamily="34" charset="0"/>
                  </a:rPr>
                  <a:t>片罰金</a:t>
                </a:r>
                <a:r>
                  <a:rPr lang="en-US" altLang="zh-TW" dirty="0">
                    <a:sym typeface="Arial" panose="020B0604020202020204" pitchFamily="34" charset="0"/>
                  </a:rPr>
                  <a:t>10</a:t>
                </a:r>
                <a:r>
                  <a:rPr lang="zh-TW" altLang="en-US" dirty="0">
                    <a:sym typeface="Arial" panose="020B0604020202020204" pitchFamily="34" charset="0"/>
                  </a:rPr>
                  <a:t>元</a:t>
                </a:r>
                <a:endParaRPr lang="en-US" altLang="zh-CN" dirty="0">
                  <a:sym typeface="Arial" panose="020B0604020202020204" pitchFamily="34" charset="0"/>
                </a:endParaRPr>
              </a:p>
            </p:txBody>
          </p:sp>
          <p:sp>
            <p:nvSpPr>
              <p:cNvPr id="54" name="Text Placeholder 7"/>
              <p:cNvSpPr txBox="1"/>
              <p:nvPr/>
            </p:nvSpPr>
            <p:spPr>
              <a:xfrm>
                <a:off x="5240081" y="5911763"/>
                <a:ext cx="2745975" cy="369332"/>
              </a:xfrm>
              <a:prstGeom prst="rect">
                <a:avLst/>
              </a:prstGeom>
            </p:spPr>
            <p:txBody>
              <a:bodyPr lIns="0" tIns="0" rIns="0" bIns="0">
                <a:spAutoFit/>
              </a:bodyPr>
              <a:lstStyle>
                <a:defPPr>
                  <a:defRPr lang="zh-CN"/>
                </a:defPPr>
                <a:lvl1pPr indent="0" algn="just" defTabSz="685800">
                  <a:lnSpc>
                    <a:spcPct val="12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latin typeface="Neris Thin" panose="00000300000000000000" pitchFamily="50" charset="0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latin typeface="Neris Thin" panose="00000300000000000000" pitchFamily="50" charset="0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>
                    <a:latin typeface="Neris Thin" panose="00000300000000000000" pitchFamily="50" charset="0"/>
                  </a:defRPr>
                </a:lvl5pPr>
                <a:lvl6pPr marL="18859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6pPr>
                <a:lvl7pPr marL="22288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7pPr>
                <a:lvl8pPr marL="25717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8pPr>
                <a:lvl9pPr marL="29146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/>
                </a:lvl9pPr>
              </a:lstStyle>
              <a:p>
                <a:r>
                  <a:rPr lang="zh-TW" altLang="en-US" dirty="0">
                    <a:sym typeface="Arial" panose="020B0604020202020204" pitchFamily="34" charset="0"/>
                  </a:rPr>
                  <a:t>罰則</a:t>
                </a:r>
                <a:endParaRPr lang="es-ES_tradnl" dirty="0">
                  <a:sym typeface="Arial" panose="020B0604020202020204" pitchFamily="34" charset="0"/>
                </a:endParaRPr>
              </a:p>
            </p:txBody>
          </p:sp>
          <p:sp>
            <p:nvSpPr>
              <p:cNvPr id="60" name="Rounded Rectangle 23"/>
              <p:cNvSpPr>
                <a:spLocks noChangeAspect="1"/>
              </p:cNvSpPr>
              <p:nvPr/>
            </p:nvSpPr>
            <p:spPr>
              <a:xfrm>
                <a:off x="4371976" y="5838747"/>
                <a:ext cx="719905" cy="720645"/>
              </a:xfrm>
              <a:prstGeom prst="roundRect">
                <a:avLst>
                  <a:gd name="adj" fmla="val 50000"/>
                </a:avLst>
              </a:prstGeom>
              <a:noFill/>
              <a:ln w="28575">
                <a:solidFill>
                  <a:srgbClr val="E4005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6694" tIns="43347" rIns="86694" bIns="43347" rtlCol="0" anchor="ctr" anchorCtr="0"/>
              <a:lstStyle/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66" name="圖形 65" descr="硬幣">
                <a:extLst>
                  <a:ext uri="{FF2B5EF4-FFF2-40B4-BE49-F238E27FC236}">
                    <a16:creationId xmlns:a16="http://schemas.microsoft.com/office/drawing/2014/main" id="{FD8C1FBA-9FB1-46C5-BF18-71E7F27F3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59048" y="5943611"/>
                <a:ext cx="540000" cy="54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202192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927363" y="3013501"/>
            <a:ext cx="230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Kahoot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97018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1922" t="19738" r="30078" b="28601"/>
          <a:stretch/>
        </p:blipFill>
        <p:spPr>
          <a:xfrm>
            <a:off x="2475088" y="96819"/>
            <a:ext cx="8734380" cy="667923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980791" y="1775011"/>
            <a:ext cx="34537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800" dirty="0" err="1"/>
              <a:t>Kahoot</a:t>
            </a:r>
            <a:endParaRPr lang="zh-TW" altLang="en-US" sz="8800" dirty="0"/>
          </a:p>
        </p:txBody>
      </p:sp>
    </p:spTree>
    <p:extLst>
      <p:ext uri="{BB962C8B-B14F-4D97-AF65-F5344CB8AC3E}">
        <p14:creationId xmlns:p14="http://schemas.microsoft.com/office/powerpoint/2010/main" val="1608338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246" t="23085" r="74180" b="46797"/>
          <a:stretch/>
        </p:blipFill>
        <p:spPr>
          <a:xfrm>
            <a:off x="0" y="182879"/>
            <a:ext cx="6626711" cy="638812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57DE1CB-E65A-4F5F-B3CE-E22F2C0EDC38}"/>
              </a:ext>
            </a:extLst>
          </p:cNvPr>
          <p:cNvGrpSpPr/>
          <p:nvPr/>
        </p:nvGrpSpPr>
        <p:grpSpPr>
          <a:xfrm>
            <a:off x="6658527" y="1484555"/>
            <a:ext cx="5533473" cy="4130937"/>
            <a:chOff x="6658527" y="1484555"/>
            <a:chExt cx="5533473" cy="413093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39405" t="38376" r="40412" b="30696"/>
            <a:stretch/>
          </p:blipFill>
          <p:spPr>
            <a:xfrm>
              <a:off x="7399470" y="1484555"/>
              <a:ext cx="4792530" cy="4130937"/>
            </a:xfrm>
            <a:prstGeom prst="rect">
              <a:avLst/>
            </a:prstGeom>
          </p:spPr>
        </p:pic>
        <p:sp>
          <p:nvSpPr>
            <p:cNvPr id="4" name="向下箭號 3"/>
            <p:cNvSpPr/>
            <p:nvPr/>
          </p:nvSpPr>
          <p:spPr>
            <a:xfrm rot="16200000">
              <a:off x="6499907" y="3022375"/>
              <a:ext cx="1026367" cy="70912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圓角矩形 4"/>
          <p:cNvSpPr/>
          <p:nvPr/>
        </p:nvSpPr>
        <p:spPr>
          <a:xfrm>
            <a:off x="75305" y="1146509"/>
            <a:ext cx="6551406" cy="182504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984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3E1484C-4966-4080-A4EB-BCC86FEFD95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19" y="1166957"/>
            <a:ext cx="4320000" cy="43200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C012B63-6D75-4849-A377-80BBD471FA21}"/>
              </a:ext>
            </a:extLst>
          </p:cNvPr>
          <p:cNvGrpSpPr/>
          <p:nvPr/>
        </p:nvGrpSpPr>
        <p:grpSpPr>
          <a:xfrm>
            <a:off x="5919618" y="1363531"/>
            <a:ext cx="5533473" cy="4130937"/>
            <a:chOff x="6658527" y="1484555"/>
            <a:chExt cx="5533473" cy="4130937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AF830D8-A52D-4603-A3DA-6C56EFED1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405" t="38376" r="40412" b="30696"/>
            <a:stretch/>
          </p:blipFill>
          <p:spPr>
            <a:xfrm>
              <a:off x="7399470" y="1484555"/>
              <a:ext cx="4792530" cy="4130937"/>
            </a:xfrm>
            <a:prstGeom prst="rect">
              <a:avLst/>
            </a:prstGeom>
          </p:spPr>
        </p:pic>
        <p:sp>
          <p:nvSpPr>
            <p:cNvPr id="10" name="向下箭號 3">
              <a:extLst>
                <a:ext uri="{FF2B5EF4-FFF2-40B4-BE49-F238E27FC236}">
                  <a16:creationId xmlns:a16="http://schemas.microsoft.com/office/drawing/2014/main" id="{8FE3E794-6EA8-4EA5-9993-E5EC6FFE5645}"/>
                </a:ext>
              </a:extLst>
            </p:cNvPr>
            <p:cNvSpPr/>
            <p:nvPr/>
          </p:nvSpPr>
          <p:spPr>
            <a:xfrm rot="16200000">
              <a:off x="6499907" y="3022375"/>
              <a:ext cx="1026367" cy="70912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8095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64784" y="3013501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圖書館好康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2475842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手作課程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3F517280-EDE9-4D70-9E13-1C8B5D36D411}"/>
              </a:ext>
            </a:extLst>
          </p:cNvPr>
          <p:cNvGrpSpPr/>
          <p:nvPr/>
        </p:nvGrpSpPr>
        <p:grpSpPr>
          <a:xfrm>
            <a:off x="9373052" y="1360961"/>
            <a:ext cx="2979269" cy="3426646"/>
            <a:chOff x="9466934" y="1213660"/>
            <a:chExt cx="2979269" cy="3426646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934" y="1213660"/>
              <a:ext cx="2773507" cy="1847849"/>
            </a:xfrm>
            <a:prstGeom prst="rect">
              <a:avLst/>
            </a:prstGeom>
          </p:spPr>
        </p:pic>
        <p:sp>
          <p:nvSpPr>
            <p:cNvPr id="17" name="TextBox 15"/>
            <p:cNvSpPr txBox="1"/>
            <p:nvPr/>
          </p:nvSpPr>
          <p:spPr>
            <a:xfrm>
              <a:off x="9606960" y="3163027"/>
              <a:ext cx="2839243" cy="147727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      好食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DIY-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巧克力情人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       11/28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     大家來做巧克力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3FA30C3B-831D-4B60-9F5D-7DC9E5407784}"/>
                </a:ext>
              </a:extLst>
            </p:cNvPr>
            <p:cNvGrpSpPr/>
            <p:nvPr/>
          </p:nvGrpSpPr>
          <p:grpSpPr>
            <a:xfrm>
              <a:off x="9466934" y="3163027"/>
              <a:ext cx="548149" cy="518547"/>
              <a:chOff x="9466934" y="3163027"/>
              <a:chExt cx="548149" cy="518547"/>
            </a:xfrm>
          </p:grpSpPr>
          <p:sp>
            <p:nvSpPr>
              <p:cNvPr id="24" name="Freeform 11"/>
              <p:cNvSpPr/>
              <p:nvPr/>
            </p:nvSpPr>
            <p:spPr bwMode="auto">
              <a:xfrm>
                <a:off x="9466934" y="3163027"/>
                <a:ext cx="548149" cy="518547"/>
              </a:xfrm>
              <a:custGeom>
                <a:avLst/>
                <a:gdLst>
                  <a:gd name="T0" fmla="*/ 210 w 259"/>
                  <a:gd name="T1" fmla="*/ 245 h 245"/>
                  <a:gd name="T2" fmla="*/ 129 w 259"/>
                  <a:gd name="T3" fmla="*/ 203 h 245"/>
                  <a:gd name="T4" fmla="*/ 49 w 259"/>
                  <a:gd name="T5" fmla="*/ 245 h 245"/>
                  <a:gd name="T6" fmla="*/ 66 w 259"/>
                  <a:gd name="T7" fmla="*/ 158 h 245"/>
                  <a:gd name="T8" fmla="*/ 0 w 259"/>
                  <a:gd name="T9" fmla="*/ 94 h 245"/>
                  <a:gd name="T10" fmla="*/ 89 w 259"/>
                  <a:gd name="T11" fmla="*/ 80 h 245"/>
                  <a:gd name="T12" fmla="*/ 129 w 259"/>
                  <a:gd name="T13" fmla="*/ 0 h 245"/>
                  <a:gd name="T14" fmla="*/ 170 w 259"/>
                  <a:gd name="T15" fmla="*/ 80 h 245"/>
                  <a:gd name="T16" fmla="*/ 259 w 259"/>
                  <a:gd name="T17" fmla="*/ 94 h 245"/>
                  <a:gd name="T18" fmla="*/ 193 w 259"/>
                  <a:gd name="T19" fmla="*/ 158 h 245"/>
                  <a:gd name="T20" fmla="*/ 210 w 259"/>
                  <a:gd name="T21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45">
                    <a:moveTo>
                      <a:pt x="210" y="245"/>
                    </a:moveTo>
                    <a:lnTo>
                      <a:pt x="129" y="203"/>
                    </a:lnTo>
                    <a:lnTo>
                      <a:pt x="49" y="245"/>
                    </a:lnTo>
                    <a:lnTo>
                      <a:pt x="66" y="158"/>
                    </a:lnTo>
                    <a:lnTo>
                      <a:pt x="0" y="94"/>
                    </a:lnTo>
                    <a:lnTo>
                      <a:pt x="89" y="80"/>
                    </a:lnTo>
                    <a:lnTo>
                      <a:pt x="129" y="0"/>
                    </a:lnTo>
                    <a:lnTo>
                      <a:pt x="170" y="80"/>
                    </a:lnTo>
                    <a:lnTo>
                      <a:pt x="259" y="94"/>
                    </a:lnTo>
                    <a:lnTo>
                      <a:pt x="193" y="158"/>
                    </a:lnTo>
                    <a:lnTo>
                      <a:pt x="210" y="245"/>
                    </a:lnTo>
                    <a:close/>
                  </a:path>
                </a:pathLst>
              </a:custGeom>
              <a:solidFill>
                <a:srgbClr val="FF388C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121899" tIns="60950" rIns="121899" bIns="6095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9531656" y="32443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04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EC8ED8D-0E18-474E-A24D-CA85CAAD0BFF}"/>
              </a:ext>
            </a:extLst>
          </p:cNvPr>
          <p:cNvGrpSpPr/>
          <p:nvPr/>
        </p:nvGrpSpPr>
        <p:grpSpPr>
          <a:xfrm>
            <a:off x="3206832" y="1176661"/>
            <a:ext cx="3571436" cy="5058309"/>
            <a:chOff x="3281032" y="1213660"/>
            <a:chExt cx="3571436" cy="5058309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3"/>
            <a:srcRect l="32987" t="5578" r="31707" b="17325"/>
            <a:stretch/>
          </p:blipFill>
          <p:spPr>
            <a:xfrm>
              <a:off x="3281032" y="1213660"/>
              <a:ext cx="2939735" cy="3610946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3804468" y="4840856"/>
              <a:ext cx="3048000" cy="143111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聖誕鈴鐺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-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進擊的紙藝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      11/14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溫暖的季節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.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新細明體" panose="02020500000000000000" pitchFamily="18" charset="-120"/>
                  <a:ea typeface="新細明體" panose="02020500000000000000" pitchFamily="18" charset="-120"/>
                  <a:cs typeface="Segoe UI Semilight" panose="020B0402040204020203" pitchFamily="34" charset="0"/>
                  <a:sym typeface="Arial" panose="020B0604020202020204" pitchFamily="34" charset="0"/>
                </a:rPr>
                <a:t>溫暖的手作課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11073FB8-638F-49DB-A1FF-1905232417C0}"/>
                </a:ext>
              </a:extLst>
            </p:cNvPr>
            <p:cNvGrpSpPr/>
            <p:nvPr/>
          </p:nvGrpSpPr>
          <p:grpSpPr>
            <a:xfrm>
              <a:off x="3290163" y="4905913"/>
              <a:ext cx="548149" cy="518547"/>
              <a:chOff x="9466934" y="3163027"/>
              <a:chExt cx="548149" cy="518547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7C89C4FF-45B6-4298-A759-F2C57804643C}"/>
                  </a:ext>
                </a:extLst>
              </p:cNvPr>
              <p:cNvSpPr/>
              <p:nvPr/>
            </p:nvSpPr>
            <p:spPr bwMode="auto">
              <a:xfrm>
                <a:off x="9466934" y="3163027"/>
                <a:ext cx="548149" cy="518547"/>
              </a:xfrm>
              <a:custGeom>
                <a:avLst/>
                <a:gdLst>
                  <a:gd name="T0" fmla="*/ 210 w 259"/>
                  <a:gd name="T1" fmla="*/ 245 h 245"/>
                  <a:gd name="T2" fmla="*/ 129 w 259"/>
                  <a:gd name="T3" fmla="*/ 203 h 245"/>
                  <a:gd name="T4" fmla="*/ 49 w 259"/>
                  <a:gd name="T5" fmla="*/ 245 h 245"/>
                  <a:gd name="T6" fmla="*/ 66 w 259"/>
                  <a:gd name="T7" fmla="*/ 158 h 245"/>
                  <a:gd name="T8" fmla="*/ 0 w 259"/>
                  <a:gd name="T9" fmla="*/ 94 h 245"/>
                  <a:gd name="T10" fmla="*/ 89 w 259"/>
                  <a:gd name="T11" fmla="*/ 80 h 245"/>
                  <a:gd name="T12" fmla="*/ 129 w 259"/>
                  <a:gd name="T13" fmla="*/ 0 h 245"/>
                  <a:gd name="T14" fmla="*/ 170 w 259"/>
                  <a:gd name="T15" fmla="*/ 80 h 245"/>
                  <a:gd name="T16" fmla="*/ 259 w 259"/>
                  <a:gd name="T17" fmla="*/ 94 h 245"/>
                  <a:gd name="T18" fmla="*/ 193 w 259"/>
                  <a:gd name="T19" fmla="*/ 158 h 245"/>
                  <a:gd name="T20" fmla="*/ 210 w 259"/>
                  <a:gd name="T21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45">
                    <a:moveTo>
                      <a:pt x="210" y="245"/>
                    </a:moveTo>
                    <a:lnTo>
                      <a:pt x="129" y="203"/>
                    </a:lnTo>
                    <a:lnTo>
                      <a:pt x="49" y="245"/>
                    </a:lnTo>
                    <a:lnTo>
                      <a:pt x="66" y="158"/>
                    </a:lnTo>
                    <a:lnTo>
                      <a:pt x="0" y="94"/>
                    </a:lnTo>
                    <a:lnTo>
                      <a:pt x="89" y="80"/>
                    </a:lnTo>
                    <a:lnTo>
                      <a:pt x="129" y="0"/>
                    </a:lnTo>
                    <a:lnTo>
                      <a:pt x="170" y="80"/>
                    </a:lnTo>
                    <a:lnTo>
                      <a:pt x="259" y="94"/>
                    </a:lnTo>
                    <a:lnTo>
                      <a:pt x="193" y="158"/>
                    </a:lnTo>
                    <a:lnTo>
                      <a:pt x="210" y="245"/>
                    </a:lnTo>
                    <a:close/>
                  </a:path>
                </a:pathLst>
              </a:custGeom>
              <a:solidFill>
                <a:srgbClr val="FF388C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121899" tIns="60950" rIns="121899" bIns="6095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D185220-BDFB-4645-BF41-6F6D235F1546}"/>
                  </a:ext>
                </a:extLst>
              </p:cNvPr>
              <p:cNvSpPr txBox="1"/>
              <p:nvPr/>
            </p:nvSpPr>
            <p:spPr>
              <a:xfrm>
                <a:off x="9531656" y="32443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02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EBF234AD-E2D9-44E8-AE4D-3D63811C2345}"/>
              </a:ext>
            </a:extLst>
          </p:cNvPr>
          <p:cNvGrpSpPr/>
          <p:nvPr/>
        </p:nvGrpSpPr>
        <p:grpSpPr>
          <a:xfrm>
            <a:off x="-5715" y="1106084"/>
            <a:ext cx="3310496" cy="5516705"/>
            <a:chOff x="87240" y="1213660"/>
            <a:chExt cx="3310496" cy="551670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00" y="1213660"/>
              <a:ext cx="2961386" cy="427274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93859" y="5560814"/>
              <a:ext cx="3103877" cy="11695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  <a:sym typeface="Arial" panose="020B0604020202020204" pitchFamily="34" charset="0"/>
                </a:rPr>
                <a:t>      極光飯糰手習帖在健行</a:t>
              </a:r>
              <a:endPara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  <a:sym typeface="Arial" panose="020B0604020202020204" pitchFamily="34" charset="0"/>
                </a:rPr>
                <a:t>      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  <a:sym typeface="Arial" panose="020B0604020202020204" pitchFamily="34" charset="0"/>
                </a:rPr>
                <a:t>10/19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  <a:sym typeface="Arial" panose="020B0604020202020204" pitchFamily="34" charset="0"/>
                </a:rPr>
                <a:t>      米飯的好滋味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DFE956A9-CA09-4894-A6DA-3801B91251FD}"/>
                </a:ext>
              </a:extLst>
            </p:cNvPr>
            <p:cNvGrpSpPr/>
            <p:nvPr/>
          </p:nvGrpSpPr>
          <p:grpSpPr>
            <a:xfrm>
              <a:off x="87240" y="5567184"/>
              <a:ext cx="548149" cy="518547"/>
              <a:chOff x="9466934" y="3163027"/>
              <a:chExt cx="548149" cy="518547"/>
            </a:xfrm>
          </p:grpSpPr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AB64777D-4493-4F33-A72E-F9047A859C9D}"/>
                  </a:ext>
                </a:extLst>
              </p:cNvPr>
              <p:cNvSpPr/>
              <p:nvPr/>
            </p:nvSpPr>
            <p:spPr bwMode="auto">
              <a:xfrm>
                <a:off x="9466934" y="3163027"/>
                <a:ext cx="548149" cy="518547"/>
              </a:xfrm>
              <a:custGeom>
                <a:avLst/>
                <a:gdLst>
                  <a:gd name="T0" fmla="*/ 210 w 259"/>
                  <a:gd name="T1" fmla="*/ 245 h 245"/>
                  <a:gd name="T2" fmla="*/ 129 w 259"/>
                  <a:gd name="T3" fmla="*/ 203 h 245"/>
                  <a:gd name="T4" fmla="*/ 49 w 259"/>
                  <a:gd name="T5" fmla="*/ 245 h 245"/>
                  <a:gd name="T6" fmla="*/ 66 w 259"/>
                  <a:gd name="T7" fmla="*/ 158 h 245"/>
                  <a:gd name="T8" fmla="*/ 0 w 259"/>
                  <a:gd name="T9" fmla="*/ 94 h 245"/>
                  <a:gd name="T10" fmla="*/ 89 w 259"/>
                  <a:gd name="T11" fmla="*/ 80 h 245"/>
                  <a:gd name="T12" fmla="*/ 129 w 259"/>
                  <a:gd name="T13" fmla="*/ 0 h 245"/>
                  <a:gd name="T14" fmla="*/ 170 w 259"/>
                  <a:gd name="T15" fmla="*/ 80 h 245"/>
                  <a:gd name="T16" fmla="*/ 259 w 259"/>
                  <a:gd name="T17" fmla="*/ 94 h 245"/>
                  <a:gd name="T18" fmla="*/ 193 w 259"/>
                  <a:gd name="T19" fmla="*/ 158 h 245"/>
                  <a:gd name="T20" fmla="*/ 210 w 259"/>
                  <a:gd name="T21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45">
                    <a:moveTo>
                      <a:pt x="210" y="245"/>
                    </a:moveTo>
                    <a:lnTo>
                      <a:pt x="129" y="203"/>
                    </a:lnTo>
                    <a:lnTo>
                      <a:pt x="49" y="245"/>
                    </a:lnTo>
                    <a:lnTo>
                      <a:pt x="66" y="158"/>
                    </a:lnTo>
                    <a:lnTo>
                      <a:pt x="0" y="94"/>
                    </a:lnTo>
                    <a:lnTo>
                      <a:pt x="89" y="80"/>
                    </a:lnTo>
                    <a:lnTo>
                      <a:pt x="129" y="0"/>
                    </a:lnTo>
                    <a:lnTo>
                      <a:pt x="170" y="80"/>
                    </a:lnTo>
                    <a:lnTo>
                      <a:pt x="259" y="94"/>
                    </a:lnTo>
                    <a:lnTo>
                      <a:pt x="193" y="158"/>
                    </a:lnTo>
                    <a:lnTo>
                      <a:pt x="210" y="245"/>
                    </a:lnTo>
                    <a:close/>
                  </a:path>
                </a:pathLst>
              </a:custGeom>
              <a:solidFill>
                <a:srgbClr val="FF388C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121899" tIns="60950" rIns="121899" bIns="6095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7BD3DDD-0CC7-4FE1-B888-25BDB3D4205B}"/>
                  </a:ext>
                </a:extLst>
              </p:cNvPr>
              <p:cNvSpPr txBox="1"/>
              <p:nvPr/>
            </p:nvSpPr>
            <p:spPr>
              <a:xfrm>
                <a:off x="9531656" y="32443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01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55DCB2F0-8A79-412F-B3AC-82FE91403512}"/>
              </a:ext>
            </a:extLst>
          </p:cNvPr>
          <p:cNvGrpSpPr/>
          <p:nvPr/>
        </p:nvGrpSpPr>
        <p:grpSpPr>
          <a:xfrm>
            <a:off x="6221871" y="1171646"/>
            <a:ext cx="3672604" cy="5644339"/>
            <a:chOff x="6305912" y="1213661"/>
            <a:chExt cx="3672604" cy="5644339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5601641B-EC96-4DB1-9AE4-E4A7C920618F}"/>
                </a:ext>
              </a:extLst>
            </p:cNvPr>
            <p:cNvGrpSpPr/>
            <p:nvPr/>
          </p:nvGrpSpPr>
          <p:grpSpPr>
            <a:xfrm>
              <a:off x="6305912" y="1213661"/>
              <a:ext cx="3672604" cy="5644339"/>
              <a:chOff x="6305912" y="1213661"/>
              <a:chExt cx="3672604" cy="5644339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5912" y="1213661"/>
                <a:ext cx="3075877" cy="432343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139273" y="5473054"/>
                <a:ext cx="2839243" cy="1384946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法式花盒</a:t>
                </a:r>
                <a:endPara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      </a:t>
                </a:r>
                <a:r>
                  <a:rPr kumimoji="0" lang="en-US" altLang="zh-TW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Segoe UI Semilight" panose="020B0402040204020203" pitchFamily="34" charset="0"/>
                    <a:sym typeface="Arial" panose="020B0604020202020204" pitchFamily="34" charset="0"/>
                  </a:rPr>
                  <a:t>11/23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        花的美麗</a:t>
                </a:r>
                <a:r>
                  <a:rPr kumimoji="0" lang="en-US" altLang="zh-TW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.</a:t>
                </a:r>
                <a:r>
                  <a:rPr kumimoji="0" lang="zh-TW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  <a:sym typeface="Arial" panose="020B0604020202020204" pitchFamily="34" charset="0"/>
                  </a:rPr>
                  <a:t>祝福滿溢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56E309EC-5FDB-4D80-8C8F-068272EF4356}"/>
                </a:ext>
              </a:extLst>
            </p:cNvPr>
            <p:cNvGrpSpPr/>
            <p:nvPr/>
          </p:nvGrpSpPr>
          <p:grpSpPr>
            <a:xfrm>
              <a:off x="6526402" y="5591316"/>
              <a:ext cx="548149" cy="518547"/>
              <a:chOff x="9466934" y="3163027"/>
              <a:chExt cx="548149" cy="518547"/>
            </a:xfrm>
          </p:grpSpPr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62350AED-3689-45B0-B0EC-F6B6E3C43388}"/>
                  </a:ext>
                </a:extLst>
              </p:cNvPr>
              <p:cNvSpPr/>
              <p:nvPr/>
            </p:nvSpPr>
            <p:spPr bwMode="auto">
              <a:xfrm>
                <a:off x="9466934" y="3163027"/>
                <a:ext cx="548149" cy="518547"/>
              </a:xfrm>
              <a:custGeom>
                <a:avLst/>
                <a:gdLst>
                  <a:gd name="T0" fmla="*/ 210 w 259"/>
                  <a:gd name="T1" fmla="*/ 245 h 245"/>
                  <a:gd name="T2" fmla="*/ 129 w 259"/>
                  <a:gd name="T3" fmla="*/ 203 h 245"/>
                  <a:gd name="T4" fmla="*/ 49 w 259"/>
                  <a:gd name="T5" fmla="*/ 245 h 245"/>
                  <a:gd name="T6" fmla="*/ 66 w 259"/>
                  <a:gd name="T7" fmla="*/ 158 h 245"/>
                  <a:gd name="T8" fmla="*/ 0 w 259"/>
                  <a:gd name="T9" fmla="*/ 94 h 245"/>
                  <a:gd name="T10" fmla="*/ 89 w 259"/>
                  <a:gd name="T11" fmla="*/ 80 h 245"/>
                  <a:gd name="T12" fmla="*/ 129 w 259"/>
                  <a:gd name="T13" fmla="*/ 0 h 245"/>
                  <a:gd name="T14" fmla="*/ 170 w 259"/>
                  <a:gd name="T15" fmla="*/ 80 h 245"/>
                  <a:gd name="T16" fmla="*/ 259 w 259"/>
                  <a:gd name="T17" fmla="*/ 94 h 245"/>
                  <a:gd name="T18" fmla="*/ 193 w 259"/>
                  <a:gd name="T19" fmla="*/ 158 h 245"/>
                  <a:gd name="T20" fmla="*/ 210 w 259"/>
                  <a:gd name="T21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45">
                    <a:moveTo>
                      <a:pt x="210" y="245"/>
                    </a:moveTo>
                    <a:lnTo>
                      <a:pt x="129" y="203"/>
                    </a:lnTo>
                    <a:lnTo>
                      <a:pt x="49" y="245"/>
                    </a:lnTo>
                    <a:lnTo>
                      <a:pt x="66" y="158"/>
                    </a:lnTo>
                    <a:lnTo>
                      <a:pt x="0" y="94"/>
                    </a:lnTo>
                    <a:lnTo>
                      <a:pt x="89" y="80"/>
                    </a:lnTo>
                    <a:lnTo>
                      <a:pt x="129" y="0"/>
                    </a:lnTo>
                    <a:lnTo>
                      <a:pt x="170" y="80"/>
                    </a:lnTo>
                    <a:lnTo>
                      <a:pt x="259" y="94"/>
                    </a:lnTo>
                    <a:lnTo>
                      <a:pt x="193" y="158"/>
                    </a:lnTo>
                    <a:lnTo>
                      <a:pt x="210" y="245"/>
                    </a:lnTo>
                    <a:close/>
                  </a:path>
                </a:pathLst>
              </a:custGeom>
              <a:solidFill>
                <a:srgbClr val="FF388C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121899" tIns="60950" rIns="121899" bIns="6095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B0243549-294E-45E7-81E7-A2ECDDFDE680}"/>
                  </a:ext>
                </a:extLst>
              </p:cNvPr>
              <p:cNvSpPr txBox="1"/>
              <p:nvPr/>
            </p:nvSpPr>
            <p:spPr>
              <a:xfrm>
                <a:off x="9531656" y="32443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rPr>
                  <a:t>03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53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sym typeface="Arial" panose="020B0604020202020204" pitchFamily="34" charset="0"/>
              </a:rPr>
              <a:t>影音系列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7985877" y="4378329"/>
            <a:ext cx="3760705" cy="1938944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有影好食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-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影音饗宴系列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10/25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、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11/29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、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12/27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，週三，大家一起來看電影、吃美食，並且獲取一個食物小知識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689492" y="4378329"/>
            <a:ext cx="3760705" cy="1938944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期中考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FUN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電影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11/6-10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時、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14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圖書館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樓會議廳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4450197" y="4378329"/>
            <a:ext cx="3760705" cy="1938944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期末考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FUN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電影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11/6-10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時、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14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圖書館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rPr>
              <a:t>樓會議廳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Segoe UI Semilight" panose="020B04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>
            <a:off x="568815" y="4378329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FF388C"/>
          </a:solidFill>
          <a:ln>
            <a:solidFill>
              <a:schemeClr val="accent1"/>
            </a:solidFill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53242" y="449867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>
            <a:off x="4296799" y="4378329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381861" y="44620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Freeform 11"/>
          <p:cNvSpPr/>
          <p:nvPr/>
        </p:nvSpPr>
        <p:spPr bwMode="auto">
          <a:xfrm>
            <a:off x="7859723" y="4349455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68007F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925412" y="446807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97" y="515620"/>
            <a:ext cx="2909992" cy="3416531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41" y="614329"/>
            <a:ext cx="2862798" cy="3416531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7" y="788063"/>
            <a:ext cx="3130860" cy="341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6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bldLvl="0" animBg="1"/>
      <p:bldP spid="10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317266" y="301350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環境介紹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食食刻刻讀書趣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-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閱讀推廣活動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Freeform 16"/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16"/>
          <p:cNvSpPr/>
          <p:nvPr/>
        </p:nvSpPr>
        <p:spPr bwMode="auto">
          <a:xfrm rot="458092">
            <a:off x="8619215" y="4255621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Freeform 11"/>
          <p:cNvSpPr/>
          <p:nvPr/>
        </p:nvSpPr>
        <p:spPr bwMode="auto">
          <a:xfrm>
            <a:off x="341115" y="2321642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404514" y="2763073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01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TextBox 170"/>
          <p:cNvSpPr txBox="1"/>
          <p:nvPr/>
        </p:nvSpPr>
        <p:spPr>
          <a:xfrm>
            <a:off x="9437463" y="4652004"/>
            <a:ext cx="814082" cy="675996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02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6779822" y="536811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03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97287" y="551304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儷中黑" panose="020B0509000000000000" pitchFamily="49" charset="-120"/>
                <a:ea typeface="華康儷中黑" panose="020B0509000000000000" pitchFamily="49" charset="-120"/>
                <a:cs typeface="+mn-cs"/>
              </a:rPr>
              <a:t>借閱抽好禮</a:t>
            </a:r>
          </a:p>
        </p:txBody>
      </p:sp>
      <p:sp>
        <p:nvSpPr>
          <p:cNvPr id="23" name="Freeform 11"/>
          <p:cNvSpPr/>
          <p:nvPr/>
        </p:nvSpPr>
        <p:spPr bwMode="auto">
          <a:xfrm>
            <a:off x="336059" y="855514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FF388C"/>
          </a:solidFill>
          <a:ln>
            <a:solidFill>
              <a:schemeClr val="accent1"/>
            </a:solidFill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11"/>
          <p:cNvSpPr/>
          <p:nvPr/>
        </p:nvSpPr>
        <p:spPr bwMode="auto">
          <a:xfrm>
            <a:off x="426177" y="3950911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68007F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03860" y="949136"/>
            <a:ext cx="4413702" cy="1274670"/>
            <a:chOff x="539693" y="1354975"/>
            <a:chExt cx="4413702" cy="1274670"/>
          </a:xfrm>
        </p:grpSpPr>
        <p:sp>
          <p:nvSpPr>
            <p:cNvPr id="27" name="Text Placeholder 32"/>
            <p:cNvSpPr txBox="1"/>
            <p:nvPr/>
          </p:nvSpPr>
          <p:spPr>
            <a:xfrm>
              <a:off x="1072515" y="1891030"/>
              <a:ext cx="3340100" cy="738615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借閱圖書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電子書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使用電子資源滿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10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次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可抽好禮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Text Placeholder 33"/>
            <p:cNvSpPr txBox="1"/>
            <p:nvPr/>
          </p:nvSpPr>
          <p:spPr>
            <a:xfrm>
              <a:off x="1072830" y="1442372"/>
              <a:ext cx="3880565" cy="3375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9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月份</a:t>
              </a:r>
              <a:endPara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39693" y="13549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01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426177" y="2405365"/>
            <a:ext cx="2967995" cy="1442284"/>
            <a:chOff x="556953" y="3000546"/>
            <a:chExt cx="2967995" cy="1442284"/>
          </a:xfrm>
        </p:grpSpPr>
        <p:sp>
          <p:nvSpPr>
            <p:cNvPr id="42" name="TextBox 41"/>
            <p:cNvSpPr txBox="1"/>
            <p:nvPr/>
          </p:nvSpPr>
          <p:spPr>
            <a:xfrm>
              <a:off x="1010656" y="3419137"/>
              <a:ext cx="2514292" cy="102369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借閱圖書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電子書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使用電子資源累計滿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20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次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可抽好禮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+mn-lt"/>
              </a:endParaRPr>
            </a:p>
          </p:txBody>
        </p:sp>
        <p:sp>
          <p:nvSpPr>
            <p:cNvPr id="43" name="TextBox 170"/>
            <p:cNvSpPr txBox="1"/>
            <p:nvPr/>
          </p:nvSpPr>
          <p:spPr>
            <a:xfrm>
              <a:off x="1046282" y="3056601"/>
              <a:ext cx="2304215" cy="429847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10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月份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56953" y="300054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91866" y="3811341"/>
            <a:ext cx="3324353" cy="1420467"/>
            <a:chOff x="557305" y="5064265"/>
            <a:chExt cx="3324353" cy="1420467"/>
          </a:xfrm>
        </p:grpSpPr>
        <p:sp>
          <p:nvSpPr>
            <p:cNvPr id="44" name="TextBox 41"/>
            <p:cNvSpPr txBox="1"/>
            <p:nvPr/>
          </p:nvSpPr>
          <p:spPr>
            <a:xfrm>
              <a:off x="1013057" y="5422951"/>
              <a:ext cx="2868601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借閱圖書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電子書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使用電子資源累計滿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30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次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可抽好禮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累計滿百次，可抽王品集團使用券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TextBox 170"/>
            <p:cNvSpPr txBox="1"/>
            <p:nvPr/>
          </p:nvSpPr>
          <p:spPr>
            <a:xfrm>
              <a:off x="1055613" y="5064265"/>
              <a:ext cx="2304215" cy="429847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11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月份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57305" y="53224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03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74" y="-325614"/>
            <a:ext cx="3318763" cy="2491963"/>
          </a:xfrm>
          <a:prstGeom prst="rect">
            <a:avLst/>
          </a:prstGeom>
        </p:spPr>
      </p:pic>
      <p:pic>
        <p:nvPicPr>
          <p:cNvPr id="1028" name="Picture 4" descr="//cs-a.ecimg.tw/items/DBCRJZA900AXPSC/000001_16031777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4" b="32983"/>
          <a:stretch/>
        </p:blipFill>
        <p:spPr bwMode="auto">
          <a:xfrm>
            <a:off x="5427119" y="4370608"/>
            <a:ext cx="2643337" cy="797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3227">
            <a:off x="4161120" y="1221133"/>
            <a:ext cx="2428060" cy="24280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924">
            <a:off x="6145170" y="136925"/>
            <a:ext cx="2119891" cy="275142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755">
            <a:off x="5549111" y="2408530"/>
            <a:ext cx="1892777" cy="18109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54" y="3881390"/>
            <a:ext cx="2755320" cy="275532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29">
            <a:off x="8368104" y="2187331"/>
            <a:ext cx="2471988" cy="713217"/>
          </a:xfrm>
          <a:prstGeom prst="rect">
            <a:avLst/>
          </a:prstGeom>
        </p:spPr>
      </p:pic>
      <p:sp>
        <p:nvSpPr>
          <p:cNvPr id="38" name="Freeform 11"/>
          <p:cNvSpPr/>
          <p:nvPr/>
        </p:nvSpPr>
        <p:spPr bwMode="auto">
          <a:xfrm>
            <a:off x="365003" y="5176832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FF388C"/>
          </a:solidFill>
          <a:ln>
            <a:solidFill>
              <a:schemeClr val="accent1"/>
            </a:solidFill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432804" y="5270454"/>
            <a:ext cx="4413702" cy="1236583"/>
            <a:chOff x="539693" y="1354975"/>
            <a:chExt cx="4413702" cy="1236583"/>
          </a:xfrm>
        </p:grpSpPr>
        <p:sp>
          <p:nvSpPr>
            <p:cNvPr id="41" name="Text Placeholder 32"/>
            <p:cNvSpPr txBox="1"/>
            <p:nvPr/>
          </p:nvSpPr>
          <p:spPr>
            <a:xfrm>
              <a:off x="1072515" y="1891030"/>
              <a:ext cx="3340100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9/18-10/31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借閱即贈健康好禮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Text Placeholder 33"/>
            <p:cNvSpPr txBox="1"/>
            <p:nvPr/>
          </p:nvSpPr>
          <p:spPr>
            <a:xfrm>
              <a:off x="1072830" y="1442372"/>
              <a:ext cx="3880565" cy="3375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閱讀好健康</a:t>
              </a: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-</a:t>
              </a: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賀校慶</a:t>
              </a:r>
              <a:endPara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539693" y="13549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04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2" y="3535696"/>
            <a:ext cx="1628939" cy="141857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543" y="2994838"/>
            <a:ext cx="2418053" cy="1816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955851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6" y="56254"/>
            <a:ext cx="739147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食刻好書味‧圖書館好味道找一找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(9/18~11/31)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Freeform 16"/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16"/>
          <p:cNvSpPr/>
          <p:nvPr/>
        </p:nvSpPr>
        <p:spPr bwMode="auto">
          <a:xfrm rot="458092">
            <a:off x="8619215" y="4255621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Freeform 11"/>
          <p:cNvSpPr/>
          <p:nvPr/>
        </p:nvSpPr>
        <p:spPr bwMode="auto">
          <a:xfrm>
            <a:off x="471892" y="2542420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356142" y="2780561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01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TextBox 170"/>
          <p:cNvSpPr txBox="1"/>
          <p:nvPr/>
        </p:nvSpPr>
        <p:spPr>
          <a:xfrm>
            <a:off x="9245316" y="4921052"/>
            <a:ext cx="814082" cy="675996"/>
          </a:xfrm>
          <a:prstGeom prst="rect">
            <a:avLst/>
          </a:prstGeom>
          <a:solidFill>
            <a:schemeClr val="bg1"/>
          </a:solidFill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02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6779822" y="536811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Segoe UI Emoji" panose="020B0502040204020203" pitchFamily="34" charset="0"/>
                <a:cs typeface="+mn-cs"/>
              </a:rPr>
              <a:t>03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97287" y="551304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儷中黑" panose="020B0509000000000000" pitchFamily="49" charset="-120"/>
                <a:ea typeface="華康儷中黑" panose="020B0509000000000000" pitchFamily="49" charset="-120"/>
                <a:cs typeface="+mn-cs"/>
              </a:rPr>
              <a:t>借閱抽好禮</a:t>
            </a:r>
          </a:p>
        </p:txBody>
      </p:sp>
      <p:sp>
        <p:nvSpPr>
          <p:cNvPr id="23" name="Freeform 11"/>
          <p:cNvSpPr/>
          <p:nvPr/>
        </p:nvSpPr>
        <p:spPr bwMode="auto">
          <a:xfrm>
            <a:off x="471892" y="1261353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FF388C"/>
          </a:solidFill>
          <a:ln>
            <a:solidFill>
              <a:schemeClr val="accent1"/>
            </a:solidFill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11"/>
          <p:cNvSpPr/>
          <p:nvPr/>
        </p:nvSpPr>
        <p:spPr bwMode="auto">
          <a:xfrm>
            <a:off x="426177" y="4460276"/>
            <a:ext cx="548149" cy="518547"/>
          </a:xfrm>
          <a:custGeom>
            <a:avLst/>
            <a:gdLst>
              <a:gd name="T0" fmla="*/ 210 w 259"/>
              <a:gd name="T1" fmla="*/ 245 h 245"/>
              <a:gd name="T2" fmla="*/ 129 w 259"/>
              <a:gd name="T3" fmla="*/ 203 h 245"/>
              <a:gd name="T4" fmla="*/ 49 w 259"/>
              <a:gd name="T5" fmla="*/ 245 h 245"/>
              <a:gd name="T6" fmla="*/ 66 w 259"/>
              <a:gd name="T7" fmla="*/ 158 h 245"/>
              <a:gd name="T8" fmla="*/ 0 w 259"/>
              <a:gd name="T9" fmla="*/ 94 h 245"/>
              <a:gd name="T10" fmla="*/ 89 w 259"/>
              <a:gd name="T11" fmla="*/ 80 h 245"/>
              <a:gd name="T12" fmla="*/ 129 w 259"/>
              <a:gd name="T13" fmla="*/ 0 h 245"/>
              <a:gd name="T14" fmla="*/ 170 w 259"/>
              <a:gd name="T15" fmla="*/ 80 h 245"/>
              <a:gd name="T16" fmla="*/ 259 w 259"/>
              <a:gd name="T17" fmla="*/ 94 h 245"/>
              <a:gd name="T18" fmla="*/ 193 w 259"/>
              <a:gd name="T19" fmla="*/ 158 h 245"/>
              <a:gd name="T20" fmla="*/ 210 w 259"/>
              <a:gd name="T2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" h="245">
                <a:moveTo>
                  <a:pt x="210" y="245"/>
                </a:moveTo>
                <a:lnTo>
                  <a:pt x="129" y="203"/>
                </a:lnTo>
                <a:lnTo>
                  <a:pt x="49" y="245"/>
                </a:lnTo>
                <a:lnTo>
                  <a:pt x="66" y="158"/>
                </a:lnTo>
                <a:lnTo>
                  <a:pt x="0" y="94"/>
                </a:lnTo>
                <a:lnTo>
                  <a:pt x="89" y="80"/>
                </a:lnTo>
                <a:lnTo>
                  <a:pt x="129" y="0"/>
                </a:lnTo>
                <a:lnTo>
                  <a:pt x="170" y="80"/>
                </a:lnTo>
                <a:lnTo>
                  <a:pt x="259" y="94"/>
                </a:lnTo>
                <a:lnTo>
                  <a:pt x="193" y="158"/>
                </a:lnTo>
                <a:lnTo>
                  <a:pt x="210" y="245"/>
                </a:lnTo>
                <a:close/>
              </a:path>
            </a:pathLst>
          </a:custGeom>
          <a:solidFill>
            <a:srgbClr val="68007F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39693" y="1354975"/>
            <a:ext cx="4413702" cy="913418"/>
            <a:chOff x="539693" y="1354975"/>
            <a:chExt cx="4413702" cy="913418"/>
          </a:xfrm>
        </p:grpSpPr>
        <p:sp>
          <p:nvSpPr>
            <p:cNvPr id="27" name="Text Placeholder 32"/>
            <p:cNvSpPr txBox="1"/>
            <p:nvPr/>
          </p:nvSpPr>
          <p:spPr>
            <a:xfrm>
              <a:off x="1072515" y="1891030"/>
              <a:ext cx="3340100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至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樓、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5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樓取得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藏寶圖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Text Placeholder 33"/>
            <p:cNvSpPr txBox="1"/>
            <p:nvPr/>
          </p:nvSpPr>
          <p:spPr>
            <a:xfrm>
              <a:off x="1072830" y="1442372"/>
              <a:ext cx="3880565" cy="33752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藏寶圖</a:t>
              </a:r>
              <a:endPara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39693" y="13549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01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56954" y="2626143"/>
            <a:ext cx="3346768" cy="2126702"/>
            <a:chOff x="556953" y="3000546"/>
            <a:chExt cx="3346768" cy="2126702"/>
          </a:xfrm>
        </p:grpSpPr>
        <p:sp>
          <p:nvSpPr>
            <p:cNvPr id="42" name="TextBox 41"/>
            <p:cNvSpPr txBox="1"/>
            <p:nvPr/>
          </p:nvSpPr>
          <p:spPr>
            <a:xfrm>
              <a:off x="1010655" y="3419137"/>
              <a:ext cx="2893066" cy="170811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樓主題書展、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樓閱讀角落、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5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</a:t>
              </a:r>
              <a:r>
                <a:rPr kumimoji="0" lang="en-US" altLang="zh-TW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Kmovie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/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多功能室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五感體驗後，自己蓋章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換取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參加獎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，可抽普獎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+mn-lt"/>
              </a:endParaRPr>
            </a:p>
          </p:txBody>
        </p:sp>
        <p:sp>
          <p:nvSpPr>
            <p:cNvPr id="43" name="TextBox 170"/>
            <p:cNvSpPr txBox="1"/>
            <p:nvPr/>
          </p:nvSpPr>
          <p:spPr>
            <a:xfrm>
              <a:off x="1046282" y="3056601"/>
              <a:ext cx="2304215" cy="461651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至各樓層體驗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56953" y="300054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02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91866" y="4537921"/>
            <a:ext cx="3302055" cy="1815540"/>
            <a:chOff x="557305" y="5281480"/>
            <a:chExt cx="3302055" cy="1815540"/>
          </a:xfrm>
        </p:grpSpPr>
        <p:sp>
          <p:nvSpPr>
            <p:cNvPr id="44" name="TextBox 41"/>
            <p:cNvSpPr txBox="1"/>
            <p:nvPr/>
          </p:nvSpPr>
          <p:spPr>
            <a:xfrm>
              <a:off x="990759" y="5712074"/>
              <a:ext cx="2868601" cy="1384946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借閱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1-2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本中文圖書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/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影音光碟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體驗</a:t>
              </a:r>
              <a:r>
                <a:rPr kumimoji="0" lang="en-US" altLang="zh-TW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Kmovie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、多功能室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洽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1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樓、</a:t>
              </a:r>
              <a: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5</a:t>
              </a: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樓櫃枱關主，投遞抽獎券 抽大獎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TextBox 170"/>
            <p:cNvSpPr txBox="1"/>
            <p:nvPr/>
          </p:nvSpPr>
          <p:spPr>
            <a:xfrm>
              <a:off x="1039765" y="5281480"/>
              <a:ext cx="2304215" cy="429847"/>
            </a:xfrm>
            <a:prstGeom prst="rect">
              <a:avLst/>
            </a:prstGeom>
            <a:noFill/>
          </p:spPr>
          <p:txBody>
            <a:bodyPr wrap="square" lIns="91426" tIns="45713" rIns="91426" bIns="45713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加碼任務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57305" y="53224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03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64" y="-494038"/>
            <a:ext cx="4035780" cy="30303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47" y="736144"/>
            <a:ext cx="3183775" cy="31837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56" y="1976693"/>
            <a:ext cx="2291309" cy="263249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66" y="4007346"/>
            <a:ext cx="2721539" cy="272153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82" y="2785470"/>
            <a:ext cx="2169773" cy="260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912492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28" y="614329"/>
            <a:ext cx="4848301" cy="61449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食刻好書味‧圖書館好味道找一找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7" y="688157"/>
            <a:ext cx="4848301" cy="607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9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42071" y="3013501"/>
            <a:ext cx="5990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使用小訣竅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9286257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BA2AC8-1C65-4DB6-A0E2-35103E06F549}"/>
              </a:ext>
            </a:extLst>
          </p:cNvPr>
          <p:cNvGrpSpPr/>
          <p:nvPr/>
        </p:nvGrpSpPr>
        <p:grpSpPr>
          <a:xfrm>
            <a:off x="403860" y="803458"/>
            <a:ext cx="10073983" cy="2761377"/>
            <a:chOff x="403860" y="803458"/>
            <a:chExt cx="10073983" cy="2761377"/>
          </a:xfrm>
        </p:grpSpPr>
        <p:grpSp>
          <p:nvGrpSpPr>
            <p:cNvPr id="39" name="组合 1"/>
            <p:cNvGrpSpPr/>
            <p:nvPr/>
          </p:nvGrpSpPr>
          <p:grpSpPr>
            <a:xfrm>
              <a:off x="403860" y="803458"/>
              <a:ext cx="3517892" cy="457200"/>
              <a:chOff x="6627851" y="1871939"/>
              <a:chExt cx="3517892" cy="457200"/>
            </a:xfrm>
          </p:grpSpPr>
          <p:sp>
            <p:nvSpPr>
              <p:cNvPr id="50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2" name="文本框 570"/>
              <p:cNvSpPr txBox="1"/>
              <p:nvPr/>
            </p:nvSpPr>
            <p:spPr>
              <a:xfrm>
                <a:off x="7241935" y="1891556"/>
                <a:ext cx="29038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學校首頁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hlinkClick r:id="rId3"/>
                  </a:rPr>
                  <a:t>www.uch.edu.tw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" name="文本框 571"/>
              <p:cNvSpPr txBox="1"/>
              <p:nvPr/>
            </p:nvSpPr>
            <p:spPr>
              <a:xfrm>
                <a:off x="6667040" y="191435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4"/>
            <a:srcRect l="13936" t="12984" r="7669" b="50019"/>
            <a:stretch/>
          </p:blipFill>
          <p:spPr>
            <a:xfrm>
              <a:off x="1793702" y="1260658"/>
              <a:ext cx="8684141" cy="2304177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E1E703D4-B628-4DB2-B94C-F55A7DA09544}"/>
              </a:ext>
            </a:extLst>
          </p:cNvPr>
          <p:cNvGrpSpPr/>
          <p:nvPr/>
        </p:nvGrpSpPr>
        <p:grpSpPr>
          <a:xfrm>
            <a:off x="361315" y="3851724"/>
            <a:ext cx="10258039" cy="2751197"/>
            <a:chOff x="361315" y="3851724"/>
            <a:chExt cx="10258039" cy="2751197"/>
          </a:xfrm>
        </p:grpSpPr>
        <p:grpSp>
          <p:nvGrpSpPr>
            <p:cNvPr id="54" name="组合 6"/>
            <p:cNvGrpSpPr/>
            <p:nvPr/>
          </p:nvGrpSpPr>
          <p:grpSpPr>
            <a:xfrm>
              <a:off x="361315" y="3851724"/>
              <a:ext cx="2645409" cy="456940"/>
              <a:chOff x="6627851" y="3493208"/>
              <a:chExt cx="2645409" cy="457200"/>
            </a:xfrm>
          </p:grpSpPr>
          <p:sp>
            <p:nvSpPr>
              <p:cNvPr id="55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7" name="文本框 573"/>
              <p:cNvSpPr txBox="1"/>
              <p:nvPr/>
            </p:nvSpPr>
            <p:spPr>
              <a:xfrm>
                <a:off x="7241935" y="3537037"/>
                <a:ext cx="2031325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行政單位→圖書館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8" name="文本框 574"/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grpSp>
          <p:nvGrpSpPr>
            <p:cNvPr id="4" name="群組 3"/>
            <p:cNvGrpSpPr/>
            <p:nvPr/>
          </p:nvGrpSpPr>
          <p:grpSpPr>
            <a:xfrm>
              <a:off x="1793702" y="4484223"/>
              <a:ext cx="8825652" cy="2118698"/>
              <a:chOff x="1922490" y="4398019"/>
              <a:chExt cx="8825652" cy="2118698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5"/>
              <a:srcRect l="35911" t="27245" r="9153" b="57053"/>
              <a:stretch/>
            </p:blipFill>
            <p:spPr>
              <a:xfrm>
                <a:off x="1922490" y="4398019"/>
                <a:ext cx="8825652" cy="1021725"/>
              </a:xfrm>
              <a:prstGeom prst="rect">
                <a:avLst/>
              </a:prstGeom>
            </p:spPr>
          </p:pic>
          <p:pic>
            <p:nvPicPr>
              <p:cNvPr id="59" name="圖片 58"/>
              <p:cNvPicPr>
                <a:picLocks noChangeAspect="1"/>
              </p:cNvPicPr>
              <p:nvPr/>
            </p:nvPicPr>
            <p:blipFill rotWithShape="1">
              <a:blip r:embed="rId5"/>
              <a:srcRect l="35911" t="58450" r="9153" b="24692"/>
              <a:stretch/>
            </p:blipFill>
            <p:spPr>
              <a:xfrm>
                <a:off x="1922490" y="5419744"/>
                <a:ext cx="8825652" cy="1096973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0317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B3AAF78-031B-4E9E-AB34-86F2A357F09D}"/>
              </a:ext>
            </a:extLst>
          </p:cNvPr>
          <p:cNvGrpSpPr/>
          <p:nvPr/>
        </p:nvGrpSpPr>
        <p:grpSpPr>
          <a:xfrm>
            <a:off x="403860" y="803458"/>
            <a:ext cx="10203273" cy="5818055"/>
            <a:chOff x="403860" y="803458"/>
            <a:chExt cx="10203273" cy="5818055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547EA9F-A60D-44A8-9E55-A4192A61A02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3933" y="1379913"/>
              <a:ext cx="9403200" cy="5241600"/>
            </a:xfrm>
            <a:prstGeom prst="rect">
              <a:avLst/>
            </a:prstGeom>
          </p:spPr>
        </p:pic>
        <p:grpSp>
          <p:nvGrpSpPr>
            <p:cNvPr id="39" name="组合 1"/>
            <p:cNvGrpSpPr/>
            <p:nvPr/>
          </p:nvGrpSpPr>
          <p:grpSpPr>
            <a:xfrm>
              <a:off x="403860" y="803458"/>
              <a:ext cx="4074134" cy="457200"/>
              <a:chOff x="6627851" y="1871939"/>
              <a:chExt cx="4074134" cy="457200"/>
            </a:xfrm>
          </p:grpSpPr>
          <p:sp>
            <p:nvSpPr>
              <p:cNvPr id="50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2" name="文本框 570"/>
              <p:cNvSpPr txBox="1"/>
              <p:nvPr/>
            </p:nvSpPr>
            <p:spPr>
              <a:xfrm>
                <a:off x="7241935" y="1891556"/>
                <a:ext cx="3460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圖書館首頁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hlinkClick r:id="rId4"/>
                  </a:rPr>
                  <a:t>www.lib.uch.edu.tw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3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03</a:t>
                </a:r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1584867" y="4482380"/>
              <a:ext cx="6463980" cy="182504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66430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876242" cy="456940"/>
            <a:chOff x="6627851" y="3493208"/>
            <a:chExt cx="287624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26215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館藏資源→館藏查詢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2F441AF-C2A5-40B6-8626-CB1C465F3DC6}"/>
              </a:ext>
            </a:extLst>
          </p:cNvPr>
          <p:cNvGrpSpPr/>
          <p:nvPr/>
        </p:nvGrpSpPr>
        <p:grpSpPr>
          <a:xfrm>
            <a:off x="1102833" y="1260657"/>
            <a:ext cx="9687600" cy="5464800"/>
            <a:chOff x="1102833" y="1260657"/>
            <a:chExt cx="9687600" cy="546480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9E8396B-555D-44DB-A650-71C10199FAD0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2833" y="1260657"/>
              <a:ext cx="9687600" cy="5464800"/>
            </a:xfrm>
            <a:prstGeom prst="rect">
              <a:avLst/>
            </a:prstGeom>
          </p:spPr>
        </p:pic>
        <p:sp>
          <p:nvSpPr>
            <p:cNvPr id="2" name="圓角矩形 1"/>
            <p:cNvSpPr/>
            <p:nvPr/>
          </p:nvSpPr>
          <p:spPr>
            <a:xfrm>
              <a:off x="3200400" y="2286001"/>
              <a:ext cx="1244009" cy="99946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03902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7AD4AE5-9702-490C-853B-E7581240CA4C}"/>
              </a:ext>
            </a:extLst>
          </p:cNvPr>
          <p:cNvGrpSpPr/>
          <p:nvPr/>
        </p:nvGrpSpPr>
        <p:grpSpPr>
          <a:xfrm>
            <a:off x="431687" y="685710"/>
            <a:ext cx="10615993" cy="6071073"/>
            <a:chOff x="431687" y="685710"/>
            <a:chExt cx="10615993" cy="607107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12650" t="13512" r="13805" b="13073"/>
            <a:stretch/>
          </p:blipFill>
          <p:spPr>
            <a:xfrm>
              <a:off x="964035" y="1097457"/>
              <a:ext cx="10083645" cy="5659326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31687" y="685710"/>
              <a:ext cx="5646231" cy="457200"/>
              <a:chOff x="6627851" y="1871939"/>
              <a:chExt cx="5646231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5032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可查詢圖書、視聽資料、期刊、碩士論文等資源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5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8339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EE1CB0A-4F91-49E1-9A63-0BE6B9AFF9DD}"/>
              </a:ext>
            </a:extLst>
          </p:cNvPr>
          <p:cNvGrpSpPr/>
          <p:nvPr/>
        </p:nvGrpSpPr>
        <p:grpSpPr>
          <a:xfrm>
            <a:off x="403860" y="709023"/>
            <a:ext cx="10098518" cy="4903920"/>
            <a:chOff x="403860" y="709023"/>
            <a:chExt cx="10098518" cy="4903920"/>
          </a:xfrm>
        </p:grpSpPr>
        <p:grpSp>
          <p:nvGrpSpPr>
            <p:cNvPr id="10" name="组合 6"/>
            <p:cNvGrpSpPr/>
            <p:nvPr/>
          </p:nvGrpSpPr>
          <p:grpSpPr>
            <a:xfrm>
              <a:off x="403860" y="709023"/>
              <a:ext cx="3799571" cy="456940"/>
              <a:chOff x="6627851" y="3493208"/>
              <a:chExt cx="3799571" cy="457200"/>
            </a:xfrm>
          </p:grpSpPr>
          <p:sp>
            <p:nvSpPr>
              <p:cNvPr id="11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文本框 573"/>
              <p:cNvSpPr txBox="1"/>
              <p:nvPr/>
            </p:nvSpPr>
            <p:spPr>
              <a:xfrm>
                <a:off x="7241935" y="3537037"/>
                <a:ext cx="3185487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輸入關鍵詞或部份書名→搜尋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6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l="13343" t="22274" r="51468" b="55326"/>
            <a:stretch/>
          </p:blipFill>
          <p:spPr>
            <a:xfrm>
              <a:off x="1982090" y="1892597"/>
              <a:ext cx="8520288" cy="3720346"/>
            </a:xfrm>
            <a:prstGeom prst="rect">
              <a:avLst/>
            </a:prstGeom>
          </p:spPr>
        </p:pic>
        <p:sp>
          <p:nvSpPr>
            <p:cNvPr id="18" name="圓角矩形 17"/>
            <p:cNvSpPr/>
            <p:nvPr/>
          </p:nvSpPr>
          <p:spPr>
            <a:xfrm>
              <a:off x="4046211" y="4701986"/>
              <a:ext cx="3786389" cy="57954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9240577" y="4701985"/>
              <a:ext cx="1056067" cy="57954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0282177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3D8BF0F6-D009-4582-9049-B2CE80843A40}"/>
              </a:ext>
            </a:extLst>
          </p:cNvPr>
          <p:cNvGrpSpPr/>
          <p:nvPr/>
        </p:nvGrpSpPr>
        <p:grpSpPr>
          <a:xfrm>
            <a:off x="361315" y="685710"/>
            <a:ext cx="11493093" cy="6082488"/>
            <a:chOff x="361315" y="685710"/>
            <a:chExt cx="11493093" cy="608248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13838" t="29476" r="20931" b="14166"/>
            <a:stretch/>
          </p:blipFill>
          <p:spPr>
            <a:xfrm>
              <a:off x="361315" y="1185325"/>
              <a:ext cx="11493093" cy="5582873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03860" y="685710"/>
              <a:ext cx="3337907" cy="457200"/>
              <a:chOff x="6627851" y="1871939"/>
              <a:chExt cx="3337907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2723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找到想看的書→詳細內容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7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圓角矩形 19"/>
            <p:cNvSpPr/>
            <p:nvPr/>
          </p:nvSpPr>
          <p:spPr>
            <a:xfrm>
              <a:off x="2589045" y="4043966"/>
              <a:ext cx="965523" cy="50227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72050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AFFB833-6A10-4B94-81F4-533F688798CA}"/>
              </a:ext>
            </a:extLst>
          </p:cNvPr>
          <p:cNvGrpSpPr/>
          <p:nvPr/>
        </p:nvGrpSpPr>
        <p:grpSpPr>
          <a:xfrm>
            <a:off x="233723" y="925207"/>
            <a:ext cx="3748073" cy="4409249"/>
            <a:chOff x="233723" y="925207"/>
            <a:chExt cx="3748073" cy="4409249"/>
          </a:xfrm>
        </p:grpSpPr>
        <p:grpSp>
          <p:nvGrpSpPr>
            <p:cNvPr id="63" name="Group 25"/>
            <p:cNvGrpSpPr/>
            <p:nvPr/>
          </p:nvGrpSpPr>
          <p:grpSpPr>
            <a:xfrm>
              <a:off x="965209" y="925207"/>
              <a:ext cx="2400260" cy="782272"/>
              <a:chOff x="764013" y="1541040"/>
              <a:chExt cx="1884754" cy="588203"/>
            </a:xfrm>
          </p:grpSpPr>
          <p:sp>
            <p:nvSpPr>
              <p:cNvPr id="64" name="Text Placeholder 3"/>
              <p:cNvSpPr txBox="1"/>
              <p:nvPr/>
            </p:nvSpPr>
            <p:spPr>
              <a:xfrm>
                <a:off x="1454957" y="1541040"/>
                <a:ext cx="402793" cy="23142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入口</a:t>
                </a:r>
                <a:endParaRPr lang="en-US" dirty="0"/>
              </a:p>
            </p:txBody>
          </p:sp>
          <p:sp>
            <p:nvSpPr>
              <p:cNvPr id="65" name="Text Placeholder 3"/>
              <p:cNvSpPr txBox="1"/>
              <p:nvPr/>
            </p:nvSpPr>
            <p:spPr>
              <a:xfrm>
                <a:off x="764013" y="1782146"/>
                <a:ext cx="1884754" cy="347097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學生證</a:t>
                </a:r>
                <a:r>
                  <a:rPr lang="en-US" altLang="zh-TW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/</a:t>
                </a:r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職員證感應入館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3" name="矩形: 剪去單一角落 52">
              <a:extLst>
                <a:ext uri="{FF2B5EF4-FFF2-40B4-BE49-F238E27FC236}">
                  <a16:creationId xmlns:a16="http://schemas.microsoft.com/office/drawing/2014/main" id="{46ABA628-19A3-480F-A5F1-26504CB8B104}"/>
                </a:ext>
              </a:extLst>
            </p:cNvPr>
            <p:cNvSpPr/>
            <p:nvPr/>
          </p:nvSpPr>
          <p:spPr>
            <a:xfrm>
              <a:off x="276206" y="1638079"/>
              <a:ext cx="3705590" cy="3696377"/>
            </a:xfrm>
            <a:custGeom>
              <a:avLst/>
              <a:gdLst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  <a:gd name="connsiteX0" fmla="*/ 0 w 1467114"/>
                <a:gd name="connsiteY0" fmla="*/ 0 h 1537521"/>
                <a:gd name="connsiteX1" fmla="*/ 1222590 w 1467114"/>
                <a:gd name="connsiteY1" fmla="*/ 0 h 1537521"/>
                <a:gd name="connsiteX2" fmla="*/ 1467114 w 1467114"/>
                <a:gd name="connsiteY2" fmla="*/ 244524 h 1537521"/>
                <a:gd name="connsiteX3" fmla="*/ 1467114 w 1467114"/>
                <a:gd name="connsiteY3" fmla="*/ 1537521 h 1537521"/>
                <a:gd name="connsiteX4" fmla="*/ 0 w 1467114"/>
                <a:gd name="connsiteY4" fmla="*/ 1537521 h 1537521"/>
                <a:gd name="connsiteX5" fmla="*/ 0 w 1467114"/>
                <a:gd name="connsiteY5" fmla="*/ 0 h 153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7114" h="1537521">
                  <a:moveTo>
                    <a:pt x="0" y="0"/>
                  </a:moveTo>
                  <a:lnTo>
                    <a:pt x="1222590" y="0"/>
                  </a:lnTo>
                  <a:cubicBezTo>
                    <a:pt x="1304098" y="81508"/>
                    <a:pt x="1280831" y="601166"/>
                    <a:pt x="1467114" y="244524"/>
                  </a:cubicBezTo>
                  <a:lnTo>
                    <a:pt x="1467114" y="1537521"/>
                  </a:lnTo>
                  <a:lnTo>
                    <a:pt x="0" y="15375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A6E926D3-D3BD-48DA-A04F-201DEFEB35C2}"/>
                </a:ext>
              </a:extLst>
            </p:cNvPr>
            <p:cNvGrpSpPr/>
            <p:nvPr/>
          </p:nvGrpSpPr>
          <p:grpSpPr>
            <a:xfrm>
              <a:off x="233723" y="930778"/>
              <a:ext cx="540000" cy="540000"/>
              <a:chOff x="1462912" y="3604841"/>
              <a:chExt cx="585892" cy="585892"/>
            </a:xfrm>
          </p:grpSpPr>
          <p:sp>
            <p:nvSpPr>
              <p:cNvPr id="42" name="Oval 43"/>
              <p:cNvSpPr>
                <a:spLocks noChangeAspect="1"/>
              </p:cNvSpPr>
              <p:nvPr/>
            </p:nvSpPr>
            <p:spPr>
              <a:xfrm>
                <a:off x="1462912" y="3604841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grpSp>
            <p:nvGrpSpPr>
              <p:cNvPr id="43" name="Group 44"/>
              <p:cNvGrpSpPr/>
              <p:nvPr/>
            </p:nvGrpSpPr>
            <p:grpSpPr>
              <a:xfrm>
                <a:off x="1599486" y="3755475"/>
                <a:ext cx="328869" cy="328305"/>
                <a:chOff x="2558815" y="2740689"/>
                <a:chExt cx="465138" cy="464344"/>
              </a:xfrm>
              <a:solidFill>
                <a:schemeClr val="accent1"/>
              </a:solidFill>
            </p:grpSpPr>
            <p:sp>
              <p:nvSpPr>
                <p:cNvPr id="44" name="AutoShape 128"/>
                <p:cNvSpPr/>
                <p:nvPr/>
              </p:nvSpPr>
              <p:spPr bwMode="auto">
                <a:xfrm>
                  <a:off x="2558815" y="2740689"/>
                  <a:ext cx="465138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45" name="AutoShape 129"/>
                <p:cNvSpPr/>
                <p:nvPr/>
              </p:nvSpPr>
              <p:spPr bwMode="auto">
                <a:xfrm>
                  <a:off x="2820761" y="2818599"/>
                  <a:ext cx="115888" cy="115889"/>
                </a:xfrm>
                <a:custGeom>
                  <a:avLst/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673AE895-5F15-4451-A4CD-E53C266BA82B}"/>
              </a:ext>
            </a:extLst>
          </p:cNvPr>
          <p:cNvGrpSpPr/>
          <p:nvPr/>
        </p:nvGrpSpPr>
        <p:grpSpPr>
          <a:xfrm>
            <a:off x="8067445" y="853876"/>
            <a:ext cx="3842219" cy="4593467"/>
            <a:chOff x="4251433" y="834272"/>
            <a:chExt cx="3842219" cy="4593467"/>
          </a:xfrm>
        </p:grpSpPr>
        <p:sp>
          <p:nvSpPr>
            <p:cNvPr id="30" name="矩形: 剪去單一角落 84">
              <a:extLst>
                <a:ext uri="{FF2B5EF4-FFF2-40B4-BE49-F238E27FC236}">
                  <a16:creationId xmlns:a16="http://schemas.microsoft.com/office/drawing/2014/main" id="{8C25A153-BFE2-42A8-A889-BAC2D1084E40}"/>
                </a:ext>
              </a:extLst>
            </p:cNvPr>
            <p:cNvSpPr/>
            <p:nvPr/>
          </p:nvSpPr>
          <p:spPr>
            <a:xfrm>
              <a:off x="4251433" y="1538078"/>
              <a:ext cx="3842219" cy="3889661"/>
            </a:xfrm>
            <a:custGeom>
              <a:avLst/>
              <a:gdLst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247746 w 2247746"/>
                <a:gd name="connsiteY2" fmla="*/ 363111 h 2178621"/>
                <a:gd name="connsiteX3" fmla="*/ 2247746 w 2247746"/>
                <a:gd name="connsiteY3" fmla="*/ 2178621 h 2178621"/>
                <a:gd name="connsiteX4" fmla="*/ 0 w 2247746"/>
                <a:gd name="connsiteY4" fmla="*/ 2178621 h 2178621"/>
                <a:gd name="connsiteX5" fmla="*/ 0 w 2247746"/>
                <a:gd name="connsiteY5" fmla="*/ 0 h 2178621"/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111834 w 2247746"/>
                <a:gd name="connsiteY2" fmla="*/ 493214 h 2178621"/>
                <a:gd name="connsiteX3" fmla="*/ 2247746 w 2247746"/>
                <a:gd name="connsiteY3" fmla="*/ 363111 h 2178621"/>
                <a:gd name="connsiteX4" fmla="*/ 2247746 w 2247746"/>
                <a:gd name="connsiteY4" fmla="*/ 2178621 h 2178621"/>
                <a:gd name="connsiteX5" fmla="*/ 0 w 2247746"/>
                <a:gd name="connsiteY5" fmla="*/ 2178621 h 2178621"/>
                <a:gd name="connsiteX6" fmla="*/ 0 w 2247746"/>
                <a:gd name="connsiteY6" fmla="*/ 0 h 217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746" h="2178621">
                  <a:moveTo>
                    <a:pt x="0" y="0"/>
                  </a:moveTo>
                  <a:lnTo>
                    <a:pt x="1884635" y="0"/>
                  </a:lnTo>
                  <a:cubicBezTo>
                    <a:pt x="1957193" y="72330"/>
                    <a:pt x="2039276" y="420884"/>
                    <a:pt x="2111834" y="493214"/>
                  </a:cubicBezTo>
                  <a:lnTo>
                    <a:pt x="2247746" y="363111"/>
                  </a:lnTo>
                  <a:lnTo>
                    <a:pt x="2247746" y="2178621"/>
                  </a:lnTo>
                  <a:lnTo>
                    <a:pt x="0" y="21786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Group 25">
              <a:extLst>
                <a:ext uri="{FF2B5EF4-FFF2-40B4-BE49-F238E27FC236}">
                  <a16:creationId xmlns:a16="http://schemas.microsoft.com/office/drawing/2014/main" id="{37CA097A-9089-4DD3-92BA-DB46CD738A0F}"/>
                </a:ext>
              </a:extLst>
            </p:cNvPr>
            <p:cNvGrpSpPr/>
            <p:nvPr/>
          </p:nvGrpSpPr>
          <p:grpSpPr>
            <a:xfrm>
              <a:off x="5704043" y="834272"/>
              <a:ext cx="2072945" cy="651041"/>
              <a:chOff x="-646415" y="-949428"/>
              <a:chExt cx="1627737" cy="489527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-646415" y="-949428"/>
                <a:ext cx="1006980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閱讀書活區</a:t>
                </a:r>
                <a:endParaRPr lang="en-US" dirty="0"/>
              </a:p>
            </p:txBody>
          </p:sp>
          <p:sp>
            <p:nvSpPr>
              <p:cNvPr id="33" name="Text Placeholder 3">
                <a:extLst>
                  <a:ext uri="{FF2B5EF4-FFF2-40B4-BE49-F238E27FC236}">
                    <a16:creationId xmlns:a16="http://schemas.microsoft.com/office/drawing/2014/main" id="{DC099B19-6B1B-4DF2-8719-60A2143D540C}"/>
                  </a:ext>
                </a:extLst>
              </p:cNvPr>
              <p:cNvSpPr txBox="1"/>
              <p:nvPr/>
            </p:nvSpPr>
            <p:spPr>
              <a:xfrm>
                <a:off x="-563315" y="-774309"/>
                <a:ext cx="1544637" cy="314408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熱門新書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83FF754F-4970-4845-B7AF-820BDCDB2F84}"/>
                </a:ext>
              </a:extLst>
            </p:cNvPr>
            <p:cNvGrpSpPr/>
            <p:nvPr/>
          </p:nvGrpSpPr>
          <p:grpSpPr>
            <a:xfrm>
              <a:off x="4427289" y="837845"/>
              <a:ext cx="540000" cy="540000"/>
              <a:chOff x="8701354" y="2173707"/>
              <a:chExt cx="585892" cy="585892"/>
            </a:xfrm>
          </p:grpSpPr>
          <p:sp>
            <p:nvSpPr>
              <p:cNvPr id="35" name="Oval 22">
                <a:extLst>
                  <a:ext uri="{FF2B5EF4-FFF2-40B4-BE49-F238E27FC236}">
                    <a16:creationId xmlns:a16="http://schemas.microsoft.com/office/drawing/2014/main" id="{4963825D-ECF4-490F-BC32-5B19916211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01354" y="2173707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36" name="圖形 35" descr="書籍">
                <a:extLst>
                  <a:ext uri="{FF2B5EF4-FFF2-40B4-BE49-F238E27FC236}">
                    <a16:creationId xmlns:a16="http://schemas.microsoft.com/office/drawing/2014/main" id="{CDC06A39-0596-450B-8C1C-44583D8AD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75163" y="2283829"/>
                <a:ext cx="438275" cy="438275"/>
              </a:xfrm>
              <a:prstGeom prst="rect">
                <a:avLst/>
              </a:prstGeom>
            </p:spPr>
          </p:pic>
        </p:grp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C9CF5EA4-C6F4-49D5-BB5C-D544F789B104}"/>
              </a:ext>
            </a:extLst>
          </p:cNvPr>
          <p:cNvGrpSpPr/>
          <p:nvPr/>
        </p:nvGrpSpPr>
        <p:grpSpPr>
          <a:xfrm>
            <a:off x="4126732" y="957627"/>
            <a:ext cx="3696457" cy="4376829"/>
            <a:chOff x="8247419" y="957627"/>
            <a:chExt cx="3696457" cy="4376829"/>
          </a:xfrm>
        </p:grpSpPr>
        <p:sp>
          <p:nvSpPr>
            <p:cNvPr id="89" name="矩形: 剪去單一角落 84">
              <a:extLst>
                <a:ext uri="{FF2B5EF4-FFF2-40B4-BE49-F238E27FC236}">
                  <a16:creationId xmlns:a16="http://schemas.microsoft.com/office/drawing/2014/main" id="{98175848-81F1-44A0-A8C4-5269BFEB943F}"/>
                </a:ext>
              </a:extLst>
            </p:cNvPr>
            <p:cNvSpPr/>
            <p:nvPr/>
          </p:nvSpPr>
          <p:spPr>
            <a:xfrm>
              <a:off x="8247419" y="1636470"/>
              <a:ext cx="3696457" cy="3697986"/>
            </a:xfrm>
            <a:custGeom>
              <a:avLst/>
              <a:gdLst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247746 w 2247746"/>
                <a:gd name="connsiteY2" fmla="*/ 363111 h 2178621"/>
                <a:gd name="connsiteX3" fmla="*/ 2247746 w 2247746"/>
                <a:gd name="connsiteY3" fmla="*/ 2178621 h 2178621"/>
                <a:gd name="connsiteX4" fmla="*/ 0 w 2247746"/>
                <a:gd name="connsiteY4" fmla="*/ 2178621 h 2178621"/>
                <a:gd name="connsiteX5" fmla="*/ 0 w 2247746"/>
                <a:gd name="connsiteY5" fmla="*/ 0 h 2178621"/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111834 w 2247746"/>
                <a:gd name="connsiteY2" fmla="*/ 493214 h 2178621"/>
                <a:gd name="connsiteX3" fmla="*/ 2247746 w 2247746"/>
                <a:gd name="connsiteY3" fmla="*/ 363111 h 2178621"/>
                <a:gd name="connsiteX4" fmla="*/ 2247746 w 2247746"/>
                <a:gd name="connsiteY4" fmla="*/ 2178621 h 2178621"/>
                <a:gd name="connsiteX5" fmla="*/ 0 w 2247746"/>
                <a:gd name="connsiteY5" fmla="*/ 2178621 h 2178621"/>
                <a:gd name="connsiteX6" fmla="*/ 0 w 2247746"/>
                <a:gd name="connsiteY6" fmla="*/ 0 h 217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746" h="2178621">
                  <a:moveTo>
                    <a:pt x="0" y="0"/>
                  </a:moveTo>
                  <a:lnTo>
                    <a:pt x="1884635" y="0"/>
                  </a:lnTo>
                  <a:cubicBezTo>
                    <a:pt x="1957193" y="72330"/>
                    <a:pt x="2039276" y="420884"/>
                    <a:pt x="2111834" y="493214"/>
                  </a:cubicBezTo>
                  <a:lnTo>
                    <a:pt x="2247746" y="363111"/>
                  </a:lnTo>
                  <a:lnTo>
                    <a:pt x="2247746" y="2178621"/>
                  </a:lnTo>
                  <a:lnTo>
                    <a:pt x="0" y="21786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1" name="Group 25">
              <a:extLst>
                <a:ext uri="{FF2B5EF4-FFF2-40B4-BE49-F238E27FC236}">
                  <a16:creationId xmlns:a16="http://schemas.microsoft.com/office/drawing/2014/main" id="{13A728B8-1AED-4A18-BBE9-481E825E903E}"/>
                </a:ext>
              </a:extLst>
            </p:cNvPr>
            <p:cNvGrpSpPr/>
            <p:nvPr/>
          </p:nvGrpSpPr>
          <p:grpSpPr>
            <a:xfrm>
              <a:off x="9133383" y="957627"/>
              <a:ext cx="2081353" cy="709966"/>
              <a:chOff x="764013" y="1562670"/>
              <a:chExt cx="1634339" cy="533833"/>
            </a:xfrm>
          </p:grpSpPr>
          <p:sp>
            <p:nvSpPr>
              <p:cNvPr id="92" name="Text Placeholder 3">
                <a:extLst>
                  <a:ext uri="{FF2B5EF4-FFF2-40B4-BE49-F238E27FC236}">
                    <a16:creationId xmlns:a16="http://schemas.microsoft.com/office/drawing/2014/main" id="{DE61C5C7-FC9C-46A6-89D2-C140F834888D}"/>
                  </a:ext>
                </a:extLst>
              </p:cNvPr>
              <p:cNvSpPr txBox="1"/>
              <p:nvPr/>
            </p:nvSpPr>
            <p:spPr>
              <a:xfrm>
                <a:off x="1133544" y="1562670"/>
                <a:ext cx="805584" cy="231422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/>
                  <a:t>流通櫃枱</a:t>
                </a:r>
                <a:endParaRPr lang="en-US" dirty="0"/>
              </a:p>
            </p:txBody>
          </p:sp>
          <p:sp>
            <p:nvSpPr>
              <p:cNvPr id="93" name="Text Placeholder 3">
                <a:extLst>
                  <a:ext uri="{FF2B5EF4-FFF2-40B4-BE49-F238E27FC236}">
                    <a16:creationId xmlns:a16="http://schemas.microsoft.com/office/drawing/2014/main" id="{5B365C0C-7FFD-4B2F-93DB-245C3750CBA5}"/>
                  </a:ext>
                </a:extLst>
              </p:cNvPr>
              <p:cNvSpPr txBox="1"/>
              <p:nvPr/>
            </p:nvSpPr>
            <p:spPr>
              <a:xfrm>
                <a:off x="764013" y="1749408"/>
                <a:ext cx="1634339" cy="347095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全館圖書借書、還書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337E5C2-FFF2-4019-A6FE-8F81A33B84E4}"/>
                </a:ext>
              </a:extLst>
            </p:cNvPr>
            <p:cNvGrpSpPr/>
            <p:nvPr/>
          </p:nvGrpSpPr>
          <p:grpSpPr>
            <a:xfrm>
              <a:off x="8255731" y="977167"/>
              <a:ext cx="540000" cy="540000"/>
              <a:chOff x="8255731" y="977167"/>
              <a:chExt cx="540000" cy="540000"/>
            </a:xfrm>
          </p:grpSpPr>
          <p:sp>
            <p:nvSpPr>
              <p:cNvPr id="95" name="Oval 22">
                <a:extLst>
                  <a:ext uri="{FF2B5EF4-FFF2-40B4-BE49-F238E27FC236}">
                    <a16:creationId xmlns:a16="http://schemas.microsoft.com/office/drawing/2014/main" id="{A164EA7D-CF19-46C6-8FCC-68546183CE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55731" y="977167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sp>
            <p:nvSpPr>
              <p:cNvPr id="5" name="手繪多邊形: 圖案 4">
                <a:extLst>
                  <a:ext uri="{FF2B5EF4-FFF2-40B4-BE49-F238E27FC236}">
                    <a16:creationId xmlns:a16="http://schemas.microsoft.com/office/drawing/2014/main" id="{65384EB3-B9E7-48E5-B4A6-DD0FBF170BA6}"/>
                  </a:ext>
                </a:extLst>
              </p:cNvPr>
              <p:cNvSpPr/>
              <p:nvPr/>
            </p:nvSpPr>
            <p:spPr>
              <a:xfrm>
                <a:off x="8424958" y="1007067"/>
                <a:ext cx="180000" cy="180000"/>
              </a:xfrm>
              <a:custGeom>
                <a:avLst/>
                <a:gdLst>
                  <a:gd name="connsiteX0" fmla="*/ 182461 w 180000"/>
                  <a:gd name="connsiteY0" fmla="*/ 92461 h 180000"/>
                  <a:gd name="connsiteX1" fmla="*/ 92461 w 180000"/>
                  <a:gd name="connsiteY1" fmla="*/ 182461 h 180000"/>
                  <a:gd name="connsiteX2" fmla="*/ 2461 w 180000"/>
                  <a:gd name="connsiteY2" fmla="*/ 92461 h 180000"/>
                  <a:gd name="connsiteX3" fmla="*/ 92461 w 180000"/>
                  <a:gd name="connsiteY3" fmla="*/ 2461 h 180000"/>
                  <a:gd name="connsiteX4" fmla="*/ 182461 w 180000"/>
                  <a:gd name="connsiteY4" fmla="*/ 92461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000" h="180000">
                    <a:moveTo>
                      <a:pt x="182461" y="92461"/>
                    </a:moveTo>
                    <a:cubicBezTo>
                      <a:pt x="182461" y="142167"/>
                      <a:pt x="142167" y="182461"/>
                      <a:pt x="92461" y="182461"/>
                    </a:cubicBezTo>
                    <a:cubicBezTo>
                      <a:pt x="42755" y="182461"/>
                      <a:pt x="2461" y="142167"/>
                      <a:pt x="2461" y="92461"/>
                    </a:cubicBezTo>
                    <a:cubicBezTo>
                      <a:pt x="2461" y="42755"/>
                      <a:pt x="42755" y="2461"/>
                      <a:pt x="92461" y="2461"/>
                    </a:cubicBezTo>
                    <a:cubicBezTo>
                      <a:pt x="142167" y="2461"/>
                      <a:pt x="182461" y="42755"/>
                      <a:pt x="182461" y="92461"/>
                    </a:cubicBezTo>
                    <a:close/>
                  </a:path>
                </a:pathLst>
              </a:custGeom>
              <a:solidFill>
                <a:srgbClr val="002060"/>
              </a:solidFill>
              <a:ln w="5556" cap="flat">
                <a:solidFill>
                  <a:srgbClr val="00206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" name="手繪多邊形: 圖案 5">
                <a:extLst>
                  <a:ext uri="{FF2B5EF4-FFF2-40B4-BE49-F238E27FC236}">
                    <a16:creationId xmlns:a16="http://schemas.microsoft.com/office/drawing/2014/main" id="{25CEFD0B-F795-4BC4-8F21-C68793D8EFC9}"/>
                  </a:ext>
                </a:extLst>
              </p:cNvPr>
              <p:cNvSpPr/>
              <p:nvPr/>
            </p:nvSpPr>
            <p:spPr>
              <a:xfrm>
                <a:off x="8334782" y="1187123"/>
                <a:ext cx="360000" cy="213750"/>
              </a:xfrm>
              <a:custGeom>
                <a:avLst/>
                <a:gdLst>
                  <a:gd name="connsiteX0" fmla="*/ 345762 w 360000"/>
                  <a:gd name="connsiteY0" fmla="*/ 69398 h 213750"/>
                  <a:gd name="connsiteX1" fmla="*/ 329450 w 360000"/>
                  <a:gd name="connsiteY1" fmla="*/ 39248 h 213750"/>
                  <a:gd name="connsiteX2" fmla="*/ 250137 w 360000"/>
                  <a:gd name="connsiteY2" fmla="*/ 4430 h 213750"/>
                  <a:gd name="connsiteX3" fmla="*/ 240181 w 360000"/>
                  <a:gd name="connsiteY3" fmla="*/ 2461 h 213750"/>
                  <a:gd name="connsiteX4" fmla="*/ 125712 w 360000"/>
                  <a:gd name="connsiteY4" fmla="*/ 2461 h 213750"/>
                  <a:gd name="connsiteX5" fmla="*/ 115587 w 360000"/>
                  <a:gd name="connsiteY5" fmla="*/ 4317 h 213750"/>
                  <a:gd name="connsiteX6" fmla="*/ 35825 w 360000"/>
                  <a:gd name="connsiteY6" fmla="*/ 39248 h 213750"/>
                  <a:gd name="connsiteX7" fmla="*/ 19512 w 360000"/>
                  <a:gd name="connsiteY7" fmla="*/ 69398 h 213750"/>
                  <a:gd name="connsiteX8" fmla="*/ 2637 w 360000"/>
                  <a:gd name="connsiteY8" fmla="*/ 166092 h 213750"/>
                  <a:gd name="connsiteX9" fmla="*/ 11525 w 360000"/>
                  <a:gd name="connsiteY9" fmla="*/ 187355 h 213750"/>
                  <a:gd name="connsiteX10" fmla="*/ 50056 w 360000"/>
                  <a:gd name="connsiteY10" fmla="*/ 212780 h 213750"/>
                  <a:gd name="connsiteX11" fmla="*/ 50056 w 360000"/>
                  <a:gd name="connsiteY11" fmla="*/ 90998 h 213750"/>
                  <a:gd name="connsiteX12" fmla="*/ 75593 w 360000"/>
                  <a:gd name="connsiteY12" fmla="*/ 65460 h 213750"/>
                  <a:gd name="connsiteX13" fmla="*/ 75762 w 360000"/>
                  <a:gd name="connsiteY13" fmla="*/ 65461 h 213750"/>
                  <a:gd name="connsiteX14" fmla="*/ 289512 w 360000"/>
                  <a:gd name="connsiteY14" fmla="*/ 65461 h 213750"/>
                  <a:gd name="connsiteX15" fmla="*/ 315050 w 360000"/>
                  <a:gd name="connsiteY15" fmla="*/ 90998 h 213750"/>
                  <a:gd name="connsiteX16" fmla="*/ 315050 w 360000"/>
                  <a:gd name="connsiteY16" fmla="*/ 209686 h 213750"/>
                  <a:gd name="connsiteX17" fmla="*/ 355662 w 360000"/>
                  <a:gd name="connsiteY17" fmla="*/ 184205 h 213750"/>
                  <a:gd name="connsiteX18" fmla="*/ 362637 w 360000"/>
                  <a:gd name="connsiteY18" fmla="*/ 169580 h 21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0000" h="213750">
                    <a:moveTo>
                      <a:pt x="345762" y="69398"/>
                    </a:moveTo>
                    <a:cubicBezTo>
                      <a:pt x="344228" y="57681"/>
                      <a:pt x="338419" y="46943"/>
                      <a:pt x="329450" y="39248"/>
                    </a:cubicBezTo>
                    <a:cubicBezTo>
                      <a:pt x="305418" y="22793"/>
                      <a:pt x="278516" y="10983"/>
                      <a:pt x="250137" y="4430"/>
                    </a:cubicBezTo>
                    <a:cubicBezTo>
                      <a:pt x="246931" y="3698"/>
                      <a:pt x="243556" y="3080"/>
                      <a:pt x="240181" y="2461"/>
                    </a:cubicBezTo>
                    <a:cubicBezTo>
                      <a:pt x="205298" y="24812"/>
                      <a:pt x="160595" y="24812"/>
                      <a:pt x="125712" y="2461"/>
                    </a:cubicBezTo>
                    <a:lnTo>
                      <a:pt x="115587" y="4317"/>
                    </a:lnTo>
                    <a:cubicBezTo>
                      <a:pt x="87181" y="11266"/>
                      <a:pt x="60195" y="23084"/>
                      <a:pt x="35825" y="39248"/>
                    </a:cubicBezTo>
                    <a:cubicBezTo>
                      <a:pt x="25812" y="45661"/>
                      <a:pt x="21650" y="57586"/>
                      <a:pt x="19512" y="69398"/>
                    </a:cubicBezTo>
                    <a:lnTo>
                      <a:pt x="2637" y="166092"/>
                    </a:lnTo>
                    <a:cubicBezTo>
                      <a:pt x="1627" y="174253"/>
                      <a:pt x="5008" y="182339"/>
                      <a:pt x="11525" y="187355"/>
                    </a:cubicBezTo>
                    <a:lnTo>
                      <a:pt x="50056" y="212780"/>
                    </a:lnTo>
                    <a:lnTo>
                      <a:pt x="50056" y="90998"/>
                    </a:lnTo>
                    <a:cubicBezTo>
                      <a:pt x="50055" y="76894"/>
                      <a:pt x="61489" y="65461"/>
                      <a:pt x="75593" y="65460"/>
                    </a:cubicBezTo>
                    <a:cubicBezTo>
                      <a:pt x="75649" y="65460"/>
                      <a:pt x="75706" y="65460"/>
                      <a:pt x="75762" y="65461"/>
                    </a:cubicBezTo>
                    <a:lnTo>
                      <a:pt x="289512" y="65461"/>
                    </a:lnTo>
                    <a:cubicBezTo>
                      <a:pt x="303616" y="65461"/>
                      <a:pt x="315050" y="76894"/>
                      <a:pt x="315050" y="90998"/>
                    </a:cubicBezTo>
                    <a:lnTo>
                      <a:pt x="315050" y="209686"/>
                    </a:lnTo>
                    <a:lnTo>
                      <a:pt x="355662" y="184205"/>
                    </a:lnTo>
                    <a:cubicBezTo>
                      <a:pt x="360470" y="180958"/>
                      <a:pt x="363141" y="175359"/>
                      <a:pt x="362637" y="169580"/>
                    </a:cubicBezTo>
                    <a:close/>
                  </a:path>
                </a:pathLst>
              </a:custGeom>
              <a:solidFill>
                <a:srgbClr val="002060"/>
              </a:solidFill>
              <a:ln w="5556" cap="flat">
                <a:solidFill>
                  <a:srgbClr val="00206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" name="手繪多邊形: 圖案 6">
                <a:extLst>
                  <a:ext uri="{FF2B5EF4-FFF2-40B4-BE49-F238E27FC236}">
                    <a16:creationId xmlns:a16="http://schemas.microsoft.com/office/drawing/2014/main" id="{077E09FC-324D-4E4E-9E6E-4511E2892AEB}"/>
                  </a:ext>
                </a:extLst>
              </p:cNvPr>
              <p:cNvSpPr/>
              <p:nvPr/>
            </p:nvSpPr>
            <p:spPr>
              <a:xfrm>
                <a:off x="8350764" y="1261372"/>
                <a:ext cx="331875" cy="180000"/>
              </a:xfrm>
              <a:custGeom>
                <a:avLst/>
                <a:gdLst>
                  <a:gd name="connsiteX0" fmla="*/ 287986 w 331875"/>
                  <a:gd name="connsiteY0" fmla="*/ 156925 h 180000"/>
                  <a:gd name="connsiteX1" fmla="*/ 287986 w 331875"/>
                  <a:gd name="connsiteY1" fmla="*/ 16750 h 180000"/>
                  <a:gd name="connsiteX2" fmla="*/ 273700 w 331875"/>
                  <a:gd name="connsiteY2" fmla="*/ 2461 h 180000"/>
                  <a:gd name="connsiteX3" fmla="*/ 273530 w 331875"/>
                  <a:gd name="connsiteY3" fmla="*/ 2462 h 180000"/>
                  <a:gd name="connsiteX4" fmla="*/ 59780 w 331875"/>
                  <a:gd name="connsiteY4" fmla="*/ 2462 h 180000"/>
                  <a:gd name="connsiteX5" fmla="*/ 45492 w 331875"/>
                  <a:gd name="connsiteY5" fmla="*/ 16750 h 180000"/>
                  <a:gd name="connsiteX6" fmla="*/ 45492 w 331875"/>
                  <a:gd name="connsiteY6" fmla="*/ 156925 h 180000"/>
                  <a:gd name="connsiteX7" fmla="*/ 2461 w 331875"/>
                  <a:gd name="connsiteY7" fmla="*/ 156925 h 180000"/>
                  <a:gd name="connsiteX8" fmla="*/ 2461 w 331875"/>
                  <a:gd name="connsiteY8" fmla="*/ 164068 h 180000"/>
                  <a:gd name="connsiteX9" fmla="*/ 16748 w 331875"/>
                  <a:gd name="connsiteY9" fmla="*/ 178356 h 180000"/>
                  <a:gd name="connsiteX10" fmla="*/ 316561 w 331875"/>
                  <a:gd name="connsiteY10" fmla="*/ 178356 h 180000"/>
                  <a:gd name="connsiteX11" fmla="*/ 330848 w 331875"/>
                  <a:gd name="connsiteY11" fmla="*/ 164068 h 180000"/>
                  <a:gd name="connsiteX12" fmla="*/ 330848 w 331875"/>
                  <a:gd name="connsiteY12" fmla="*/ 156925 h 180000"/>
                  <a:gd name="connsiteX13" fmla="*/ 137517 w 331875"/>
                  <a:gd name="connsiteY13" fmla="*/ 109956 h 180000"/>
                  <a:gd name="connsiteX14" fmla="*/ 129586 w 331875"/>
                  <a:gd name="connsiteY14" fmla="*/ 117887 h 180000"/>
                  <a:gd name="connsiteX15" fmla="*/ 98030 w 331875"/>
                  <a:gd name="connsiteY15" fmla="*/ 86331 h 180000"/>
                  <a:gd name="connsiteX16" fmla="*/ 129586 w 331875"/>
                  <a:gd name="connsiteY16" fmla="*/ 54775 h 180000"/>
                  <a:gd name="connsiteX17" fmla="*/ 137517 w 331875"/>
                  <a:gd name="connsiteY17" fmla="*/ 62706 h 180000"/>
                  <a:gd name="connsiteX18" fmla="*/ 113948 w 331875"/>
                  <a:gd name="connsiteY18" fmla="*/ 86331 h 180000"/>
                  <a:gd name="connsiteX19" fmla="*/ 158498 w 331875"/>
                  <a:gd name="connsiteY19" fmla="*/ 121825 h 180000"/>
                  <a:gd name="connsiteX20" fmla="*/ 148092 w 331875"/>
                  <a:gd name="connsiteY20" fmla="*/ 117493 h 180000"/>
                  <a:gd name="connsiteX21" fmla="*/ 174473 w 331875"/>
                  <a:gd name="connsiteY21" fmla="*/ 53818 h 180000"/>
                  <a:gd name="connsiteX22" fmla="*/ 184823 w 331875"/>
                  <a:gd name="connsiteY22" fmla="*/ 58150 h 180000"/>
                  <a:gd name="connsiteX23" fmla="*/ 203498 w 331875"/>
                  <a:gd name="connsiteY23" fmla="*/ 117887 h 180000"/>
                  <a:gd name="connsiteX24" fmla="*/ 195567 w 331875"/>
                  <a:gd name="connsiteY24" fmla="*/ 109956 h 180000"/>
                  <a:gd name="connsiteX25" fmla="*/ 219136 w 331875"/>
                  <a:gd name="connsiteY25" fmla="*/ 86331 h 180000"/>
                  <a:gd name="connsiteX26" fmla="*/ 195567 w 331875"/>
                  <a:gd name="connsiteY26" fmla="*/ 62706 h 180000"/>
                  <a:gd name="connsiteX27" fmla="*/ 203498 w 331875"/>
                  <a:gd name="connsiteY27" fmla="*/ 54775 h 180000"/>
                  <a:gd name="connsiteX28" fmla="*/ 235055 w 331875"/>
                  <a:gd name="connsiteY28" fmla="*/ 86331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1875" h="180000">
                    <a:moveTo>
                      <a:pt x="287986" y="156925"/>
                    </a:moveTo>
                    <a:lnTo>
                      <a:pt x="287986" y="16750"/>
                    </a:lnTo>
                    <a:cubicBezTo>
                      <a:pt x="287987" y="8859"/>
                      <a:pt x="281590" y="2461"/>
                      <a:pt x="273700" y="2461"/>
                    </a:cubicBezTo>
                    <a:cubicBezTo>
                      <a:pt x="273643" y="2461"/>
                      <a:pt x="273587" y="2461"/>
                      <a:pt x="273530" y="2462"/>
                    </a:cubicBezTo>
                    <a:lnTo>
                      <a:pt x="59780" y="2462"/>
                    </a:lnTo>
                    <a:cubicBezTo>
                      <a:pt x="51889" y="2462"/>
                      <a:pt x="45492" y="8859"/>
                      <a:pt x="45492" y="16750"/>
                    </a:cubicBezTo>
                    <a:lnTo>
                      <a:pt x="45492" y="156925"/>
                    </a:lnTo>
                    <a:lnTo>
                      <a:pt x="2461" y="156925"/>
                    </a:lnTo>
                    <a:lnTo>
                      <a:pt x="2461" y="164068"/>
                    </a:lnTo>
                    <a:cubicBezTo>
                      <a:pt x="2492" y="171946"/>
                      <a:pt x="8871" y="178325"/>
                      <a:pt x="16748" y="178356"/>
                    </a:cubicBezTo>
                    <a:lnTo>
                      <a:pt x="316561" y="178356"/>
                    </a:lnTo>
                    <a:cubicBezTo>
                      <a:pt x="324439" y="178325"/>
                      <a:pt x="330818" y="171946"/>
                      <a:pt x="330848" y="164068"/>
                    </a:cubicBezTo>
                    <a:lnTo>
                      <a:pt x="330848" y="156925"/>
                    </a:lnTo>
                    <a:close/>
                    <a:moveTo>
                      <a:pt x="137517" y="109956"/>
                    </a:moveTo>
                    <a:lnTo>
                      <a:pt x="129586" y="117887"/>
                    </a:lnTo>
                    <a:lnTo>
                      <a:pt x="98030" y="86331"/>
                    </a:lnTo>
                    <a:lnTo>
                      <a:pt x="129586" y="54775"/>
                    </a:lnTo>
                    <a:lnTo>
                      <a:pt x="137517" y="62706"/>
                    </a:lnTo>
                    <a:lnTo>
                      <a:pt x="113948" y="86331"/>
                    </a:lnTo>
                    <a:close/>
                    <a:moveTo>
                      <a:pt x="158498" y="121825"/>
                    </a:moveTo>
                    <a:lnTo>
                      <a:pt x="148092" y="117493"/>
                    </a:lnTo>
                    <a:lnTo>
                      <a:pt x="174473" y="53818"/>
                    </a:lnTo>
                    <a:lnTo>
                      <a:pt x="184823" y="58150"/>
                    </a:lnTo>
                    <a:close/>
                    <a:moveTo>
                      <a:pt x="203498" y="117887"/>
                    </a:moveTo>
                    <a:lnTo>
                      <a:pt x="195567" y="109956"/>
                    </a:lnTo>
                    <a:lnTo>
                      <a:pt x="219136" y="86331"/>
                    </a:lnTo>
                    <a:lnTo>
                      <a:pt x="195567" y="62706"/>
                    </a:lnTo>
                    <a:lnTo>
                      <a:pt x="203498" y="54775"/>
                    </a:lnTo>
                    <a:lnTo>
                      <a:pt x="235055" y="86331"/>
                    </a:lnTo>
                    <a:close/>
                  </a:path>
                </a:pathLst>
              </a:custGeom>
              <a:solidFill>
                <a:srgbClr val="002060"/>
              </a:solidFill>
              <a:ln w="5556" cap="flat">
                <a:solidFill>
                  <a:srgbClr val="00206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7951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5EFC68B-863A-4769-9AC8-FD91318236B9}"/>
              </a:ext>
            </a:extLst>
          </p:cNvPr>
          <p:cNvGrpSpPr/>
          <p:nvPr/>
        </p:nvGrpSpPr>
        <p:grpSpPr>
          <a:xfrm>
            <a:off x="69002" y="683265"/>
            <a:ext cx="10381625" cy="5147979"/>
            <a:chOff x="69002" y="683265"/>
            <a:chExt cx="10381625" cy="514797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l="13343" t="61576" r="32909" b="14655"/>
            <a:stretch/>
          </p:blipFill>
          <p:spPr>
            <a:xfrm>
              <a:off x="69002" y="1655071"/>
              <a:ext cx="10381625" cy="2884742"/>
            </a:xfrm>
            <a:prstGeom prst="rect">
              <a:avLst/>
            </a:prstGeom>
          </p:spPr>
        </p:pic>
        <p:grpSp>
          <p:nvGrpSpPr>
            <p:cNvPr id="10" name="组合 6"/>
            <p:cNvGrpSpPr/>
            <p:nvPr/>
          </p:nvGrpSpPr>
          <p:grpSpPr>
            <a:xfrm>
              <a:off x="403860" y="683265"/>
              <a:ext cx="4030404" cy="456940"/>
              <a:chOff x="6627851" y="3493208"/>
              <a:chExt cx="4030404" cy="457200"/>
            </a:xfrm>
          </p:grpSpPr>
          <p:sp>
            <p:nvSpPr>
              <p:cNvPr id="11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文本框 573"/>
              <p:cNvSpPr txBox="1"/>
              <p:nvPr/>
            </p:nvSpPr>
            <p:spPr>
              <a:xfrm>
                <a:off x="7241935" y="3537037"/>
                <a:ext cx="341632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會得到書的詳細資訊、館藏位置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8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圓角矩形 17"/>
            <p:cNvSpPr/>
            <p:nvPr/>
          </p:nvSpPr>
          <p:spPr>
            <a:xfrm>
              <a:off x="632460" y="2925977"/>
              <a:ext cx="7480762" cy="953038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任意多边形 6"/>
            <p:cNvSpPr/>
            <p:nvPr/>
          </p:nvSpPr>
          <p:spPr>
            <a:xfrm>
              <a:off x="441960" y="3746807"/>
              <a:ext cx="3583774" cy="1322684"/>
            </a:xfrm>
            <a:custGeom>
              <a:avLst/>
              <a:gdLst>
                <a:gd name="connsiteX0" fmla="*/ 0 w 7372841"/>
                <a:gd name="connsiteY0" fmla="*/ 348736 h 1394942"/>
                <a:gd name="connsiteX1" fmla="*/ 6675370 w 7372841"/>
                <a:gd name="connsiteY1" fmla="*/ 348736 h 1394942"/>
                <a:gd name="connsiteX2" fmla="*/ 6675370 w 7372841"/>
                <a:gd name="connsiteY2" fmla="*/ 0 h 1394942"/>
                <a:gd name="connsiteX3" fmla="*/ 7372841 w 7372841"/>
                <a:gd name="connsiteY3" fmla="*/ 697471 h 1394942"/>
                <a:gd name="connsiteX4" fmla="*/ 6675370 w 7372841"/>
                <a:gd name="connsiteY4" fmla="*/ 1394942 h 1394942"/>
                <a:gd name="connsiteX5" fmla="*/ 6675370 w 7372841"/>
                <a:gd name="connsiteY5" fmla="*/ 1046207 h 1394942"/>
                <a:gd name="connsiteX6" fmla="*/ 0 w 7372841"/>
                <a:gd name="connsiteY6" fmla="*/ 1046207 h 1394942"/>
                <a:gd name="connsiteX7" fmla="*/ 0 w 73728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2841" h="1394942">
                  <a:moveTo>
                    <a:pt x="0" y="348736"/>
                  </a:moveTo>
                  <a:lnTo>
                    <a:pt x="6675370" y="348736"/>
                  </a:lnTo>
                  <a:lnTo>
                    <a:pt x="6675370" y="0"/>
                  </a:lnTo>
                  <a:lnTo>
                    <a:pt x="7372841" y="697471"/>
                  </a:lnTo>
                  <a:lnTo>
                    <a:pt x="6675370" y="1394942"/>
                  </a:lnTo>
                  <a:lnTo>
                    <a:pt x="66753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974" tIns="359535" rIns="571453" bIns="540590" numCol="1" spcCol="1204" anchor="ctr" anchorCtr="0">
              <a:noAutofit/>
            </a:bodyPr>
            <a:lstStyle/>
            <a:p>
              <a:pPr algn="ctr" defTabSz="336550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一本書最重要的</a:t>
              </a:r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3</a:t>
              </a:r>
              <a:r>
                <a:rPr lang="zh-TW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項資訊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356142" y="4200028"/>
              <a:ext cx="1627369" cy="1631216"/>
            </a:xfrm>
            <a:prstGeom prst="rect">
              <a:avLst/>
            </a:prstGeom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/>
                <a:t>館藏地</a:t>
              </a:r>
              <a:r>
                <a:rPr lang="en-US" altLang="zh-TW" sz="2000" dirty="0"/>
                <a:t>—1</a:t>
              </a:r>
              <a:r>
                <a:rPr lang="zh-TW" altLang="en-US" sz="2000" dirty="0"/>
                <a:t>樓</a:t>
              </a:r>
              <a:endParaRPr lang="en-US" altLang="zh-TW" sz="2000" dirty="0"/>
            </a:p>
            <a:p>
              <a:r>
                <a:rPr lang="zh-TW" altLang="en-US" sz="2000" dirty="0"/>
                <a:t>索書號</a:t>
              </a:r>
              <a:r>
                <a:rPr lang="en-US" altLang="zh-TW" sz="2000" dirty="0"/>
                <a:t>-177.2</a:t>
              </a:r>
            </a:p>
            <a:p>
              <a:r>
                <a:rPr lang="en-US" altLang="zh-TW" sz="2000" dirty="0"/>
                <a:t>                5252</a:t>
              </a:r>
            </a:p>
            <a:p>
              <a:r>
                <a:rPr lang="en-US" altLang="zh-TW" sz="2000" dirty="0"/>
                <a:t>                2021</a:t>
              </a:r>
            </a:p>
            <a:p>
              <a:r>
                <a:rPr lang="zh-TW" altLang="en-US" sz="2000" dirty="0"/>
                <a:t>書在館</a:t>
              </a:r>
            </a:p>
          </p:txBody>
        </p:sp>
        <p:sp>
          <p:nvSpPr>
            <p:cNvPr id="7" name="向右箭號 6"/>
            <p:cNvSpPr/>
            <p:nvPr/>
          </p:nvSpPr>
          <p:spPr>
            <a:xfrm>
              <a:off x="6318565" y="4887673"/>
              <a:ext cx="244699" cy="476518"/>
            </a:xfrm>
            <a:prstGeom prst="rightArrow">
              <a:avLst/>
            </a:prstGeom>
            <a:solidFill>
              <a:srgbClr val="9C00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7" name="直線接點 16"/>
            <p:cNvCxnSpPr/>
            <p:nvPr/>
          </p:nvCxnSpPr>
          <p:spPr>
            <a:xfrm>
              <a:off x="5283424" y="4879232"/>
              <a:ext cx="61647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/>
            <p:cNvSpPr txBox="1"/>
            <p:nvPr/>
          </p:nvSpPr>
          <p:spPr>
            <a:xfrm>
              <a:off x="6563264" y="4179503"/>
              <a:ext cx="154995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/>
                <a:t>177.2</a:t>
              </a:r>
              <a:r>
                <a:rPr lang="zh-TW" altLang="en-US" sz="2000" dirty="0"/>
                <a:t>是書的分類</a:t>
              </a:r>
              <a:endParaRPr lang="en-US" altLang="zh-TW" sz="2000" dirty="0"/>
            </a:p>
            <a:p>
              <a:r>
                <a:rPr lang="en-US" altLang="zh-TW" sz="2000" dirty="0"/>
                <a:t>1</a:t>
              </a:r>
              <a:r>
                <a:rPr lang="zh-TW" altLang="en-US" sz="2000" dirty="0"/>
                <a:t>開頭的書會集中放置在</a:t>
              </a:r>
              <a:r>
                <a:rPr lang="en-US" altLang="zh-TW" sz="2000" dirty="0"/>
                <a:t>1</a:t>
              </a:r>
              <a:r>
                <a:rPr lang="zh-TW" altLang="en-US" sz="2000" dirty="0"/>
                <a:t>類書架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96818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續借館藏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EF341CC-969E-4B0F-B51D-3D3419C71C79}"/>
              </a:ext>
            </a:extLst>
          </p:cNvPr>
          <p:cNvGrpSpPr/>
          <p:nvPr/>
        </p:nvGrpSpPr>
        <p:grpSpPr>
          <a:xfrm>
            <a:off x="-364903" y="803458"/>
            <a:ext cx="12623970" cy="3870510"/>
            <a:chOff x="-364903" y="803458"/>
            <a:chExt cx="12623970" cy="387051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12650" t="13512" r="13805" b="54225"/>
            <a:stretch/>
          </p:blipFill>
          <p:spPr>
            <a:xfrm>
              <a:off x="-364903" y="1560312"/>
              <a:ext cx="12623970" cy="3113656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03860" y="803458"/>
              <a:ext cx="3568739" cy="457200"/>
              <a:chOff x="6627851" y="1871939"/>
              <a:chExt cx="3568739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29546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館藏查詢系統→畫面右上角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7250806" y="1906073"/>
              <a:ext cx="4941194" cy="104318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1C62CDB-8EA1-4D2C-B5B8-2BFD3BBF9767}"/>
              </a:ext>
            </a:extLst>
          </p:cNvPr>
          <p:cNvGrpSpPr/>
          <p:nvPr/>
        </p:nvGrpSpPr>
        <p:grpSpPr>
          <a:xfrm>
            <a:off x="361315" y="5018239"/>
            <a:ext cx="10002238" cy="1683942"/>
            <a:chOff x="361315" y="5018239"/>
            <a:chExt cx="10002238" cy="1683942"/>
          </a:xfrm>
        </p:grpSpPr>
        <p:grpSp>
          <p:nvGrpSpPr>
            <p:cNvPr id="11" name="组合 6"/>
            <p:cNvGrpSpPr/>
            <p:nvPr/>
          </p:nvGrpSpPr>
          <p:grpSpPr>
            <a:xfrm>
              <a:off x="361315" y="5018239"/>
              <a:ext cx="4958543" cy="690135"/>
              <a:chOff x="6627851" y="3493208"/>
              <a:chExt cx="4958543" cy="690528"/>
            </a:xfrm>
          </p:grpSpPr>
          <p:sp>
            <p:nvSpPr>
              <p:cNvPr id="12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文本框 573"/>
              <p:cNvSpPr txBox="1"/>
              <p:nvPr/>
            </p:nvSpPr>
            <p:spPr>
              <a:xfrm>
                <a:off x="7241935" y="3537037"/>
                <a:ext cx="4344459" cy="646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輸入學校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email</a:t>
                </a: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帳號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密碼→登入個人書房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文本框 574"/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4"/>
            <a:srcRect l="57787" t="19957" r="14201" b="72580"/>
            <a:stretch/>
          </p:blipFill>
          <p:spPr>
            <a:xfrm>
              <a:off x="2172290" y="5475181"/>
              <a:ext cx="8191263" cy="1227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448108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續借館藏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95E08E5-61E3-4E77-8942-C96AC0478AC7}"/>
              </a:ext>
            </a:extLst>
          </p:cNvPr>
          <p:cNvGrpSpPr/>
          <p:nvPr/>
        </p:nvGrpSpPr>
        <p:grpSpPr>
          <a:xfrm>
            <a:off x="403860" y="803458"/>
            <a:ext cx="6988613" cy="1308184"/>
            <a:chOff x="403860" y="803458"/>
            <a:chExt cx="6988613" cy="130818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/>
            <a:srcRect l="64914" t="21942" r="13805" b="72776"/>
            <a:stretch/>
          </p:blipFill>
          <p:spPr>
            <a:xfrm>
              <a:off x="1017944" y="1222171"/>
              <a:ext cx="6374529" cy="889471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03860" y="803458"/>
              <a:ext cx="3337907" cy="457200"/>
              <a:chOff x="6627851" y="1871939"/>
              <a:chExt cx="3337907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2723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登入成功→進入個人書房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4475665" y="1401154"/>
              <a:ext cx="2775141" cy="59507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357B895-9016-4FB1-814A-071DC65EE1B0}"/>
              </a:ext>
            </a:extLst>
          </p:cNvPr>
          <p:cNvGrpSpPr/>
          <p:nvPr/>
        </p:nvGrpSpPr>
        <p:grpSpPr>
          <a:xfrm>
            <a:off x="399051" y="2287919"/>
            <a:ext cx="11875675" cy="4570081"/>
            <a:chOff x="399051" y="2287919"/>
            <a:chExt cx="11875675" cy="4570081"/>
          </a:xfrm>
        </p:grpSpPr>
        <p:grpSp>
          <p:nvGrpSpPr>
            <p:cNvPr id="11" name="组合 6"/>
            <p:cNvGrpSpPr/>
            <p:nvPr/>
          </p:nvGrpSpPr>
          <p:grpSpPr>
            <a:xfrm>
              <a:off x="399051" y="2287919"/>
              <a:ext cx="2645409" cy="456940"/>
              <a:chOff x="6627851" y="3493208"/>
              <a:chExt cx="2645409" cy="457200"/>
            </a:xfrm>
          </p:grpSpPr>
          <p:sp>
            <p:nvSpPr>
              <p:cNvPr id="12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文本框 573"/>
              <p:cNvSpPr txBox="1"/>
              <p:nvPr/>
            </p:nvSpPr>
            <p:spPr>
              <a:xfrm>
                <a:off x="7241935" y="3537037"/>
                <a:ext cx="2031325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點選借閱的件數處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/>
            <a:srcRect l="13628" t="29265" r="38254" b="39305"/>
            <a:stretch/>
          </p:blipFill>
          <p:spPr>
            <a:xfrm>
              <a:off x="1074855" y="2744859"/>
              <a:ext cx="11199871" cy="4113141"/>
            </a:xfrm>
            <a:prstGeom prst="rect">
              <a:avLst/>
            </a:prstGeom>
          </p:spPr>
        </p:pic>
        <p:sp>
          <p:nvSpPr>
            <p:cNvPr id="19" name="圓角矩形 18"/>
            <p:cNvSpPr/>
            <p:nvPr/>
          </p:nvSpPr>
          <p:spPr>
            <a:xfrm>
              <a:off x="3899649" y="4069723"/>
              <a:ext cx="3492824" cy="502277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30522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續借館藏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2B4A94E-E58F-4614-BF78-0E31299F46A2}"/>
              </a:ext>
            </a:extLst>
          </p:cNvPr>
          <p:cNvGrpSpPr/>
          <p:nvPr/>
        </p:nvGrpSpPr>
        <p:grpSpPr>
          <a:xfrm>
            <a:off x="403860" y="803458"/>
            <a:ext cx="11281937" cy="3387689"/>
            <a:chOff x="403860" y="803458"/>
            <a:chExt cx="11281937" cy="338768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l="13543" t="27774" r="32412" b="45113"/>
            <a:stretch/>
          </p:blipFill>
          <p:spPr>
            <a:xfrm>
              <a:off x="1053903" y="1192407"/>
              <a:ext cx="10631894" cy="2998740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03860" y="803458"/>
              <a:ext cx="3568739" cy="457200"/>
              <a:chOff x="6627851" y="1871939"/>
              <a:chExt cx="3568739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29546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勾選欲續借圖書→點選續借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5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2845164" y="3371622"/>
              <a:ext cx="773800" cy="59507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1212946" y="2024909"/>
              <a:ext cx="1234039" cy="59507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16E07E9F-18A9-49AC-A5FE-AD8B584D861B}"/>
              </a:ext>
            </a:extLst>
          </p:cNvPr>
          <p:cNvGrpSpPr/>
          <p:nvPr/>
        </p:nvGrpSpPr>
        <p:grpSpPr>
          <a:xfrm>
            <a:off x="403860" y="4342256"/>
            <a:ext cx="6792070" cy="2090366"/>
            <a:chOff x="403860" y="4342256"/>
            <a:chExt cx="6792070" cy="2090366"/>
          </a:xfrm>
        </p:grpSpPr>
        <p:grpSp>
          <p:nvGrpSpPr>
            <p:cNvPr id="11" name="组合 6"/>
            <p:cNvGrpSpPr/>
            <p:nvPr/>
          </p:nvGrpSpPr>
          <p:grpSpPr>
            <a:xfrm>
              <a:off x="403860" y="4342256"/>
              <a:ext cx="2183744" cy="456940"/>
              <a:chOff x="6627851" y="3493208"/>
              <a:chExt cx="2183744" cy="457200"/>
            </a:xfrm>
          </p:grpSpPr>
          <p:sp>
            <p:nvSpPr>
              <p:cNvPr id="12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文本框 573"/>
              <p:cNvSpPr txBox="1"/>
              <p:nvPr/>
            </p:nvSpPr>
            <p:spPr>
              <a:xfrm>
                <a:off x="7241935" y="3537037"/>
                <a:ext cx="156966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續借注意事項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文本框 574"/>
              <p:cNvSpPr txBox="1"/>
              <p:nvPr/>
            </p:nvSpPr>
            <p:spPr>
              <a:xfrm>
                <a:off x="6667040" y="3537851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6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Rounded Rectangle 11"/>
            <p:cNvSpPr>
              <a:spLocks noChangeAspect="1"/>
            </p:cNvSpPr>
            <p:nvPr/>
          </p:nvSpPr>
          <p:spPr>
            <a:xfrm>
              <a:off x="1212946" y="5494722"/>
              <a:ext cx="387436" cy="387834"/>
            </a:xfrm>
            <a:prstGeom prst="roundRect">
              <a:avLst>
                <a:gd name="adj" fmla="val 50000"/>
              </a:avLst>
            </a:prstGeom>
            <a:solidFill>
              <a:srgbClr val="E4015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2" name="Text Placeholder 3"/>
            <p:cNvSpPr txBox="1"/>
            <p:nvPr/>
          </p:nvSpPr>
          <p:spPr>
            <a:xfrm>
              <a:off x="1600382" y="5494722"/>
              <a:ext cx="4523665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如果已被他人預約即無法續借。</a:t>
              </a:r>
              <a:endParaRPr lang="en-US" altLang="zh-CN" dirty="0">
                <a:sym typeface="Arial" panose="020B0604020202020204" pitchFamily="34" charset="0"/>
              </a:endParaRPr>
            </a:p>
          </p:txBody>
        </p:sp>
        <p:sp>
          <p:nvSpPr>
            <p:cNvPr id="23" name="Rounded Rectangle 11"/>
            <p:cNvSpPr>
              <a:spLocks noChangeAspect="1"/>
            </p:cNvSpPr>
            <p:nvPr/>
          </p:nvSpPr>
          <p:spPr>
            <a:xfrm>
              <a:off x="1212946" y="6017172"/>
              <a:ext cx="387436" cy="387834"/>
            </a:xfrm>
            <a:prstGeom prst="roundRect">
              <a:avLst>
                <a:gd name="adj" fmla="val 50000"/>
              </a:avLst>
            </a:prstGeom>
            <a:solidFill>
              <a:srgbClr val="9C00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3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4" name="Text Placeholder 3"/>
            <p:cNvSpPr txBox="1"/>
            <p:nvPr/>
          </p:nvSpPr>
          <p:spPr>
            <a:xfrm>
              <a:off x="1600382" y="6017172"/>
              <a:ext cx="5396766" cy="41545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如果已超過續借次數、已逾期皆無法續借，請親洽圖書館</a:t>
              </a:r>
              <a:r>
                <a:rPr lang="en-US" altLang="zh-TW" dirty="0">
                  <a:sym typeface="Arial" panose="020B0604020202020204" pitchFamily="34" charset="0"/>
                </a:rPr>
                <a:t>1</a:t>
              </a:r>
              <a:r>
                <a:rPr lang="zh-TW" altLang="en-US" dirty="0">
                  <a:sym typeface="Arial" panose="020B0604020202020204" pitchFamily="34" charset="0"/>
                </a:rPr>
                <a:t>樓櫃枱。</a:t>
              </a:r>
              <a:endParaRPr lang="en-US" altLang="zh-CN" dirty="0">
                <a:sym typeface="Arial" panose="020B0604020202020204" pitchFamily="34" charset="0"/>
              </a:endParaRPr>
            </a:p>
          </p:txBody>
        </p:sp>
        <p:sp>
          <p:nvSpPr>
            <p:cNvPr id="25" name="Rounded Rectangle 11"/>
            <p:cNvSpPr>
              <a:spLocks noChangeAspect="1"/>
            </p:cNvSpPr>
            <p:nvPr/>
          </p:nvSpPr>
          <p:spPr>
            <a:xfrm>
              <a:off x="1212946" y="4939053"/>
              <a:ext cx="387436" cy="38783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 Placeholder 3"/>
            <p:cNvSpPr txBox="1"/>
            <p:nvPr/>
          </p:nvSpPr>
          <p:spPr>
            <a:xfrm>
              <a:off x="1600382" y="4939053"/>
              <a:ext cx="5595548" cy="41545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dirty="0">
                  <a:sym typeface="Arial" panose="020B0604020202020204" pitchFamily="34" charset="0"/>
                </a:rPr>
                <a:t>到期前</a:t>
              </a:r>
              <a:r>
                <a:rPr lang="en-US" altLang="zh-TW" dirty="0">
                  <a:sym typeface="Arial" panose="020B0604020202020204" pitchFamily="34" charset="0"/>
                </a:rPr>
                <a:t>7</a:t>
              </a:r>
              <a:r>
                <a:rPr lang="zh-TW" altLang="en-US" dirty="0">
                  <a:sym typeface="Arial" panose="020B0604020202020204" pitchFamily="34" charset="0"/>
                </a:rPr>
                <a:t>日，方能進行續借。請確定到期日已變更方表續借成功。</a:t>
              </a:r>
              <a:endParaRPr lang="en-US" altLang="zh-CN" dirty="0"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1769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預約館藏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64E7C227-7B96-4B72-B8C7-22E4A3CB875B}"/>
              </a:ext>
            </a:extLst>
          </p:cNvPr>
          <p:cNvGrpSpPr/>
          <p:nvPr/>
        </p:nvGrpSpPr>
        <p:grpSpPr>
          <a:xfrm>
            <a:off x="129496" y="803458"/>
            <a:ext cx="12191048" cy="1991257"/>
            <a:chOff x="129496" y="803458"/>
            <a:chExt cx="12191048" cy="1991257"/>
          </a:xfrm>
        </p:grpSpPr>
        <p:grpSp>
          <p:nvGrpSpPr>
            <p:cNvPr id="14" name="组合 1"/>
            <p:cNvGrpSpPr/>
            <p:nvPr/>
          </p:nvGrpSpPr>
          <p:grpSpPr>
            <a:xfrm>
              <a:off x="403860" y="803458"/>
              <a:ext cx="5184566" cy="457200"/>
              <a:chOff x="6627851" y="1871939"/>
              <a:chExt cx="5184566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45704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館藏查詢系統→已被外借的圖書→點選預約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l="16022" t="51365" r="32612" b="40392"/>
            <a:stretch/>
          </p:blipFill>
          <p:spPr>
            <a:xfrm>
              <a:off x="129496" y="1694728"/>
              <a:ext cx="12191048" cy="1099987"/>
            </a:xfrm>
            <a:prstGeom prst="rect">
              <a:avLst/>
            </a:prstGeom>
          </p:spPr>
        </p:pic>
        <p:sp>
          <p:nvSpPr>
            <p:cNvPr id="10" name="圓角矩形 9"/>
            <p:cNvSpPr/>
            <p:nvPr/>
          </p:nvSpPr>
          <p:spPr>
            <a:xfrm>
              <a:off x="6473532" y="1828801"/>
              <a:ext cx="2400012" cy="73409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10504619" y="1924728"/>
              <a:ext cx="1215156" cy="63998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5EEF196B-E4AA-417B-8BAE-7B86C8F48D5F}"/>
              </a:ext>
            </a:extLst>
          </p:cNvPr>
          <p:cNvGrpSpPr/>
          <p:nvPr/>
        </p:nvGrpSpPr>
        <p:grpSpPr>
          <a:xfrm>
            <a:off x="361315" y="2967616"/>
            <a:ext cx="9195084" cy="3890383"/>
            <a:chOff x="361315" y="2967616"/>
            <a:chExt cx="9195084" cy="3890383"/>
          </a:xfrm>
        </p:grpSpPr>
        <p:grpSp>
          <p:nvGrpSpPr>
            <p:cNvPr id="11" name="组合 6"/>
            <p:cNvGrpSpPr/>
            <p:nvPr/>
          </p:nvGrpSpPr>
          <p:grpSpPr>
            <a:xfrm>
              <a:off x="361315" y="2967616"/>
              <a:ext cx="3342716" cy="456940"/>
              <a:chOff x="6627851" y="3493208"/>
              <a:chExt cx="3342716" cy="457200"/>
            </a:xfrm>
          </p:grpSpPr>
          <p:sp>
            <p:nvSpPr>
              <p:cNvPr id="12" name="矩形: 圆角 27"/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文本框 573"/>
              <p:cNvSpPr txBox="1"/>
              <p:nvPr/>
            </p:nvSpPr>
            <p:spPr>
              <a:xfrm>
                <a:off x="7241935" y="3537037"/>
                <a:ext cx="2728632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輸入學校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email</a:t>
                </a: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帳號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密碼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文本框 574"/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l="24726" t="35519" r="26673" b="22639"/>
            <a:stretch/>
          </p:blipFill>
          <p:spPr>
            <a:xfrm>
              <a:off x="2717442" y="3547584"/>
              <a:ext cx="6838957" cy="3310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0685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5198749" y="3013501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電子書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989671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常用中文電子書平台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791" y="1602527"/>
            <a:ext cx="3789153" cy="1080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55" y="3594847"/>
            <a:ext cx="3757218" cy="127063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685B4D5-346E-4ABE-9511-F2CB2E242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1326777"/>
            <a:ext cx="4440791" cy="135575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4903694" y="4572000"/>
            <a:ext cx="5373782" cy="1156446"/>
            <a:chOff x="4903694" y="4572000"/>
            <a:chExt cx="5373782" cy="115644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3694" y="4572000"/>
              <a:ext cx="3137647" cy="1156446"/>
            </a:xfrm>
            <a:prstGeom prst="rect">
              <a:avLst/>
            </a:prstGeom>
          </p:spPr>
        </p:pic>
        <p:sp>
          <p:nvSpPr>
            <p:cNvPr id="5" name="向左箭號圖說文字 4"/>
            <p:cNvSpPr/>
            <p:nvPr/>
          </p:nvSpPr>
          <p:spPr>
            <a:xfrm>
              <a:off x="7839075" y="4716835"/>
              <a:ext cx="2438401" cy="866776"/>
            </a:xfrm>
            <a:prstGeom prst="leftArrowCallou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華康儷粗圓(P)" panose="020F0700000000000000" pitchFamily="34" charset="-120"/>
                  <a:ea typeface="華康儷粗圓(P)" panose="020F0700000000000000" pitchFamily="34" charset="-120"/>
                  <a:cs typeface="+mn-cs"/>
                </a:rPr>
                <a:t>證照考試用書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6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801">
        <p:random/>
      </p:transition>
    </mc:Choice>
    <mc:Fallback xmlns="">
      <p:transition advTm="15801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42071" y="3013501"/>
            <a:ext cx="4759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新手上路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8067614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14870" t="15553" r="20894" b="7898"/>
          <a:stretch/>
        </p:blipFill>
        <p:spPr>
          <a:xfrm>
            <a:off x="5942486" y="1697220"/>
            <a:ext cx="5873676" cy="452070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線上教材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‧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教學講義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6"/>
          <p:cNvGrpSpPr/>
          <p:nvPr/>
        </p:nvGrpSpPr>
        <p:grpSpPr>
          <a:xfrm>
            <a:off x="5942486" y="796613"/>
            <a:ext cx="4214750" cy="456940"/>
            <a:chOff x="6627851" y="3493208"/>
            <a:chExt cx="4214750" cy="457200"/>
          </a:xfrm>
        </p:grpSpPr>
        <p:sp>
          <p:nvSpPr>
            <p:cNvPr id="12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3"/>
            <p:cNvSpPr txBox="1"/>
            <p:nvPr/>
          </p:nvSpPr>
          <p:spPr>
            <a:xfrm>
              <a:off x="7241935" y="3537037"/>
              <a:ext cx="3600666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選擇各項講義，有</a:t>
              </a: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PPT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版、語音版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574"/>
            <p:cNvSpPr txBox="1"/>
            <p:nvPr/>
          </p:nvSpPr>
          <p:spPr>
            <a:xfrm>
              <a:off x="6667040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C77EF74D-4452-4F53-828C-BD2B20615EC8}"/>
              </a:ext>
            </a:extLst>
          </p:cNvPr>
          <p:cNvGrpSpPr/>
          <p:nvPr/>
        </p:nvGrpSpPr>
        <p:grpSpPr>
          <a:xfrm>
            <a:off x="403860" y="803458"/>
            <a:ext cx="5118867" cy="5608099"/>
            <a:chOff x="403860" y="803458"/>
            <a:chExt cx="5118867" cy="560809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/>
            <a:srcRect l="14085" t="8844" r="33471" b="25064"/>
            <a:stretch/>
          </p:blipFill>
          <p:spPr>
            <a:xfrm>
              <a:off x="403861" y="1697220"/>
              <a:ext cx="5118866" cy="4714337"/>
            </a:xfrm>
            <a:prstGeom prst="rect">
              <a:avLst/>
            </a:prstGeom>
          </p:spPr>
        </p:pic>
        <p:grpSp>
          <p:nvGrpSpPr>
            <p:cNvPr id="14" name="组合 1"/>
            <p:cNvGrpSpPr/>
            <p:nvPr/>
          </p:nvGrpSpPr>
          <p:grpSpPr>
            <a:xfrm>
              <a:off x="403860" y="803458"/>
              <a:ext cx="4492069" cy="457200"/>
              <a:chOff x="6627851" y="1871939"/>
              <a:chExt cx="4492069" cy="457200"/>
            </a:xfrm>
          </p:grpSpPr>
          <p:sp>
            <p:nvSpPr>
              <p:cNvPr id="15" name="矩形: 圆角 26"/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文本框 570"/>
              <p:cNvSpPr txBox="1"/>
              <p:nvPr/>
            </p:nvSpPr>
            <p:spPr>
              <a:xfrm>
                <a:off x="7241935" y="1891556"/>
                <a:ext cx="3877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講習與活動公告→點選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”</a:t>
                </a: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課程講義</a:t>
                </a:r>
                <a:r>
                  <a:rPr lang="en-US" altLang="zh-TW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”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571"/>
              <p:cNvSpPr txBox="1"/>
              <p:nvPr/>
            </p:nvSpPr>
            <p:spPr>
              <a:xfrm>
                <a:off x="6667040" y="1914354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2918441" y="2641950"/>
              <a:ext cx="1212495" cy="1467471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圓角矩形 18"/>
          <p:cNvSpPr/>
          <p:nvPr/>
        </p:nvSpPr>
        <p:spPr>
          <a:xfrm>
            <a:off x="6131859" y="2280622"/>
            <a:ext cx="5876638" cy="393729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181696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圖書館聯絡資訊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hape 1869"/>
          <p:cNvSpPr/>
          <p:nvPr/>
        </p:nvSpPr>
        <p:spPr>
          <a:xfrm rot="10800000">
            <a:off x="3913126" y="1177644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99487" y="1082024"/>
            <a:ext cx="2875787" cy="2086016"/>
            <a:chOff x="599487" y="1082024"/>
            <a:chExt cx="2875787" cy="2086016"/>
          </a:xfrm>
        </p:grpSpPr>
        <p:sp>
          <p:nvSpPr>
            <p:cNvPr id="6" name="Text Placeholder 4"/>
            <p:cNvSpPr txBox="1"/>
            <p:nvPr/>
          </p:nvSpPr>
          <p:spPr>
            <a:xfrm>
              <a:off x="1250777" y="2752590"/>
              <a:ext cx="2005330" cy="41545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lib@uch.edu.tw</a:t>
              </a:r>
            </a:p>
          </p:txBody>
        </p:sp>
        <p:sp>
          <p:nvSpPr>
            <p:cNvPr id="7" name="Shape 1851"/>
            <p:cNvSpPr/>
            <p:nvPr/>
          </p:nvSpPr>
          <p:spPr>
            <a:xfrm>
              <a:off x="599487" y="2252896"/>
              <a:ext cx="2875787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圖書館電子郵件信箱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Shape 1852"/>
            <p:cNvSpPr/>
            <p:nvPr/>
          </p:nvSpPr>
          <p:spPr>
            <a:xfrm>
              <a:off x="1881232" y="1082024"/>
              <a:ext cx="898552" cy="89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1853"/>
            <p:cNvSpPr/>
            <p:nvPr/>
          </p:nvSpPr>
          <p:spPr>
            <a:xfrm>
              <a:off x="2138028" y="1368254"/>
              <a:ext cx="372115" cy="30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7439043" y="3256320"/>
            <a:ext cx="4193456" cy="2819580"/>
            <a:chOff x="7439043" y="3256320"/>
            <a:chExt cx="4193456" cy="2819580"/>
          </a:xfrm>
        </p:grpSpPr>
        <p:sp>
          <p:nvSpPr>
            <p:cNvPr id="13" name="Shape 1859"/>
            <p:cNvSpPr/>
            <p:nvPr/>
          </p:nvSpPr>
          <p:spPr>
            <a:xfrm>
              <a:off x="7439043" y="4782761"/>
              <a:ext cx="2138767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各項公告、活動皆即時刊登。如有問題</a:t>
              </a: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可私訊喵編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Shape 1860"/>
            <p:cNvSpPr/>
            <p:nvPr/>
          </p:nvSpPr>
          <p:spPr>
            <a:xfrm>
              <a:off x="7489213" y="4448997"/>
              <a:ext cx="1452321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FB/IG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Shape 1861"/>
            <p:cNvSpPr/>
            <p:nvPr/>
          </p:nvSpPr>
          <p:spPr>
            <a:xfrm>
              <a:off x="7550556" y="3256320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Shape 1862"/>
            <p:cNvSpPr/>
            <p:nvPr/>
          </p:nvSpPr>
          <p:spPr>
            <a:xfrm>
              <a:off x="7828567" y="3519289"/>
              <a:ext cx="344424" cy="30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044" y="4782761"/>
              <a:ext cx="908961" cy="908961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10034259" y="570656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FB</a:t>
              </a:r>
              <a:endParaRPr lang="zh-TW" altLang="en-US" dirty="0"/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0434" y="4782761"/>
              <a:ext cx="932065" cy="932065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10972342" y="5705732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IG</a:t>
              </a:r>
              <a:endParaRPr lang="zh-TW" altLang="en-US" dirty="0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2507627" y="3236231"/>
            <a:ext cx="4036877" cy="3197767"/>
            <a:chOff x="2507627" y="3236231"/>
            <a:chExt cx="4036877" cy="3197767"/>
          </a:xfrm>
        </p:grpSpPr>
        <p:sp>
          <p:nvSpPr>
            <p:cNvPr id="10" name="Shape 1855"/>
            <p:cNvSpPr/>
            <p:nvPr/>
          </p:nvSpPr>
          <p:spPr>
            <a:xfrm>
              <a:off x="2507627" y="4725887"/>
              <a:ext cx="2138767" cy="170811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建議安裝圖書館</a:t>
              </a: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APP</a:t>
              </a:r>
            </a:p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-</a:t>
              </a: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查詢館藏</a:t>
              </a:r>
              <a:endPara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-</a:t>
              </a: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到期提醒</a:t>
              </a:r>
              <a:endPara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-</a:t>
              </a: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預約書到館等訊息不漏接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Shape 1856"/>
            <p:cNvSpPr/>
            <p:nvPr/>
          </p:nvSpPr>
          <p:spPr>
            <a:xfrm>
              <a:off x="2830249" y="4377226"/>
              <a:ext cx="1298432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APP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Shape 1857"/>
            <p:cNvSpPr/>
            <p:nvPr/>
          </p:nvSpPr>
          <p:spPr>
            <a:xfrm>
              <a:off x="3565406" y="3236231"/>
              <a:ext cx="904604" cy="904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25398" tIns="25398" rIns="25398" bIns="25398" anchor="ctr"/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graphicFrame>
          <p:nvGraphicFramePr>
            <p:cNvPr id="2" name="物件 1"/>
            <p:cNvGraphicFramePr>
              <a:graphicFrameLocks noChangeAspect="1"/>
            </p:cNvGraphicFramePr>
            <p:nvPr>
              <p:extLst/>
            </p:nvPr>
          </p:nvGraphicFramePr>
          <p:xfrm>
            <a:off x="4470010" y="4659895"/>
            <a:ext cx="1006650" cy="1006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0" name="PhotoImpact" r:id="rId6" imgW="1810440" imgH="1810440" progId="PI3.Image">
                    <p:embed/>
                  </p:oleObj>
                </mc:Choice>
                <mc:Fallback>
                  <p:oleObj name="PhotoImpact" r:id="rId6" imgW="1810440" imgH="1810440" progId="PI3.Image">
                    <p:embed/>
                    <p:pic>
                      <p:nvPicPr>
                        <p:cNvPr id="2" name="物件 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70010" y="4659895"/>
                          <a:ext cx="1006650" cy="1006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文字方塊 2"/>
            <p:cNvSpPr txBox="1"/>
            <p:nvPr/>
          </p:nvSpPr>
          <p:spPr>
            <a:xfrm>
              <a:off x="4678156" y="5632084"/>
              <a:ext cx="495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iOS</a:t>
              </a:r>
              <a:endParaRPr lang="zh-TW" altLang="en-US" dirty="0"/>
            </a:p>
          </p:txBody>
        </p:sp>
        <p:graphicFrame>
          <p:nvGraphicFramePr>
            <p:cNvPr id="5" name="物件 4"/>
            <p:cNvGraphicFramePr>
              <a:graphicFrameLocks noChangeAspect="1"/>
            </p:cNvGraphicFramePr>
            <p:nvPr>
              <p:extLst/>
            </p:nvPr>
          </p:nvGraphicFramePr>
          <p:xfrm>
            <a:off x="5526830" y="4648871"/>
            <a:ext cx="1017674" cy="1017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1" name="PhotoImpact" r:id="rId8" imgW="1798200" imgH="1798200" progId="PI3.Image">
                    <p:embed/>
                  </p:oleObj>
                </mc:Choice>
                <mc:Fallback>
                  <p:oleObj name="PhotoImpact" r:id="rId8" imgW="1798200" imgH="1798200" progId="PI3.Image">
                    <p:embed/>
                    <p:pic>
                      <p:nvPicPr>
                        <p:cNvPr id="5" name="物件 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526830" y="4648871"/>
                          <a:ext cx="1017674" cy="10176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文字方塊 25"/>
            <p:cNvSpPr txBox="1"/>
            <p:nvPr/>
          </p:nvSpPr>
          <p:spPr>
            <a:xfrm>
              <a:off x="5532935" y="5632084"/>
              <a:ext cx="934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Android</a:t>
              </a:r>
              <a:endParaRPr lang="zh-TW" altLang="en-US" dirty="0"/>
            </a:p>
          </p:txBody>
        </p:sp>
        <p:sp>
          <p:nvSpPr>
            <p:cNvPr id="30" name="Freeform 63"/>
            <p:cNvSpPr>
              <a:spLocks noEditPoints="1"/>
            </p:cNvSpPr>
            <p:nvPr/>
          </p:nvSpPr>
          <p:spPr bwMode="auto">
            <a:xfrm>
              <a:off x="3749052" y="3496991"/>
              <a:ext cx="537312" cy="383134"/>
            </a:xfrm>
            <a:custGeom>
              <a:avLst/>
              <a:gdLst/>
              <a:ahLst/>
              <a:cxnLst>
                <a:cxn ang="0">
                  <a:pos x="62" y="57"/>
                </a:cxn>
                <a:cxn ang="0">
                  <a:pos x="18" y="57"/>
                </a:cxn>
                <a:cxn ang="0">
                  <a:pos x="0" y="39"/>
                </a:cxn>
                <a:cxn ang="0">
                  <a:pos x="11" y="23"/>
                </a:cxn>
                <a:cxn ang="0">
                  <a:pos x="11" y="21"/>
                </a:cxn>
                <a:cxn ang="0">
                  <a:pos x="31" y="0"/>
                </a:cxn>
                <a:cxn ang="0">
                  <a:pos x="50" y="13"/>
                </a:cxn>
                <a:cxn ang="0">
                  <a:pos x="57" y="11"/>
                </a:cxn>
                <a:cxn ang="0">
                  <a:pos x="67" y="21"/>
                </a:cxn>
                <a:cxn ang="0">
                  <a:pos x="66" y="27"/>
                </a:cxn>
                <a:cxn ang="0">
                  <a:pos x="78" y="42"/>
                </a:cxn>
                <a:cxn ang="0">
                  <a:pos x="62" y="57"/>
                </a:cxn>
                <a:cxn ang="0">
                  <a:pos x="51" y="31"/>
                </a:cxn>
                <a:cxn ang="0">
                  <a:pos x="42" y="31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3" y="16"/>
                </a:cxn>
                <a:cxn ang="0">
                  <a:pos x="31" y="17"/>
                </a:cxn>
                <a:cxn ang="0">
                  <a:pos x="31" y="31"/>
                </a:cxn>
                <a:cxn ang="0">
                  <a:pos x="22" y="31"/>
                </a:cxn>
                <a:cxn ang="0">
                  <a:pos x="21" y="33"/>
                </a:cxn>
                <a:cxn ang="0">
                  <a:pos x="21" y="34"/>
                </a:cxn>
                <a:cxn ang="0">
                  <a:pos x="36" y="48"/>
                </a:cxn>
                <a:cxn ang="0">
                  <a:pos x="36" y="48"/>
                </a:cxn>
                <a:cxn ang="0">
                  <a:pos x="37" y="48"/>
                </a:cxn>
                <a:cxn ang="0">
                  <a:pos x="51" y="34"/>
                </a:cxn>
                <a:cxn ang="0">
                  <a:pos x="52" y="33"/>
                </a:cxn>
                <a:cxn ang="0">
                  <a:pos x="51" y="31"/>
                </a:cxn>
              </a:cxnLst>
              <a:rect l="0" t="0" r="r" b="b"/>
              <a:pathLst>
                <a:path w="78" h="57">
                  <a:moveTo>
                    <a:pt x="62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9" y="57"/>
                    <a:pt x="0" y="49"/>
                    <a:pt x="0" y="39"/>
                  </a:cubicBezTo>
                  <a:cubicBezTo>
                    <a:pt x="0" y="32"/>
                    <a:pt x="5" y="26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10"/>
                    <a:pt x="20" y="0"/>
                    <a:pt x="31" y="0"/>
                  </a:cubicBezTo>
                  <a:cubicBezTo>
                    <a:pt x="40" y="0"/>
                    <a:pt x="47" y="6"/>
                    <a:pt x="50" y="13"/>
                  </a:cubicBezTo>
                  <a:cubicBezTo>
                    <a:pt x="52" y="12"/>
                    <a:pt x="55" y="11"/>
                    <a:pt x="57" y="11"/>
                  </a:cubicBezTo>
                  <a:cubicBezTo>
                    <a:pt x="63" y="11"/>
                    <a:pt x="67" y="15"/>
                    <a:pt x="67" y="21"/>
                  </a:cubicBezTo>
                  <a:cubicBezTo>
                    <a:pt x="67" y="23"/>
                    <a:pt x="67" y="25"/>
                    <a:pt x="66" y="27"/>
                  </a:cubicBezTo>
                  <a:cubicBezTo>
                    <a:pt x="73" y="28"/>
                    <a:pt x="78" y="34"/>
                    <a:pt x="78" y="42"/>
                  </a:cubicBezTo>
                  <a:cubicBezTo>
                    <a:pt x="78" y="50"/>
                    <a:pt x="71" y="57"/>
                    <a:pt x="62" y="57"/>
                  </a:cubicBezTo>
                  <a:close/>
                  <a:moveTo>
                    <a:pt x="51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1" y="16"/>
                    <a:pt x="4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1" y="16"/>
                    <a:pt x="31" y="17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3"/>
                  </a:cubicBezTo>
                  <a:cubicBezTo>
                    <a:pt x="21" y="33"/>
                    <a:pt x="21" y="33"/>
                    <a:pt x="21" y="3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581057" y="1166695"/>
            <a:ext cx="2036534" cy="2206112"/>
            <a:chOff x="8581057" y="1166695"/>
            <a:chExt cx="2036534" cy="2206112"/>
          </a:xfrm>
        </p:grpSpPr>
        <p:sp>
          <p:nvSpPr>
            <p:cNvPr id="17" name="Shape 1864"/>
            <p:cNvSpPr/>
            <p:nvPr/>
          </p:nvSpPr>
          <p:spPr>
            <a:xfrm>
              <a:off x="8935895" y="2672279"/>
              <a:ext cx="1681696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4581196</a:t>
              </a:r>
              <a:r>
                <a:rPr lang="zh-TW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轉學校分機</a:t>
              </a:r>
              <a:r>
                <a:rPr lang="en-US" altLang="zh-TW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3748~3758</a:t>
              </a:r>
            </a:p>
          </p:txBody>
        </p:sp>
        <p:sp>
          <p:nvSpPr>
            <p:cNvPr id="18" name="Shape 1865"/>
            <p:cNvSpPr/>
            <p:nvPr/>
          </p:nvSpPr>
          <p:spPr>
            <a:xfrm>
              <a:off x="8581057" y="2338516"/>
              <a:ext cx="153888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其他聯絡方式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Shape 1866"/>
            <p:cNvSpPr/>
            <p:nvPr/>
          </p:nvSpPr>
          <p:spPr>
            <a:xfrm>
              <a:off x="9112767" y="1166695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17"/>
            <p:cNvSpPr/>
            <p:nvPr/>
          </p:nvSpPr>
          <p:spPr bwMode="auto">
            <a:xfrm>
              <a:off x="9372074" y="1442034"/>
              <a:ext cx="360464" cy="360484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164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984D261-7FB9-4CC5-A51C-3BF7819BBEDE}"/>
              </a:ext>
            </a:extLst>
          </p:cNvPr>
          <p:cNvGrpSpPr/>
          <p:nvPr/>
        </p:nvGrpSpPr>
        <p:grpSpPr>
          <a:xfrm>
            <a:off x="2910980" y="6195958"/>
            <a:ext cx="4394256" cy="591117"/>
            <a:chOff x="305657" y="5996869"/>
            <a:chExt cx="3995170" cy="418374"/>
          </a:xfrm>
        </p:grpSpPr>
        <p:pic>
          <p:nvPicPr>
            <p:cNvPr id="52" name="圖形 41" descr="影印機">
              <a:extLst>
                <a:ext uri="{FF2B5EF4-FFF2-40B4-BE49-F238E27FC236}">
                  <a16:creationId xmlns:a16="http://schemas.microsoft.com/office/drawing/2014/main" id="{429CF049-FD1C-4D79-B88D-88307F32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5657" y="5996869"/>
              <a:ext cx="418374" cy="418374"/>
            </a:xfrm>
            <a:prstGeom prst="rect">
              <a:avLst/>
            </a:prstGeom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F728A0D8-BACE-4507-9D4A-3E261AF5D49C}"/>
                </a:ext>
              </a:extLst>
            </p:cNvPr>
            <p:cNvSpPr txBox="1"/>
            <p:nvPr/>
          </p:nvSpPr>
          <p:spPr>
            <a:xfrm>
              <a:off x="724031" y="6056297"/>
              <a:ext cx="3576796" cy="261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rPr>
                <a:t>設有付費影印機列印</a:t>
              </a:r>
              <a:r>
                <a:rPr lang="en-US" altLang="zh-TW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rPr>
                <a:t>‧</a:t>
              </a:r>
              <a:r>
                <a:rPr lang="zh-TW" altLang="en-US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rPr>
                <a:t>使用請洽詢櫃枱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7CF6608-3978-416F-A3B0-6A7F7A6CE2E9}"/>
              </a:ext>
            </a:extLst>
          </p:cNvPr>
          <p:cNvGrpSpPr/>
          <p:nvPr/>
        </p:nvGrpSpPr>
        <p:grpSpPr>
          <a:xfrm>
            <a:off x="614309" y="614329"/>
            <a:ext cx="10479411" cy="5403104"/>
            <a:chOff x="622698" y="700523"/>
            <a:chExt cx="10479411" cy="5403104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8F458FA2-19BA-4D45-8956-382125CDC95E}"/>
                </a:ext>
              </a:extLst>
            </p:cNvPr>
            <p:cNvGrpSpPr/>
            <p:nvPr/>
          </p:nvGrpSpPr>
          <p:grpSpPr>
            <a:xfrm>
              <a:off x="1106212" y="700523"/>
              <a:ext cx="1397364" cy="540629"/>
              <a:chOff x="1106212" y="700523"/>
              <a:chExt cx="1397364" cy="540629"/>
            </a:xfrm>
          </p:grpSpPr>
          <p:sp>
            <p:nvSpPr>
              <p:cNvPr id="37" name="Text Placeholder 3">
                <a:extLst>
                  <a:ext uri="{FF2B5EF4-FFF2-40B4-BE49-F238E27FC236}">
                    <a16:creationId xmlns:a16="http://schemas.microsoft.com/office/drawing/2014/main" id="{B34178BB-2439-48A9-A4C6-B6AA5D90E446}"/>
                  </a:ext>
                </a:extLst>
              </p:cNvPr>
              <p:cNvSpPr txBox="1"/>
              <p:nvPr/>
            </p:nvSpPr>
            <p:spPr>
              <a:xfrm>
                <a:off x="1734135" y="816948"/>
                <a:ext cx="769441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>
                    <a:solidFill>
                      <a:srgbClr val="FF0000"/>
                    </a:solidFill>
                  </a:rPr>
                  <a:t>電腦區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Oval 22">
                <a:extLst>
                  <a:ext uri="{FF2B5EF4-FFF2-40B4-BE49-F238E27FC236}">
                    <a16:creationId xmlns:a16="http://schemas.microsoft.com/office/drawing/2014/main" id="{821CF4F1-E2D8-49A6-9435-BFB028F260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6212" y="700523"/>
                <a:ext cx="540000" cy="54062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077ABC70-1321-4354-93E6-B278E44C2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tretch>
                <a:fillRect/>
              </a:stretch>
            </p:blipFill>
            <p:spPr>
              <a:xfrm>
                <a:off x="1194504" y="773009"/>
                <a:ext cx="363415" cy="395654"/>
              </a:xfrm>
              <a:prstGeom prst="rect">
                <a:avLst/>
              </a:prstGeom>
            </p:spPr>
          </p:pic>
        </p:grp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579DE40-184E-4BCC-8952-726F35ABF5D4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725" y="1348509"/>
              <a:ext cx="4430384" cy="475511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7CC192E6-281E-44F1-A6CE-4D4DB9818862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98" y="1441059"/>
              <a:ext cx="5400000" cy="445955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7771562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851693" y="4242250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92470" y="2433107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054475" y="2090590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11891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44006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176120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25"/>
                            </p:stCondLst>
                            <p:childTnLst>
                              <p:par>
                                <p:cTn id="8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FFAB696-2B11-4C43-BD9E-A65916FD5BA1}"/>
              </a:ext>
            </a:extLst>
          </p:cNvPr>
          <p:cNvGrpSpPr/>
          <p:nvPr/>
        </p:nvGrpSpPr>
        <p:grpSpPr>
          <a:xfrm>
            <a:off x="138266" y="785620"/>
            <a:ext cx="3568447" cy="4469180"/>
            <a:chOff x="293339" y="764695"/>
            <a:chExt cx="3316881" cy="446918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E190C637-4F9F-4E36-A994-836085E68743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20" y="1453875"/>
              <a:ext cx="3240000" cy="3780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773022F5-4582-4235-A300-EE2DD6D88C51}"/>
                </a:ext>
              </a:extLst>
            </p:cNvPr>
            <p:cNvGrpSpPr/>
            <p:nvPr/>
          </p:nvGrpSpPr>
          <p:grpSpPr>
            <a:xfrm>
              <a:off x="293339" y="764695"/>
              <a:ext cx="3043280" cy="545964"/>
              <a:chOff x="179723" y="930778"/>
              <a:chExt cx="3043280" cy="545964"/>
            </a:xfrm>
          </p:grpSpPr>
          <p:sp>
            <p:nvSpPr>
              <p:cNvPr id="65" name="Text Placeholder 3"/>
              <p:cNvSpPr txBox="1"/>
              <p:nvPr/>
            </p:nvSpPr>
            <p:spPr>
              <a:xfrm>
                <a:off x="822743" y="977167"/>
                <a:ext cx="2400260" cy="499575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algn="ctr" defTabSz="1216025">
                  <a:spcBef>
                    <a:spcPct val="20000"/>
                  </a:spcBef>
                </a:pPr>
                <a:r>
                  <a:rPr lang="zh-TW" altLang="en-US" sz="2000" b="1" dirty="0">
                    <a:solidFill>
                      <a:srgbClr val="FF0000"/>
                    </a:solidFill>
                    <a:cs typeface="+mn-cs"/>
                    <a:sym typeface="Arial" panose="020B0604020202020204" pitchFamily="34" charset="0"/>
                  </a:rPr>
                  <a:t>咖啡免費喝</a:t>
                </a:r>
                <a:endParaRPr lang="en-US" altLang="zh-CN" sz="2000" b="1" dirty="0">
                  <a:solidFill>
                    <a:srgbClr val="FF0000"/>
                  </a:solidFill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28E32B66-E478-481E-B425-6BC7F56B2FE6}"/>
                  </a:ext>
                </a:extLst>
              </p:cNvPr>
              <p:cNvGrpSpPr/>
              <p:nvPr/>
            </p:nvGrpSpPr>
            <p:grpSpPr>
              <a:xfrm>
                <a:off x="179723" y="930778"/>
                <a:ext cx="648000" cy="540000"/>
                <a:chOff x="179723" y="930778"/>
                <a:chExt cx="648000" cy="540000"/>
              </a:xfrm>
            </p:grpSpPr>
            <p:grpSp>
              <p:nvGrpSpPr>
                <p:cNvPr id="61" name="群組 60">
                  <a:extLst>
                    <a:ext uri="{FF2B5EF4-FFF2-40B4-BE49-F238E27FC236}">
                      <a16:creationId xmlns:a16="http://schemas.microsoft.com/office/drawing/2014/main" id="{A6E926D3-D3BD-48DA-A04F-201DEFEB35C2}"/>
                    </a:ext>
                  </a:extLst>
                </p:cNvPr>
                <p:cNvGrpSpPr/>
                <p:nvPr/>
              </p:nvGrpSpPr>
              <p:grpSpPr>
                <a:xfrm>
                  <a:off x="233723" y="930778"/>
                  <a:ext cx="540000" cy="540000"/>
                  <a:chOff x="1462912" y="3604841"/>
                  <a:chExt cx="585892" cy="585892"/>
                </a:xfrm>
              </p:grpSpPr>
              <p:sp>
                <p:nvSpPr>
                  <p:cNvPr id="42" name="Oval 43"/>
                  <p:cNvSpPr>
                    <a:spLocks noChangeAspect="1"/>
                  </p:cNvSpPr>
                  <p:nvPr/>
                </p:nvSpPr>
                <p:spPr>
                  <a:xfrm>
                    <a:off x="1462912" y="3604841"/>
                    <a:ext cx="585892" cy="5858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/>
                  </a:p>
                </p:txBody>
              </p:sp>
              <p:sp>
                <p:nvSpPr>
                  <p:cNvPr id="45" name="AutoShape 129"/>
                  <p:cNvSpPr/>
                  <p:nvPr/>
                </p:nvSpPr>
                <p:spPr bwMode="auto">
                  <a:xfrm>
                    <a:off x="1784690" y="3810560"/>
                    <a:ext cx="81937" cy="81937"/>
                  </a:xfrm>
                  <a:custGeom>
                    <a:avLst/>
                    <a:gdLst>
                      <a:gd name="T0" fmla="*/ 10800 w 21600"/>
                      <a:gd name="T1" fmla="+- 0 10800 134"/>
                      <a:gd name="T2" fmla="*/ 10800 h 21333"/>
                      <a:gd name="T3" fmla="*/ 10800 w 21600"/>
                      <a:gd name="T4" fmla="+- 0 10800 134"/>
                      <a:gd name="T5" fmla="*/ 10800 h 21333"/>
                      <a:gd name="T6" fmla="*/ 10800 w 21600"/>
                      <a:gd name="T7" fmla="+- 0 10800 134"/>
                      <a:gd name="T8" fmla="*/ 10800 h 21333"/>
                      <a:gd name="T9" fmla="*/ 10800 w 21600"/>
                      <a:gd name="T10" fmla="+- 0 10800 134"/>
                      <a:gd name="T11" fmla="*/ 10800 h 21333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21600" h="21333">
                        <a:moveTo>
                          <a:pt x="13008" y="18684"/>
                        </a:moveTo>
                        <a:cubicBezTo>
                          <a:pt x="9017" y="15850"/>
                          <a:pt x="5542" y="12415"/>
                          <a:pt x="2694" y="8570"/>
                        </a:cubicBezTo>
                        <a:cubicBezTo>
                          <a:pt x="3736" y="5628"/>
                          <a:pt x="5693" y="3697"/>
                          <a:pt x="8585" y="2647"/>
                        </a:cubicBezTo>
                        <a:cubicBezTo>
                          <a:pt x="12578" y="5489"/>
                          <a:pt x="16048" y="8911"/>
                          <a:pt x="18889" y="12809"/>
                        </a:cubicBezTo>
                        <a:cubicBezTo>
                          <a:pt x="17836" y="15730"/>
                          <a:pt x="15883" y="17647"/>
                          <a:pt x="13008" y="18684"/>
                        </a:cubicBezTo>
                        <a:moveTo>
                          <a:pt x="21110" y="11295"/>
                        </a:moveTo>
                        <a:cubicBezTo>
                          <a:pt x="18081" y="7130"/>
                          <a:pt x="14396" y="3496"/>
                          <a:pt x="10161" y="484"/>
                        </a:cubicBezTo>
                        <a:cubicBezTo>
                          <a:pt x="9468" y="-8"/>
                          <a:pt x="8579" y="-134"/>
                          <a:pt x="7778" y="145"/>
                        </a:cubicBezTo>
                        <a:cubicBezTo>
                          <a:pt x="4027" y="1450"/>
                          <a:pt x="1463" y="3983"/>
                          <a:pt x="145" y="7687"/>
                        </a:cubicBezTo>
                        <a:cubicBezTo>
                          <a:pt x="46" y="7962"/>
                          <a:pt x="0" y="8252"/>
                          <a:pt x="0" y="8537"/>
                        </a:cubicBezTo>
                        <a:cubicBezTo>
                          <a:pt x="0" y="9071"/>
                          <a:pt x="167" y="9596"/>
                          <a:pt x="487" y="10041"/>
                        </a:cubicBezTo>
                        <a:cubicBezTo>
                          <a:pt x="3525" y="14213"/>
                          <a:pt x="7211" y="17850"/>
                          <a:pt x="11431" y="20850"/>
                        </a:cubicBezTo>
                        <a:cubicBezTo>
                          <a:pt x="12122" y="21338"/>
                          <a:pt x="13010" y="21466"/>
                          <a:pt x="13812" y="21188"/>
                        </a:cubicBezTo>
                        <a:cubicBezTo>
                          <a:pt x="17563" y="19893"/>
                          <a:pt x="20133" y="17356"/>
                          <a:pt x="21451" y="13647"/>
                        </a:cubicBezTo>
                        <a:cubicBezTo>
                          <a:pt x="21551" y="13372"/>
                          <a:pt x="21600" y="13081"/>
                          <a:pt x="21600" y="12796"/>
                        </a:cubicBezTo>
                        <a:cubicBezTo>
                          <a:pt x="21600" y="12265"/>
                          <a:pt x="21429" y="11740"/>
                          <a:pt x="21110" y="11295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</p:grpSp>
            <p:pic>
              <p:nvPicPr>
                <p:cNvPr id="37" name="圖片 36">
                  <a:extLst>
                    <a:ext uri="{FF2B5EF4-FFF2-40B4-BE49-F238E27FC236}">
                      <a16:creationId xmlns:a16="http://schemas.microsoft.com/office/drawing/2014/main" id="{001B8106-C5A4-44CC-B8B0-04B022590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  <a14:imgEffect>
                            <a14:artisticLineDrawing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723" y="953920"/>
                  <a:ext cx="648000" cy="49957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2D40D5C0-648B-49B0-968C-E14E06E450AE}"/>
              </a:ext>
            </a:extLst>
          </p:cNvPr>
          <p:cNvGrpSpPr/>
          <p:nvPr/>
        </p:nvGrpSpPr>
        <p:grpSpPr>
          <a:xfrm>
            <a:off x="4026240" y="614329"/>
            <a:ext cx="7944782" cy="6050240"/>
            <a:chOff x="4026240" y="614329"/>
            <a:chExt cx="7944782" cy="6050240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04DB3507-1D13-4182-AE59-58BB8B375BDA}"/>
                </a:ext>
              </a:extLst>
            </p:cNvPr>
            <p:cNvGrpSpPr/>
            <p:nvPr/>
          </p:nvGrpSpPr>
          <p:grpSpPr>
            <a:xfrm>
              <a:off x="7915347" y="614329"/>
              <a:ext cx="2287703" cy="540629"/>
              <a:chOff x="7708372" y="888142"/>
              <a:chExt cx="2287703" cy="540000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8713673" y="989638"/>
                <a:ext cx="1282402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>
                    <a:solidFill>
                      <a:srgbClr val="FF0000"/>
                    </a:solidFill>
                  </a:rPr>
                  <a:t>主題書展區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FE0B2068-ACEE-4FC6-B87E-9E7A3957A070}"/>
                  </a:ext>
                </a:extLst>
              </p:cNvPr>
              <p:cNvGrpSpPr/>
              <p:nvPr/>
            </p:nvGrpSpPr>
            <p:grpSpPr>
              <a:xfrm>
                <a:off x="7708372" y="888142"/>
                <a:ext cx="540000" cy="540000"/>
                <a:chOff x="4577896" y="834272"/>
                <a:chExt cx="540000" cy="540000"/>
              </a:xfrm>
            </p:grpSpPr>
            <p:sp>
              <p:nvSpPr>
                <p:cNvPr id="35" name="Oval 22">
                  <a:extLst>
                    <a:ext uri="{FF2B5EF4-FFF2-40B4-BE49-F238E27FC236}">
                      <a16:creationId xmlns:a16="http://schemas.microsoft.com/office/drawing/2014/main" id="{4963825D-ECF4-490F-BC32-5B19916211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77896" y="834272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6" name="圖形 35" descr="書籍">
                  <a:extLst>
                    <a:ext uri="{FF2B5EF4-FFF2-40B4-BE49-F238E27FC236}">
                      <a16:creationId xmlns:a16="http://schemas.microsoft.com/office/drawing/2014/main" id="{CDC06A39-0596-450B-8C1C-44583D8AD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5924" y="935768"/>
                  <a:ext cx="403946" cy="403946"/>
                </a:xfrm>
                <a:prstGeom prst="rect">
                  <a:avLst/>
                </a:prstGeom>
              </p:spPr>
            </p:pic>
          </p:grpSp>
        </p:grp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97D7E5F-DC4D-440F-9239-8E6059BB7A8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240" y="1221974"/>
              <a:ext cx="4459049" cy="369478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12F3DAC-3E91-4CA0-88D5-3426A1E56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022" y="4110588"/>
              <a:ext cx="4536000" cy="255398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2535539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0E3C1E6F-736C-48E5-B743-2BA5B51F9268}"/>
              </a:ext>
            </a:extLst>
          </p:cNvPr>
          <p:cNvGrpSpPr/>
          <p:nvPr/>
        </p:nvGrpSpPr>
        <p:grpSpPr>
          <a:xfrm>
            <a:off x="696000" y="614329"/>
            <a:ext cx="10800002" cy="5827417"/>
            <a:chOff x="696000" y="614329"/>
            <a:chExt cx="10800002" cy="5827417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04DB3507-1D13-4182-AE59-58BB8B375BDA}"/>
                </a:ext>
              </a:extLst>
            </p:cNvPr>
            <p:cNvGrpSpPr/>
            <p:nvPr/>
          </p:nvGrpSpPr>
          <p:grpSpPr>
            <a:xfrm>
              <a:off x="808352" y="614329"/>
              <a:ext cx="2159465" cy="540000"/>
              <a:chOff x="7708372" y="888142"/>
              <a:chExt cx="2159465" cy="540000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8841915" y="989638"/>
                <a:ext cx="1025922" cy="307777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>
                    <a:solidFill>
                      <a:srgbClr val="FF0000"/>
                    </a:solidFill>
                  </a:rPr>
                  <a:t>教科書區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FE0B2068-ACEE-4FC6-B87E-9E7A3957A070}"/>
                  </a:ext>
                </a:extLst>
              </p:cNvPr>
              <p:cNvGrpSpPr/>
              <p:nvPr/>
            </p:nvGrpSpPr>
            <p:grpSpPr>
              <a:xfrm>
                <a:off x="7708372" y="888142"/>
                <a:ext cx="540000" cy="540000"/>
                <a:chOff x="4577896" y="834272"/>
                <a:chExt cx="540000" cy="540000"/>
              </a:xfrm>
            </p:grpSpPr>
            <p:sp>
              <p:nvSpPr>
                <p:cNvPr id="35" name="Oval 22">
                  <a:extLst>
                    <a:ext uri="{FF2B5EF4-FFF2-40B4-BE49-F238E27FC236}">
                      <a16:creationId xmlns:a16="http://schemas.microsoft.com/office/drawing/2014/main" id="{4963825D-ECF4-490F-BC32-5B19916211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77896" y="834272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6" name="圖形 35" descr="書籍">
                  <a:extLst>
                    <a:ext uri="{FF2B5EF4-FFF2-40B4-BE49-F238E27FC236}">
                      <a16:creationId xmlns:a16="http://schemas.microsoft.com/office/drawing/2014/main" id="{CDC06A39-0596-450B-8C1C-44583D8AD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5924" y="935768"/>
                  <a:ext cx="403946" cy="403946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6EF93A37-C378-4485-850E-38A93E17D6BB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00" y="1401746"/>
              <a:ext cx="5040000" cy="5040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60ABEAB-45C2-4B00-B83C-0C89AF10FF90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002" y="1298355"/>
              <a:ext cx="5040000" cy="5040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407404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B86F8E5-075C-4C41-93E6-387AEFA13056}"/>
              </a:ext>
            </a:extLst>
          </p:cNvPr>
          <p:cNvGrpSpPr/>
          <p:nvPr/>
        </p:nvGrpSpPr>
        <p:grpSpPr>
          <a:xfrm>
            <a:off x="146118" y="549849"/>
            <a:ext cx="11808815" cy="6052528"/>
            <a:chOff x="146118" y="549849"/>
            <a:chExt cx="11808815" cy="6052528"/>
          </a:xfrm>
        </p:grpSpPr>
        <p:pic>
          <p:nvPicPr>
            <p:cNvPr id="25" name="圖片 24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2" t="3191" r="7017" b="9734"/>
            <a:stretch/>
          </p:blipFill>
          <p:spPr>
            <a:xfrm>
              <a:off x="4257273" y="3429000"/>
              <a:ext cx="3765267" cy="317337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17747223-AA90-42CC-A249-41173312A873}"/>
                </a:ext>
              </a:extLst>
            </p:cNvPr>
            <p:cNvGrpSpPr/>
            <p:nvPr/>
          </p:nvGrpSpPr>
          <p:grpSpPr>
            <a:xfrm>
              <a:off x="266371" y="711134"/>
              <a:ext cx="540000" cy="540000"/>
              <a:chOff x="4696122" y="4538828"/>
              <a:chExt cx="540000" cy="540000"/>
            </a:xfrm>
          </p:grpSpPr>
          <p:sp>
            <p:nvSpPr>
              <p:cNvPr id="35" name="Oval 35">
                <a:extLst>
                  <a:ext uri="{FF2B5EF4-FFF2-40B4-BE49-F238E27FC236}">
                    <a16:creationId xmlns:a16="http://schemas.microsoft.com/office/drawing/2014/main" id="{D16075B1-951E-410E-BC52-026EEC4008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96122" y="4538828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36" name="圖形 35" descr="報紙">
                <a:extLst>
                  <a:ext uri="{FF2B5EF4-FFF2-40B4-BE49-F238E27FC236}">
                    <a16:creationId xmlns:a16="http://schemas.microsoft.com/office/drawing/2014/main" id="{1163688C-5851-4048-88F6-1812A98DE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77691" y="4641866"/>
                <a:ext cx="403200" cy="403200"/>
              </a:xfrm>
              <a:prstGeom prst="rect">
                <a:avLst/>
              </a:prstGeom>
            </p:spPr>
          </p:pic>
        </p:grpSp>
        <p:sp>
          <p:nvSpPr>
            <p:cNvPr id="39" name="Text Placeholder 3">
              <a:extLst>
                <a:ext uri="{FF2B5EF4-FFF2-40B4-BE49-F238E27FC236}">
                  <a16:creationId xmlns:a16="http://schemas.microsoft.com/office/drawing/2014/main" id="{510CCDAD-10DF-42B3-A322-CDA4AFD83BDB}"/>
                </a:ext>
              </a:extLst>
            </p:cNvPr>
            <p:cNvSpPr txBox="1"/>
            <p:nvPr/>
          </p:nvSpPr>
          <p:spPr>
            <a:xfrm>
              <a:off x="832709" y="780265"/>
              <a:ext cx="4235771" cy="71060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1600" dirty="0">
                  <a:solidFill>
                    <a:schemeClr val="tx1"/>
                  </a:solidFill>
                  <a:sym typeface="Arial" panose="020B0604020202020204" pitchFamily="34" charset="0"/>
                </a:rPr>
                <a:t>展出靜態藝術作品，手作課程及二手書分送</a:t>
              </a:r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0134D07B-41EB-4D67-BF4A-5B04150C7593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18" y="2137449"/>
              <a:ext cx="3765600" cy="3175200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B6246F5-A9CA-42D5-AEBC-32B4021B021C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9333" y="549849"/>
              <a:ext cx="3765600" cy="3175200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6B3C8F0F-B67E-4EE8-BF1D-345BA0DE5D48}"/>
              </a:ext>
            </a:extLst>
          </p:cNvPr>
          <p:cNvGrpSpPr/>
          <p:nvPr/>
        </p:nvGrpSpPr>
        <p:grpSpPr>
          <a:xfrm>
            <a:off x="431687" y="56254"/>
            <a:ext cx="4851144" cy="558075"/>
            <a:chOff x="431687" y="56254"/>
            <a:chExt cx="4851144" cy="558075"/>
          </a:xfrm>
        </p:grpSpPr>
        <p:sp>
          <p:nvSpPr>
            <p:cNvPr id="80" name="文本占位符 3"/>
            <p:cNvSpPr txBox="1"/>
            <p:nvPr/>
          </p:nvSpPr>
          <p:spPr>
            <a:xfrm>
              <a:off x="431687" y="56254"/>
              <a:ext cx="2981607" cy="558075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2F 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功能介紹</a:t>
              </a:r>
              <a:r>
                <a:rPr kumimoji="1" lang="en-US" altLang="zh-TW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r>
                <a:rPr kumimoji="1" lang="zh-TW" altLang="en-US" sz="20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實景呈現</a:t>
              </a:r>
              <a:endParaRPr kumimoji="1" lang="zh-CN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4EE332A7-5145-4EC0-A2E2-9A5EA8CA2F36}"/>
                </a:ext>
              </a:extLst>
            </p:cNvPr>
            <p:cNvSpPr txBox="1"/>
            <p:nvPr/>
          </p:nvSpPr>
          <p:spPr>
            <a:xfrm>
              <a:off x="2938708" y="167738"/>
              <a:ext cx="2344123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辦公室、健行藝廊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1225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3F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978A4171-E1B9-46B3-8A03-98E041DDA2E5}"/>
              </a:ext>
            </a:extLst>
          </p:cNvPr>
          <p:cNvGrpSpPr/>
          <p:nvPr/>
        </p:nvGrpSpPr>
        <p:grpSpPr>
          <a:xfrm>
            <a:off x="183156" y="865950"/>
            <a:ext cx="4032000" cy="3772599"/>
            <a:chOff x="183156" y="865950"/>
            <a:chExt cx="4032000" cy="3772599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3B49C73C-591D-4C10-8668-4693BE5DC899}"/>
                </a:ext>
              </a:extLst>
            </p:cNvPr>
            <p:cNvGrpSpPr/>
            <p:nvPr/>
          </p:nvGrpSpPr>
          <p:grpSpPr>
            <a:xfrm>
              <a:off x="275870" y="865950"/>
              <a:ext cx="3366450" cy="542693"/>
              <a:chOff x="3488557" y="245620"/>
              <a:chExt cx="3366450" cy="542693"/>
            </a:xfrm>
          </p:grpSpPr>
          <p:sp>
            <p:nvSpPr>
              <p:cNvPr id="17" name="Text Placeholder 3">
                <a:extLst>
                  <a:ext uri="{FF2B5EF4-FFF2-40B4-BE49-F238E27FC236}">
                    <a16:creationId xmlns:a16="http://schemas.microsoft.com/office/drawing/2014/main" id="{56D6EC81-C9A4-41B1-BE3F-6F4AC1BCB56C}"/>
                  </a:ext>
                </a:extLst>
              </p:cNvPr>
              <p:cNvSpPr txBox="1"/>
              <p:nvPr/>
            </p:nvSpPr>
            <p:spPr>
              <a:xfrm>
                <a:off x="4343093" y="370170"/>
                <a:ext cx="2511914" cy="418143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r>
                  <a:rPr lang="zh-TW" altLang="en-US" sz="1600" dirty="0">
                    <a:solidFill>
                      <a:schemeClr val="tx1"/>
                    </a:solidFill>
                    <a:sym typeface="Arial" panose="020B0604020202020204" pitchFamily="34" charset="0"/>
                  </a:rPr>
                  <a:t>雜誌期刊按筆畫順序排放</a:t>
                </a:r>
                <a:endParaRPr lang="en-US" altLang="zh-CN" sz="1600" dirty="0">
                  <a:solidFill>
                    <a:schemeClr val="tx1"/>
                  </a:solidFill>
                  <a:sym typeface="Arial" panose="020B0604020202020204" pitchFamily="34" charset="0"/>
                </a:endParaRPr>
              </a:p>
            </p:txBody>
          </p:sp>
          <p:grpSp>
            <p:nvGrpSpPr>
              <p:cNvPr id="19" name="群組 18">
                <a:extLst>
                  <a:ext uri="{FF2B5EF4-FFF2-40B4-BE49-F238E27FC236}">
                    <a16:creationId xmlns:a16="http://schemas.microsoft.com/office/drawing/2014/main" id="{CA4CC7FD-B93F-4692-A4B0-361DC5789FEA}"/>
                  </a:ext>
                </a:extLst>
              </p:cNvPr>
              <p:cNvGrpSpPr/>
              <p:nvPr/>
            </p:nvGrpSpPr>
            <p:grpSpPr>
              <a:xfrm>
                <a:off x="3488557" y="245620"/>
                <a:ext cx="540000" cy="540000"/>
                <a:chOff x="177722" y="1024179"/>
                <a:chExt cx="540000" cy="540000"/>
              </a:xfrm>
            </p:grpSpPr>
            <p:sp>
              <p:nvSpPr>
                <p:cNvPr id="20" name="Oval 43">
                  <a:extLst>
                    <a:ext uri="{FF2B5EF4-FFF2-40B4-BE49-F238E27FC236}">
                      <a16:creationId xmlns:a16="http://schemas.microsoft.com/office/drawing/2014/main" id="{51033B22-44A3-4ECA-A62A-D9A8FD8E72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7722" y="1024179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21" name="圖形 20" descr="闔上的書本">
                  <a:extLst>
                    <a:ext uri="{FF2B5EF4-FFF2-40B4-BE49-F238E27FC236}">
                      <a16:creationId xmlns:a16="http://schemas.microsoft.com/office/drawing/2014/main" id="{74949D83-3064-4DF7-891E-A60DF71FD7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122" y="1079261"/>
                  <a:ext cx="403200" cy="403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C436C1E-138B-4244-A1A9-6FA18E3F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56" y="1614549"/>
              <a:ext cx="4032000" cy="30240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3BF8D22-372E-465A-8B5F-352E19AA7EC9}"/>
              </a:ext>
            </a:extLst>
          </p:cNvPr>
          <p:cNvGrpSpPr/>
          <p:nvPr/>
        </p:nvGrpSpPr>
        <p:grpSpPr>
          <a:xfrm>
            <a:off x="4391606" y="488167"/>
            <a:ext cx="3585240" cy="6222825"/>
            <a:chOff x="4391606" y="488167"/>
            <a:chExt cx="3585240" cy="622282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21BB575-5CF1-4C29-83E5-15F2C89D0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846" y="4241302"/>
              <a:ext cx="3456000" cy="246969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8CCC458-4C44-4F46-B5F2-B1225D531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606" y="1381853"/>
              <a:ext cx="3374973" cy="274255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D6123A4F-37E9-4A74-95EF-F264AD401490}"/>
                </a:ext>
              </a:extLst>
            </p:cNvPr>
            <p:cNvSpPr txBox="1"/>
            <p:nvPr/>
          </p:nvSpPr>
          <p:spPr>
            <a:xfrm>
              <a:off x="5383315" y="488167"/>
              <a:ext cx="1586005" cy="677108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dirty="0">
                  <a:solidFill>
                    <a:srgbClr val="FF0000"/>
                  </a:solidFill>
                </a:rPr>
                <a:t>碩博士論文區</a:t>
              </a:r>
              <a:endParaRPr lang="en-US" altLang="zh-TW" dirty="0">
                <a:solidFill>
                  <a:srgbClr val="FF0000"/>
                </a:solidFill>
              </a:endParaRPr>
            </a:p>
            <a:p>
              <a:r>
                <a:rPr lang="zh-TW" altLang="en-US" dirty="0">
                  <a:solidFill>
                    <a:srgbClr val="FF0000"/>
                  </a:solidFill>
                </a:rPr>
                <a:t>學生專題區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03453779-8221-4027-851B-4E095D313382}"/>
                </a:ext>
              </a:extLst>
            </p:cNvPr>
            <p:cNvGrpSpPr/>
            <p:nvPr/>
          </p:nvGrpSpPr>
          <p:grpSpPr>
            <a:xfrm>
              <a:off x="4778575" y="596616"/>
              <a:ext cx="540000" cy="540000"/>
              <a:chOff x="4594494" y="637974"/>
              <a:chExt cx="540000" cy="540000"/>
            </a:xfrm>
          </p:grpSpPr>
          <p:sp>
            <p:nvSpPr>
              <p:cNvPr id="42" name="Oval 43">
                <a:extLst>
                  <a:ext uri="{FF2B5EF4-FFF2-40B4-BE49-F238E27FC236}">
                    <a16:creationId xmlns:a16="http://schemas.microsoft.com/office/drawing/2014/main" id="{B686C7D2-BAD8-4528-A311-42C5536E8A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94494" y="637974"/>
                <a:ext cx="540000" cy="540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pic>
            <p:nvPicPr>
              <p:cNvPr id="43" name="圖形 42" descr="闔上的書本">
                <a:extLst>
                  <a:ext uri="{FF2B5EF4-FFF2-40B4-BE49-F238E27FC236}">
                    <a16:creationId xmlns:a16="http://schemas.microsoft.com/office/drawing/2014/main" id="{A6AF9963-069B-4F99-B32B-6CEE1277F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62894" y="693056"/>
                <a:ext cx="403200" cy="403200"/>
              </a:xfrm>
              <a:prstGeom prst="rect">
                <a:avLst/>
              </a:prstGeom>
            </p:spPr>
          </p:pic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E266424-7C0F-4103-8EB3-636FCA9C0D95}"/>
              </a:ext>
            </a:extLst>
          </p:cNvPr>
          <p:cNvGrpSpPr/>
          <p:nvPr/>
        </p:nvGrpSpPr>
        <p:grpSpPr>
          <a:xfrm>
            <a:off x="7867776" y="478758"/>
            <a:ext cx="3778388" cy="6226854"/>
            <a:chOff x="7867776" y="478758"/>
            <a:chExt cx="3778388" cy="6226854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F063642-30CA-4E42-AEB4-66F775243212}"/>
                </a:ext>
              </a:extLst>
            </p:cNvPr>
            <p:cNvGrpSpPr/>
            <p:nvPr/>
          </p:nvGrpSpPr>
          <p:grpSpPr>
            <a:xfrm>
              <a:off x="7867776" y="478758"/>
              <a:ext cx="3778388" cy="774383"/>
              <a:chOff x="8225306" y="495619"/>
              <a:chExt cx="3778388" cy="774383"/>
            </a:xfrm>
          </p:grpSpPr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81E7FBAD-31FE-4147-9223-498999D98C74}"/>
                  </a:ext>
                </a:extLst>
              </p:cNvPr>
              <p:cNvGrpSpPr/>
              <p:nvPr/>
            </p:nvGrpSpPr>
            <p:grpSpPr>
              <a:xfrm>
                <a:off x="8225306" y="495619"/>
                <a:ext cx="540000" cy="540000"/>
                <a:chOff x="5785758" y="3508821"/>
                <a:chExt cx="585892" cy="583405"/>
              </a:xfrm>
            </p:grpSpPr>
            <p:sp>
              <p:nvSpPr>
                <p:cNvPr id="23" name="Oval 30">
                  <a:extLst>
                    <a:ext uri="{FF2B5EF4-FFF2-40B4-BE49-F238E27FC236}">
                      <a16:creationId xmlns:a16="http://schemas.microsoft.com/office/drawing/2014/main" id="{C7F57AB5-91DA-4750-870C-4FCC85D3C3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85758" y="3508821"/>
                  <a:ext cx="585892" cy="583405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sp>
              <p:nvSpPr>
                <p:cNvPr id="24" name="AutoShape 112">
                  <a:extLst>
                    <a:ext uri="{FF2B5EF4-FFF2-40B4-BE49-F238E27FC236}">
                      <a16:creationId xmlns:a16="http://schemas.microsoft.com/office/drawing/2014/main" id="{5C85DD45-4E90-4886-B7E9-101A69ADE09B}"/>
                    </a:ext>
                  </a:extLst>
                </p:cNvPr>
                <p:cNvSpPr/>
                <p:nvPr/>
              </p:nvSpPr>
              <p:spPr bwMode="auto">
                <a:xfrm>
                  <a:off x="5926243" y="3635350"/>
                  <a:ext cx="328308" cy="327473"/>
                </a:xfrm>
                <a:custGeom>
                  <a:avLst/>
                  <a:gdLst>
                    <a:gd name="T0" fmla="*/ 10510 w 21020"/>
                    <a:gd name="T1" fmla="*/ 10800 h 21600"/>
                    <a:gd name="T2" fmla="*/ 10510 w 21020"/>
                    <a:gd name="T3" fmla="*/ 10800 h 21600"/>
                    <a:gd name="T4" fmla="*/ 10510 w 21020"/>
                    <a:gd name="T5" fmla="*/ 10800 h 21600"/>
                    <a:gd name="T6" fmla="*/ 10510 w 2102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020" h="21600">
                      <a:moveTo>
                        <a:pt x="18846" y="7946"/>
                      </a:moveTo>
                      <a:lnTo>
                        <a:pt x="17740" y="9091"/>
                      </a:lnTo>
                      <a:cubicBezTo>
                        <a:pt x="17740" y="8939"/>
                        <a:pt x="17758" y="8792"/>
                        <a:pt x="17744" y="8636"/>
                      </a:cubicBezTo>
                      <a:cubicBezTo>
                        <a:pt x="17629" y="7331"/>
                        <a:pt x="17036" y="6068"/>
                        <a:pt x="16074" y="5080"/>
                      </a:cubicBezTo>
                      <a:cubicBezTo>
                        <a:pt x="15004" y="3980"/>
                        <a:pt x="13585" y="3348"/>
                        <a:pt x="12180" y="3345"/>
                      </a:cubicBezTo>
                      <a:lnTo>
                        <a:pt x="13268" y="2218"/>
                      </a:lnTo>
                      <a:cubicBezTo>
                        <a:pt x="13812" y="1659"/>
                        <a:pt x="14572" y="1350"/>
                        <a:pt x="15403" y="1350"/>
                      </a:cubicBezTo>
                      <a:cubicBezTo>
                        <a:pt x="16460" y="1350"/>
                        <a:pt x="17546" y="1840"/>
                        <a:pt x="18381" y="2696"/>
                      </a:cubicBezTo>
                      <a:cubicBezTo>
                        <a:pt x="19165" y="3500"/>
                        <a:pt x="19631" y="4499"/>
                        <a:pt x="19698" y="5510"/>
                      </a:cubicBezTo>
                      <a:cubicBezTo>
                        <a:pt x="19760" y="6453"/>
                        <a:pt x="19457" y="7317"/>
                        <a:pt x="18846" y="7946"/>
                      </a:cubicBezTo>
                      <a:moveTo>
                        <a:pt x="5828" y="19329"/>
                      </a:moveTo>
                      <a:cubicBezTo>
                        <a:pt x="5813" y="18424"/>
                        <a:pt x="5454" y="17481"/>
                        <a:pt x="4730" y="16739"/>
                      </a:cubicBezTo>
                      <a:cubicBezTo>
                        <a:pt x="4046" y="16034"/>
                        <a:pt x="3150" y="15628"/>
                        <a:pt x="2257" y="15592"/>
                      </a:cubicBezTo>
                      <a:lnTo>
                        <a:pt x="2911" y="13157"/>
                      </a:lnTo>
                      <a:cubicBezTo>
                        <a:pt x="2959" y="12995"/>
                        <a:pt x="3052" y="12835"/>
                        <a:pt x="3168" y="12695"/>
                      </a:cubicBezTo>
                      <a:cubicBezTo>
                        <a:pt x="4485" y="11726"/>
                        <a:pt x="6512" y="12012"/>
                        <a:pt x="7920" y="13460"/>
                      </a:cubicBezTo>
                      <a:cubicBezTo>
                        <a:pt x="9409" y="14990"/>
                        <a:pt x="9639" y="17230"/>
                        <a:pt x="8492" y="18568"/>
                      </a:cubicBezTo>
                      <a:cubicBezTo>
                        <a:pt x="8416" y="18609"/>
                        <a:pt x="8339" y="18648"/>
                        <a:pt x="8256" y="18675"/>
                      </a:cubicBezTo>
                      <a:cubicBezTo>
                        <a:pt x="8256" y="18675"/>
                        <a:pt x="5828" y="19329"/>
                        <a:pt x="5828" y="19329"/>
                      </a:cubicBezTo>
                      <a:close/>
                      <a:moveTo>
                        <a:pt x="2737" y="20164"/>
                      </a:moveTo>
                      <a:cubicBezTo>
                        <a:pt x="2665" y="20181"/>
                        <a:pt x="2443" y="20239"/>
                        <a:pt x="2291" y="20249"/>
                      </a:cubicBezTo>
                      <a:cubicBezTo>
                        <a:pt x="1751" y="20244"/>
                        <a:pt x="1313" y="19792"/>
                        <a:pt x="1313" y="19237"/>
                      </a:cubicBezTo>
                      <a:cubicBezTo>
                        <a:pt x="1321" y="19124"/>
                        <a:pt x="1365" y="18929"/>
                        <a:pt x="1380" y="18857"/>
                      </a:cubicBezTo>
                      <a:lnTo>
                        <a:pt x="2071" y="16283"/>
                      </a:lnTo>
                      <a:cubicBezTo>
                        <a:pt x="2822" y="16261"/>
                        <a:pt x="3630" y="16562"/>
                        <a:pt x="4265" y="17215"/>
                      </a:cubicBezTo>
                      <a:cubicBezTo>
                        <a:pt x="4911" y="17878"/>
                        <a:pt x="5214" y="18725"/>
                        <a:pt x="5181" y="19504"/>
                      </a:cubicBezTo>
                      <a:cubicBezTo>
                        <a:pt x="5181" y="19504"/>
                        <a:pt x="2737" y="20164"/>
                        <a:pt x="2737" y="20164"/>
                      </a:cubicBezTo>
                      <a:close/>
                      <a:moveTo>
                        <a:pt x="6888" y="11179"/>
                      </a:moveTo>
                      <a:cubicBezTo>
                        <a:pt x="6280" y="10927"/>
                        <a:pt x="5642" y="10783"/>
                        <a:pt x="5004" y="10774"/>
                      </a:cubicBezTo>
                      <a:lnTo>
                        <a:pt x="10063" y="5536"/>
                      </a:lnTo>
                      <a:cubicBezTo>
                        <a:pt x="10838" y="4759"/>
                        <a:pt x="11966" y="4536"/>
                        <a:pt x="13077" y="4819"/>
                      </a:cubicBezTo>
                      <a:cubicBezTo>
                        <a:pt x="13077" y="4819"/>
                        <a:pt x="6888" y="11179"/>
                        <a:pt x="6888" y="11179"/>
                      </a:cubicBezTo>
                      <a:close/>
                      <a:moveTo>
                        <a:pt x="9717" y="13672"/>
                      </a:moveTo>
                      <a:cubicBezTo>
                        <a:pt x="9473" y="13258"/>
                        <a:pt x="9194" y="12859"/>
                        <a:pt x="8848" y="12505"/>
                      </a:cubicBezTo>
                      <a:cubicBezTo>
                        <a:pt x="8447" y="12093"/>
                        <a:pt x="7986" y="11770"/>
                        <a:pt x="7507" y="11498"/>
                      </a:cubicBezTo>
                      <a:lnTo>
                        <a:pt x="13767" y="5064"/>
                      </a:lnTo>
                      <a:cubicBezTo>
                        <a:pt x="14259" y="5288"/>
                        <a:pt x="14729" y="5607"/>
                        <a:pt x="15145" y="6035"/>
                      </a:cubicBezTo>
                      <a:cubicBezTo>
                        <a:pt x="15500" y="6398"/>
                        <a:pt x="15775" y="6806"/>
                        <a:pt x="15987" y="7229"/>
                      </a:cubicBezTo>
                      <a:cubicBezTo>
                        <a:pt x="15987" y="7229"/>
                        <a:pt x="9717" y="13672"/>
                        <a:pt x="9717" y="13672"/>
                      </a:cubicBezTo>
                      <a:close/>
                      <a:moveTo>
                        <a:pt x="10519" y="16061"/>
                      </a:moveTo>
                      <a:cubicBezTo>
                        <a:pt x="10465" y="15452"/>
                        <a:pt x="10298" y="14854"/>
                        <a:pt x="10047" y="14288"/>
                      </a:cubicBezTo>
                      <a:lnTo>
                        <a:pt x="16257" y="7906"/>
                      </a:lnTo>
                      <a:cubicBezTo>
                        <a:pt x="16637" y="9140"/>
                        <a:pt x="16442" y="10429"/>
                        <a:pt x="15610" y="11284"/>
                      </a:cubicBezTo>
                      <a:cubicBezTo>
                        <a:pt x="15604" y="11290"/>
                        <a:pt x="15598" y="11293"/>
                        <a:pt x="15593" y="11298"/>
                      </a:cubicBezTo>
                      <a:lnTo>
                        <a:pt x="15602" y="11306"/>
                      </a:lnTo>
                      <a:lnTo>
                        <a:pt x="10525" y="16565"/>
                      </a:lnTo>
                      <a:cubicBezTo>
                        <a:pt x="10527" y="16397"/>
                        <a:pt x="10534" y="16232"/>
                        <a:pt x="10519" y="16061"/>
                      </a:cubicBezTo>
                      <a:moveTo>
                        <a:pt x="19308" y="1741"/>
                      </a:moveTo>
                      <a:cubicBezTo>
                        <a:pt x="18228" y="632"/>
                        <a:pt x="16805" y="0"/>
                        <a:pt x="15403" y="0"/>
                      </a:cubicBezTo>
                      <a:cubicBezTo>
                        <a:pt x="14220" y="0"/>
                        <a:pt x="13131" y="450"/>
                        <a:pt x="12335" y="1266"/>
                      </a:cubicBezTo>
                      <a:lnTo>
                        <a:pt x="9138" y="4577"/>
                      </a:lnTo>
                      <a:cubicBezTo>
                        <a:pt x="9129" y="4585"/>
                        <a:pt x="9118" y="4592"/>
                        <a:pt x="9108" y="4602"/>
                      </a:cubicBezTo>
                      <a:cubicBezTo>
                        <a:pt x="9103" y="4608"/>
                        <a:pt x="9100" y="4614"/>
                        <a:pt x="9095" y="4620"/>
                      </a:cubicBezTo>
                      <a:lnTo>
                        <a:pt x="9096" y="4621"/>
                      </a:lnTo>
                      <a:lnTo>
                        <a:pt x="2310" y="11647"/>
                      </a:lnTo>
                      <a:cubicBezTo>
                        <a:pt x="1998" y="11966"/>
                        <a:pt x="1771" y="12364"/>
                        <a:pt x="1645" y="12797"/>
                      </a:cubicBezTo>
                      <a:lnTo>
                        <a:pt x="102" y="18541"/>
                      </a:lnTo>
                      <a:cubicBezTo>
                        <a:pt x="100" y="18557"/>
                        <a:pt x="0" y="19008"/>
                        <a:pt x="0" y="19237"/>
                      </a:cubicBezTo>
                      <a:cubicBezTo>
                        <a:pt x="0" y="20541"/>
                        <a:pt x="1030" y="21599"/>
                        <a:pt x="2302" y="21599"/>
                      </a:cubicBezTo>
                      <a:cubicBezTo>
                        <a:pt x="2554" y="21599"/>
                        <a:pt x="3044" y="21475"/>
                        <a:pt x="3062" y="21473"/>
                      </a:cubicBezTo>
                      <a:lnTo>
                        <a:pt x="8630" y="19969"/>
                      </a:lnTo>
                      <a:cubicBezTo>
                        <a:pt x="9054" y="19839"/>
                        <a:pt x="9439" y="19604"/>
                        <a:pt x="9750" y="19283"/>
                      </a:cubicBezTo>
                      <a:lnTo>
                        <a:pt x="19776" y="8899"/>
                      </a:lnTo>
                      <a:cubicBezTo>
                        <a:pt x="21600" y="7023"/>
                        <a:pt x="21394" y="3881"/>
                        <a:pt x="19308" y="1741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7" name="Group 25">
                <a:extLst>
                  <a:ext uri="{FF2B5EF4-FFF2-40B4-BE49-F238E27FC236}">
                    <a16:creationId xmlns:a16="http://schemas.microsoft.com/office/drawing/2014/main" id="{26C69C04-4AA2-4F1B-B21D-64F98399FCF1}"/>
                  </a:ext>
                </a:extLst>
              </p:cNvPr>
              <p:cNvGrpSpPr/>
              <p:nvPr/>
            </p:nvGrpSpPr>
            <p:grpSpPr>
              <a:xfrm>
                <a:off x="8894787" y="561683"/>
                <a:ext cx="3108907" cy="708319"/>
                <a:chOff x="-2267835" y="-3715352"/>
                <a:chExt cx="2441204" cy="532594"/>
              </a:xfrm>
            </p:grpSpPr>
            <p:sp>
              <p:nvSpPr>
                <p:cNvPr id="29" name="Text Placeholder 3">
                  <a:extLst>
                    <a:ext uri="{FF2B5EF4-FFF2-40B4-BE49-F238E27FC236}">
                      <a16:creationId xmlns:a16="http://schemas.microsoft.com/office/drawing/2014/main" id="{4C330173-1C6B-452B-A7EB-D7B991435762}"/>
                    </a:ext>
                  </a:extLst>
                </p:cNvPr>
                <p:cNvSpPr txBox="1"/>
                <p:nvPr/>
              </p:nvSpPr>
              <p:spPr>
                <a:xfrm>
                  <a:off x="-1477287" y="-3715352"/>
                  <a:ext cx="604187" cy="231421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>
                  <a:defPPr>
                    <a:defRPr lang="zh-CN"/>
                  </a:defPPr>
                  <a:lvl1pPr marL="0" indent="0" algn="ctr" defTabSz="1216025">
                    <a:spcBef>
                      <a:spcPct val="20000"/>
                    </a:spcBef>
                    <a:buNone/>
                    <a:defRPr sz="2000" b="1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indent="0">
                    <a:buNone/>
                    <a:defRPr sz="900"/>
                  </a:lvl6pPr>
                  <a:lvl7pPr indent="0">
                    <a:buNone/>
                    <a:defRPr sz="900"/>
                  </a:lvl7pPr>
                  <a:lvl8pPr indent="0">
                    <a:buNone/>
                    <a:defRPr sz="900"/>
                  </a:lvl8pPr>
                  <a:lvl9pPr indent="0">
                    <a:buNone/>
                    <a:defRPr sz="900"/>
                  </a:lvl9pPr>
                </a:lstStyle>
                <a:p>
                  <a:r>
                    <a:rPr lang="zh-TW" altLang="en-US" dirty="0">
                      <a:solidFill>
                        <a:srgbClr val="FF0000"/>
                      </a:solidFill>
                    </a:rPr>
                    <a:t>閱讀區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1" name="Text Placeholder 3">
                  <a:extLst>
                    <a:ext uri="{FF2B5EF4-FFF2-40B4-BE49-F238E27FC236}">
                      <a16:creationId xmlns:a16="http://schemas.microsoft.com/office/drawing/2014/main" id="{F0418F8D-53F7-46BA-9776-B2A1C22618DC}"/>
                    </a:ext>
                  </a:extLst>
                </p:cNvPr>
                <p:cNvSpPr txBox="1"/>
                <p:nvPr/>
              </p:nvSpPr>
              <p:spPr>
                <a:xfrm>
                  <a:off x="-2267835" y="-3529853"/>
                  <a:ext cx="2441204" cy="347095"/>
                </a:xfrm>
                <a:prstGeom prst="rect">
                  <a:avLst/>
                </a:prstGeom>
              </p:spPr>
              <p:txBody>
                <a:bodyPr wrap="square" lIns="91391" tIns="45696" rIns="91391" bIns="45696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50000"/>
                    </a:lnSpc>
                    <a:defRPr sz="14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Segoe UI Semilight" panose="020B0402040204020203" pitchFamily="34" charset="0"/>
                    </a:defRPr>
                  </a:lvl1pPr>
                </a:lstStyle>
                <a:p>
                  <a:r>
                    <a:rPr lang="zh-TW" altLang="en-US" sz="1600" dirty="0">
                      <a:solidFill>
                        <a:schemeClr val="tx1"/>
                      </a:solidFill>
                      <a:sym typeface="Arial" panose="020B0604020202020204" pitchFamily="34" charset="0"/>
                    </a:rPr>
                    <a:t>舒適閱覽座位供閱覽館內雜誌等</a:t>
                  </a:r>
                  <a:endParaRPr lang="en-US" altLang="zh-CN" sz="1600" dirty="0">
                    <a:solidFill>
                      <a:schemeClr val="tx1"/>
                    </a:solidFill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2" name="矩形: 剪去單一角落 84">
              <a:extLst>
                <a:ext uri="{FF2B5EF4-FFF2-40B4-BE49-F238E27FC236}">
                  <a16:creationId xmlns:a16="http://schemas.microsoft.com/office/drawing/2014/main" id="{B45882CF-3F12-4FC1-8AE7-9090F46D9BEF}"/>
                </a:ext>
              </a:extLst>
            </p:cNvPr>
            <p:cNvSpPr/>
            <p:nvPr/>
          </p:nvSpPr>
          <p:spPr>
            <a:xfrm>
              <a:off x="8469280" y="1275393"/>
              <a:ext cx="3072381" cy="2582540"/>
            </a:xfrm>
            <a:custGeom>
              <a:avLst/>
              <a:gdLst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247746 w 2247746"/>
                <a:gd name="connsiteY2" fmla="*/ 363111 h 2178621"/>
                <a:gd name="connsiteX3" fmla="*/ 2247746 w 2247746"/>
                <a:gd name="connsiteY3" fmla="*/ 2178621 h 2178621"/>
                <a:gd name="connsiteX4" fmla="*/ 0 w 2247746"/>
                <a:gd name="connsiteY4" fmla="*/ 2178621 h 2178621"/>
                <a:gd name="connsiteX5" fmla="*/ 0 w 2247746"/>
                <a:gd name="connsiteY5" fmla="*/ 0 h 2178621"/>
                <a:gd name="connsiteX0" fmla="*/ 0 w 2247746"/>
                <a:gd name="connsiteY0" fmla="*/ 0 h 2178621"/>
                <a:gd name="connsiteX1" fmla="*/ 1884635 w 2247746"/>
                <a:gd name="connsiteY1" fmla="*/ 0 h 2178621"/>
                <a:gd name="connsiteX2" fmla="*/ 2111834 w 2247746"/>
                <a:gd name="connsiteY2" fmla="*/ 493214 h 2178621"/>
                <a:gd name="connsiteX3" fmla="*/ 2247746 w 2247746"/>
                <a:gd name="connsiteY3" fmla="*/ 363111 h 2178621"/>
                <a:gd name="connsiteX4" fmla="*/ 2247746 w 2247746"/>
                <a:gd name="connsiteY4" fmla="*/ 2178621 h 2178621"/>
                <a:gd name="connsiteX5" fmla="*/ 0 w 2247746"/>
                <a:gd name="connsiteY5" fmla="*/ 2178621 h 2178621"/>
                <a:gd name="connsiteX6" fmla="*/ 0 w 2247746"/>
                <a:gd name="connsiteY6" fmla="*/ 0 h 217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7746" h="2178621">
                  <a:moveTo>
                    <a:pt x="0" y="0"/>
                  </a:moveTo>
                  <a:lnTo>
                    <a:pt x="1884635" y="0"/>
                  </a:lnTo>
                  <a:cubicBezTo>
                    <a:pt x="1957193" y="72330"/>
                    <a:pt x="2039276" y="420884"/>
                    <a:pt x="2111834" y="493214"/>
                  </a:cubicBezTo>
                  <a:lnTo>
                    <a:pt x="2247746" y="363111"/>
                  </a:lnTo>
                  <a:lnTo>
                    <a:pt x="2247746" y="2178621"/>
                  </a:lnTo>
                  <a:lnTo>
                    <a:pt x="0" y="2178621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E84C686-F495-4CCD-B75E-C5C5258D9ADB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298" y="4124412"/>
              <a:ext cx="3070800" cy="25812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A211FA2F-154D-4063-ADFE-8816DD40FE26}"/>
              </a:ext>
            </a:extLst>
          </p:cNvPr>
          <p:cNvSpPr txBox="1"/>
          <p:nvPr/>
        </p:nvSpPr>
        <p:spPr>
          <a:xfrm>
            <a:off x="2806823" y="180390"/>
            <a:ext cx="1408333" cy="30777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zh-CN"/>
            </a:defPPr>
            <a:lvl1pPr marL="0" indent="0" algn="ctr" defTabSz="1216025">
              <a:spcBef>
                <a:spcPct val="20000"/>
              </a:spcBef>
              <a:buNone/>
              <a:defRPr sz="20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期刊區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53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5078</TotalTime>
  <Words>1453</Words>
  <Application>Microsoft Office PowerPoint</Application>
  <PresentationFormat>寬螢幕</PresentationFormat>
  <Paragraphs>308</Paragraphs>
  <Slides>50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78" baseType="lpstr">
      <vt:lpstr>等线</vt:lpstr>
      <vt:lpstr>FontAwesome</vt:lpstr>
      <vt:lpstr>Gill Sans</vt:lpstr>
      <vt:lpstr>Helvetica Neue</vt:lpstr>
      <vt:lpstr>League Gothic Regular</vt:lpstr>
      <vt:lpstr>微软雅黑</vt:lpstr>
      <vt:lpstr>宋体</vt:lpstr>
      <vt:lpstr>Swis721 Lt BT</vt:lpstr>
      <vt:lpstr>華康儷中黑</vt:lpstr>
      <vt:lpstr>華康儷粗圓(P)</vt:lpstr>
      <vt:lpstr>微软雅黑 Light</vt:lpstr>
      <vt:lpstr>微軟正黑體</vt:lpstr>
      <vt:lpstr>新細明體</vt:lpstr>
      <vt:lpstr>Agency FB</vt:lpstr>
      <vt:lpstr>Arial</vt:lpstr>
      <vt:lpstr>Calibri</vt:lpstr>
      <vt:lpstr>Calibri Light</vt:lpstr>
      <vt:lpstr>Century Gothic</vt:lpstr>
      <vt:lpstr>Franklin Gothic Book</vt:lpstr>
      <vt:lpstr>Impact</vt:lpstr>
      <vt:lpstr>LilyUPC</vt:lpstr>
      <vt:lpstr>Segoe UI Emoji</vt:lpstr>
      <vt:lpstr>Segoe UI Semilight</vt:lpstr>
      <vt:lpstr>Wingdings</vt:lpstr>
      <vt:lpstr>Wingdings 2</vt:lpstr>
      <vt:lpstr>第一PPT，www.1ppt.com</vt:lpstr>
      <vt:lpstr>Office 佈景主題</vt:lpstr>
      <vt:lpstr>PhotoImpact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User</cp:lastModifiedBy>
  <cp:revision>261</cp:revision>
  <cp:lastPrinted>2022-09-05T03:18:07Z</cp:lastPrinted>
  <dcterms:created xsi:type="dcterms:W3CDTF">2017-05-27T04:45:00Z</dcterms:created>
  <dcterms:modified xsi:type="dcterms:W3CDTF">2023-09-22T01:22:14Z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