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258" r:id="rId4"/>
    <p:sldId id="329" r:id="rId5"/>
    <p:sldId id="259" r:id="rId6"/>
    <p:sldId id="372" r:id="rId7"/>
    <p:sldId id="295" r:id="rId8"/>
    <p:sldId id="297" r:id="rId9"/>
    <p:sldId id="366" r:id="rId10"/>
    <p:sldId id="410" r:id="rId11"/>
    <p:sldId id="305" r:id="rId12"/>
    <p:sldId id="330" r:id="rId13"/>
    <p:sldId id="307" r:id="rId14"/>
    <p:sldId id="308" r:id="rId15"/>
    <p:sldId id="309" r:id="rId16"/>
    <p:sldId id="395" r:id="rId17"/>
    <p:sldId id="376" r:id="rId18"/>
    <p:sldId id="343" r:id="rId19"/>
    <p:sldId id="344" r:id="rId20"/>
    <p:sldId id="378" r:id="rId21"/>
    <p:sldId id="379" r:id="rId22"/>
    <p:sldId id="340" r:id="rId23"/>
    <p:sldId id="399" r:id="rId24"/>
    <p:sldId id="400" r:id="rId25"/>
    <p:sldId id="401" r:id="rId26"/>
    <p:sldId id="380" r:id="rId27"/>
    <p:sldId id="381" r:id="rId28"/>
    <p:sldId id="338" r:id="rId29"/>
    <p:sldId id="385" r:id="rId30"/>
    <p:sldId id="386" r:id="rId31"/>
    <p:sldId id="387" r:id="rId32"/>
    <p:sldId id="388" r:id="rId33"/>
    <p:sldId id="389" r:id="rId34"/>
    <p:sldId id="342" r:id="rId35"/>
    <p:sldId id="337" r:id="rId36"/>
    <p:sldId id="398" r:id="rId37"/>
    <p:sldId id="339" r:id="rId38"/>
    <p:sldId id="402" r:id="rId39"/>
    <p:sldId id="411" r:id="rId40"/>
    <p:sldId id="412" r:id="rId41"/>
    <p:sldId id="413" r:id="rId42"/>
    <p:sldId id="414" r:id="rId43"/>
    <p:sldId id="345" r:id="rId44"/>
    <p:sldId id="346" r:id="rId45"/>
    <p:sldId id="335" r:id="rId46"/>
    <p:sldId id="351" r:id="rId47"/>
    <p:sldId id="290" r:id="rId48"/>
    <p:sldId id="403" r:id="rId49"/>
    <p:sldId id="348" r:id="rId50"/>
    <p:sldId id="349" r:id="rId51"/>
    <p:sldId id="404" r:id="rId52"/>
    <p:sldId id="405" r:id="rId53"/>
    <p:sldId id="291" r:id="rId54"/>
    <p:sldId id="292" r:id="rId55"/>
    <p:sldId id="294" r:id="rId56"/>
    <p:sldId id="296" r:id="rId57"/>
    <p:sldId id="406" r:id="rId58"/>
    <p:sldId id="407" r:id="rId59"/>
    <p:sldId id="298" r:id="rId60"/>
    <p:sldId id="299" r:id="rId61"/>
    <p:sldId id="303" r:id="rId62"/>
    <p:sldId id="408" r:id="rId63"/>
    <p:sldId id="409" r:id="rId64"/>
    <p:sldId id="301" r:id="rId65"/>
    <p:sldId id="282" r:id="rId66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8C"/>
    <a:srgbClr val="68007F"/>
    <a:srgbClr val="9C007F"/>
    <a:srgbClr val="E40059"/>
    <a:srgbClr val="E50C61"/>
    <a:srgbClr val="EA6096"/>
    <a:srgbClr val="002060"/>
    <a:srgbClr val="4E005F"/>
    <a:srgbClr val="005BD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20" tIns="43960" rIns="87920" bIns="4396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27" y="4752568"/>
            <a:ext cx="5438140" cy="3887210"/>
          </a:xfrm>
          <a:prstGeom prst="rect">
            <a:avLst/>
          </a:prstGeom>
        </p:spPr>
        <p:txBody>
          <a:bodyPr vert="horz" lIns="87920" tIns="43960" rIns="87920" bIns="4396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目前學校最多人使用中文電子書平台有</a:t>
            </a:r>
            <a:r>
              <a:rPr lang="en-US" altLang="zh-TW" dirty="0" err="1"/>
              <a:t>udn</a:t>
            </a:r>
            <a:r>
              <a:rPr lang="zh-TW" altLang="en-US" dirty="0"/>
              <a:t>讀書館、</a:t>
            </a:r>
            <a:r>
              <a:rPr lang="en-US" altLang="zh-TW" dirty="0" err="1"/>
              <a:t>iRead</a:t>
            </a:r>
            <a:r>
              <a:rPr lang="en-US" altLang="zh-TW" baseline="0" dirty="0"/>
              <a:t> eBook</a:t>
            </a:r>
            <a:r>
              <a:rPr lang="zh-TW" altLang="en-US" baseline="0" dirty="0"/>
              <a:t>及</a:t>
            </a:r>
            <a:r>
              <a:rPr lang="en-US" altLang="zh-TW" baseline="0" dirty="0" err="1"/>
              <a:t>HyRead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ebook</a:t>
            </a:r>
            <a:r>
              <a:rPr lang="en-US" altLang="zh-TW" baseline="0" dirty="0"/>
              <a:t>﹐</a:t>
            </a:r>
            <a:r>
              <a:rPr lang="zh-TW" altLang="en-US" baseline="0" dirty="0"/>
              <a:t>今天我們會用</a:t>
            </a:r>
            <a:r>
              <a:rPr lang="en-US" altLang="zh-TW" baseline="0" dirty="0" err="1"/>
              <a:t>HyRead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ebook</a:t>
            </a:r>
            <a:r>
              <a:rPr lang="zh-TW" altLang="en-US" baseline="0" dirty="0"/>
              <a:t>電子書平台來為大家介紹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7758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70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選好書後，可以選擇借閱或是線上閱讀，如果要線上閱讀且要看到全部的內容時必須是在學校</a:t>
            </a:r>
            <a:r>
              <a:rPr lang="en-US" altLang="zh-TW" dirty="0"/>
              <a:t>IP</a:t>
            </a:r>
            <a:r>
              <a:rPr lang="zh-TW" altLang="en-US" dirty="0"/>
              <a:t>範圍內，否則只能觀看部份內容</a:t>
            </a:r>
            <a:endParaRPr lang="en-US" altLang="zh-TW" dirty="0"/>
          </a:p>
          <a:p>
            <a:r>
              <a:rPr lang="zh-TW" altLang="en-US" dirty="0"/>
              <a:t>如果選擇要借閱時，就必須登入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92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帳號密碼也是</a:t>
            </a:r>
            <a:r>
              <a:rPr lang="en-US" altLang="zh-TW" dirty="0"/>
              <a:t>SIP</a:t>
            </a:r>
            <a:r>
              <a:rPr lang="zh-TW" altLang="en-US" dirty="0"/>
              <a:t>帳號密碼</a:t>
            </a:r>
          </a:p>
          <a:p>
            <a:r>
              <a:rPr lang="zh-TW" altLang="en-US" dirty="0"/>
              <a:t>點借閱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97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如果出現借閱已滿，可以點選預約</a:t>
            </a:r>
            <a:endParaRPr lang="en-US" altLang="zh-TW" dirty="0"/>
          </a:p>
          <a:p>
            <a:r>
              <a:rPr lang="zh-TW" altLang="en-US" dirty="0"/>
              <a:t>可以閱讀時，就會通知，再進入個人書房就可以閱讀了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971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更多雲端閱讀豐富功能 ， 等您親自來體驗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92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如何使用及進入電子書，我們可以由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圖書館網頁－館藏查詢進入及由圖書館網頁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004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0ACE9-89A1-4215-AFC6-25B20A9F353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987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92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接下來介紹由電子資源查詢進入，一樣的也是要由圖書館網頁裡的快速連結中點選電子資源查詢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67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帳號密碼為</a:t>
            </a:r>
            <a:r>
              <a:rPr lang="en-US" altLang="zh-TW" dirty="0"/>
              <a:t>SIP</a:t>
            </a:r>
            <a:r>
              <a:rPr lang="zh-TW" altLang="en-US" dirty="0"/>
              <a:t>帳號密碼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379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輸入電子書平台的名稱後查詢，點選網址進入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562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就會看到這個平台的首頁，電子書、雜誌及影音都可以線上閱讀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87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就會看到這個平台的首頁，電子書、雜誌及影音都可以線上閱讀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64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9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8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.edu.tw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hyperlink" Target="https://library.uch.edu.tw/webpacIndex.js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.edu.tw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hyperlink" Target="http://www.lib.uch.edu.tw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1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zh/photo/477150" TargetMode="External"/><Relationship Id="rId3" Type="http://schemas.openxmlformats.org/officeDocument/2006/relationships/hyperlink" Target="https://ctsh9910929.blogspot.com/2010/10/p244w-lcd-24-x-1080-60hz-0.html" TargetMode="External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6.svg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hyperlink" Target="https://erm.lib.uch.edu.tw/sendURLApiV3?dbid=10E201L2I" TargetMode="External"/><Relationship Id="rId7" Type="http://schemas.openxmlformats.org/officeDocument/2006/relationships/hyperlink" Target="https://erm.lib.uch.edu.tw/sendURLApiV3?dbid=11V21110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hyperlink" Target="https://erm.lib.uch.edu.tw/sendURLApiV3?dbid=11W211L2I" TargetMode="External"/><Relationship Id="rId4" Type="http://schemas.openxmlformats.org/officeDocument/2006/relationships/image" Target="../media/image134.png"/><Relationship Id="rId9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39.png"/><Relationship Id="rId7" Type="http://schemas.openxmlformats.org/officeDocument/2006/relationships/image" Target="../media/image13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1.jpg"/><Relationship Id="rId4" Type="http://schemas.openxmlformats.org/officeDocument/2006/relationships/image" Target="../media/image140.jpg"/><Relationship Id="rId9" Type="http://schemas.openxmlformats.org/officeDocument/2006/relationships/image" Target="../media/image138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svg"/><Relationship Id="rId7" Type="http://schemas.openxmlformats.org/officeDocument/2006/relationships/image" Target="../media/image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jpeg"/><Relationship Id="rId5" Type="http://schemas.openxmlformats.org/officeDocument/2006/relationships/image" Target="../media/image27.svg"/><Relationship Id="rId10" Type="http://schemas.openxmlformats.org/officeDocument/2006/relationships/image" Target="../media/image30.jpg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278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圖書館</a:t>
            </a:r>
            <a:endParaRPr lang="en-US" altLang="zh-TW" sz="6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dist">
              <a:buNone/>
            </a:pPr>
            <a:r>
              <a:rPr lang="zh-TW" alt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進修部新生</a:t>
            </a:r>
            <a:endParaRPr lang="en-US" altLang="zh-TW" sz="4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dist">
              <a:buNone/>
            </a:pPr>
            <a:r>
              <a:rPr lang="zh-TW" alt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利用教育</a:t>
            </a:r>
            <a:endParaRPr lang="en-US" altLang="zh-TW" sz="4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112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學年度 第 </a:t>
            </a: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KMovie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653E501-C41C-432C-8E03-9746A30E040E}"/>
              </a:ext>
            </a:extLst>
          </p:cNvPr>
          <p:cNvGrpSpPr/>
          <p:nvPr/>
        </p:nvGrpSpPr>
        <p:grpSpPr>
          <a:xfrm>
            <a:off x="290800" y="3203477"/>
            <a:ext cx="4896102" cy="2228965"/>
            <a:chOff x="290800" y="3203477"/>
            <a:chExt cx="4896102" cy="2228965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AAC872-63E4-438F-AC26-A6A771D28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800" y="3203477"/>
              <a:ext cx="4896102" cy="222896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480060" y="4703737"/>
              <a:ext cx="4278057" cy="63969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D61D6B7-BC11-46A7-ABC8-76EC7FED5E74}"/>
              </a:ext>
            </a:extLst>
          </p:cNvPr>
          <p:cNvGrpSpPr/>
          <p:nvPr/>
        </p:nvGrpSpPr>
        <p:grpSpPr>
          <a:xfrm>
            <a:off x="161615" y="692445"/>
            <a:ext cx="11659199" cy="1916964"/>
            <a:chOff x="161616" y="950421"/>
            <a:chExt cx="11659199" cy="191696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0B600B1-1E29-4EBF-9CD3-3F362FDD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616" y="950421"/>
              <a:ext cx="11659199" cy="191696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8415717" y="2231754"/>
              <a:ext cx="1294725" cy="41974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85714588-BE18-4E92-A038-633970DEF6F3}"/>
              </a:ext>
            </a:extLst>
          </p:cNvPr>
          <p:cNvGrpSpPr/>
          <p:nvPr/>
        </p:nvGrpSpPr>
        <p:grpSpPr>
          <a:xfrm>
            <a:off x="5092116" y="2785599"/>
            <a:ext cx="6619824" cy="3820043"/>
            <a:chOff x="5092116" y="2785599"/>
            <a:chExt cx="6619824" cy="382004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E8EB594-31C4-4A16-9345-FCE2E3A3F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2116" y="2785599"/>
              <a:ext cx="6619824" cy="3820043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75DA315-E361-4BCD-916C-85577022A5CB}"/>
                </a:ext>
              </a:extLst>
            </p:cNvPr>
            <p:cNvSpPr/>
            <p:nvPr/>
          </p:nvSpPr>
          <p:spPr>
            <a:xfrm>
              <a:off x="7802058" y="4594625"/>
              <a:ext cx="1294725" cy="41974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44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912604" y="288381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開、閉館時間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4461522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各項樓層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/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服務開放時間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DE9A5FD-149C-4080-9791-0CD2D703917F}"/>
              </a:ext>
            </a:extLst>
          </p:cNvPr>
          <p:cNvGrpSpPr/>
          <p:nvPr/>
        </p:nvGrpSpPr>
        <p:grpSpPr>
          <a:xfrm>
            <a:off x="195808" y="5608907"/>
            <a:ext cx="6816633" cy="1015663"/>
            <a:chOff x="177800" y="3409201"/>
            <a:chExt cx="6816633" cy="1015663"/>
          </a:xfrm>
        </p:grpSpPr>
        <p:sp>
          <p:nvSpPr>
            <p:cNvPr id="81" name="Rounded Rectangle 11"/>
            <p:cNvSpPr>
              <a:spLocks noChangeAspect="1"/>
            </p:cNvSpPr>
            <p:nvPr/>
          </p:nvSpPr>
          <p:spPr>
            <a:xfrm>
              <a:off x="177800" y="3459858"/>
              <a:ext cx="1015370" cy="72064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B1-B2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12EFA7D1-965A-4B95-9C83-B0A234D83E37}"/>
                </a:ext>
              </a:extLst>
            </p:cNvPr>
            <p:cNvGrpSpPr/>
            <p:nvPr/>
          </p:nvGrpSpPr>
          <p:grpSpPr>
            <a:xfrm>
              <a:off x="1786465" y="3409201"/>
              <a:ext cx="5207968" cy="1015663"/>
              <a:chOff x="1786465" y="3409201"/>
              <a:chExt cx="5207968" cy="1015663"/>
            </a:xfrm>
          </p:grpSpPr>
          <p:sp>
            <p:nvSpPr>
              <p:cNvPr id="51" name="文字方塊 50"/>
              <p:cNvSpPr txBox="1"/>
              <p:nvPr/>
            </p:nvSpPr>
            <p:spPr>
              <a:xfrm>
                <a:off x="1786465" y="3409201"/>
                <a:ext cx="77457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88C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  <a:sym typeface="Wingdings 2" panose="05020102010507070707" pitchFamily="18" charset="2"/>
                  </a:rPr>
                  <a:t></a:t>
                </a:r>
                <a:endParaRPr kumimoji="0" lang="zh-TW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88C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88" name="文字方塊 87"/>
              <p:cNvSpPr txBox="1"/>
              <p:nvPr/>
            </p:nvSpPr>
            <p:spPr>
              <a:xfrm>
                <a:off x="3939062" y="3409201"/>
                <a:ext cx="77457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88C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  <a:sym typeface="Wingdings 2" panose="05020102010507070707" pitchFamily="18" charset="2"/>
                  </a:rPr>
                  <a:t></a:t>
                </a:r>
                <a:endParaRPr kumimoji="0" lang="zh-TW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88C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94" name="文字方塊 93"/>
              <p:cNvSpPr txBox="1"/>
              <p:nvPr/>
            </p:nvSpPr>
            <p:spPr>
              <a:xfrm>
                <a:off x="6312836" y="3409201"/>
                <a:ext cx="68159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10074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  <a:sym typeface="Wingdings 2" panose="05020102010507070707" pitchFamily="18" charset="2"/>
                  </a:rPr>
                  <a:t></a:t>
                </a:r>
                <a:endParaRPr kumimoji="0" lang="zh-TW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10074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C7797FC4-AE8C-44CC-BE90-2C5C9BF35E1D}"/>
              </a:ext>
            </a:extLst>
          </p:cNvPr>
          <p:cNvGrpSpPr/>
          <p:nvPr/>
        </p:nvGrpSpPr>
        <p:grpSpPr>
          <a:xfrm>
            <a:off x="294386" y="3599014"/>
            <a:ext cx="7413023" cy="1051351"/>
            <a:chOff x="216458" y="4344840"/>
            <a:chExt cx="7413023" cy="1051351"/>
          </a:xfrm>
        </p:grpSpPr>
        <p:cxnSp>
          <p:nvCxnSpPr>
            <p:cNvPr id="84" name="直線接點 83"/>
            <p:cNvCxnSpPr/>
            <p:nvPr/>
          </p:nvCxnSpPr>
          <p:spPr>
            <a:xfrm flipV="1">
              <a:off x="1403748" y="5393893"/>
              <a:ext cx="6225733" cy="229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034BAF4B-F631-43BE-ADE9-7D63EDE76DA7}"/>
                </a:ext>
              </a:extLst>
            </p:cNvPr>
            <p:cNvGrpSpPr/>
            <p:nvPr/>
          </p:nvGrpSpPr>
          <p:grpSpPr>
            <a:xfrm>
              <a:off x="216458" y="4344840"/>
              <a:ext cx="6816633" cy="1015663"/>
              <a:chOff x="177800" y="5222741"/>
              <a:chExt cx="6816633" cy="1015663"/>
            </a:xfrm>
          </p:grpSpPr>
          <p:sp>
            <p:nvSpPr>
              <p:cNvPr id="83" name="Rounded Rectangle 11"/>
              <p:cNvSpPr>
                <a:spLocks noChangeAspect="1"/>
              </p:cNvSpPr>
              <p:nvPr/>
            </p:nvSpPr>
            <p:spPr>
              <a:xfrm>
                <a:off x="177800" y="5365714"/>
                <a:ext cx="1015370" cy="720645"/>
              </a:xfrm>
              <a:prstGeom prst="roundRect">
                <a:avLst>
                  <a:gd name="adj" fmla="val 50000"/>
                </a:avLst>
              </a:prstGeom>
              <a:solidFill>
                <a:srgbClr val="9C018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cs"/>
                    <a:sym typeface="Arial" panose="020B0604020202020204" pitchFamily="34" charset="0"/>
                  </a:rPr>
                  <a:t>5F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59" name="群組 58">
                <a:extLst>
                  <a:ext uri="{FF2B5EF4-FFF2-40B4-BE49-F238E27FC236}">
                    <a16:creationId xmlns:a16="http://schemas.microsoft.com/office/drawing/2014/main" id="{835327BD-CC73-4513-85B4-FA01B1CC473B}"/>
                  </a:ext>
                </a:extLst>
              </p:cNvPr>
              <p:cNvGrpSpPr/>
              <p:nvPr/>
            </p:nvGrpSpPr>
            <p:grpSpPr>
              <a:xfrm>
                <a:off x="1609037" y="5222741"/>
                <a:ext cx="5385396" cy="1015663"/>
                <a:chOff x="1609037" y="5222741"/>
                <a:chExt cx="5385396" cy="1015663"/>
              </a:xfrm>
            </p:grpSpPr>
            <p:sp>
              <p:nvSpPr>
                <p:cNvPr id="86" name="文字方塊 85"/>
                <p:cNvSpPr txBox="1"/>
                <p:nvPr/>
              </p:nvSpPr>
              <p:spPr>
                <a:xfrm>
                  <a:off x="3939062" y="5222741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88C"/>
                      </a:solidFill>
                      <a:effectLst/>
                      <a:uLnTx/>
                      <a:uFillTx/>
                      <a:latin typeface="Calibri"/>
                      <a:ea typeface="新細明體" panose="02020500000000000000" pitchFamily="18" charset="-120"/>
                      <a:cs typeface="+mn-cs"/>
                      <a:sym typeface="Wingdings 2" panose="05020102010507070707" pitchFamily="18" charset="2"/>
                    </a:rPr>
                    <a:t></a:t>
                  </a:r>
                  <a:endParaRPr kumimoji="0" lang="zh-TW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88C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87" name="文字方塊 86"/>
                <p:cNvSpPr txBox="1"/>
                <p:nvPr/>
              </p:nvSpPr>
              <p:spPr>
                <a:xfrm>
                  <a:off x="1786465" y="5222741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88C"/>
                      </a:solidFill>
                      <a:effectLst/>
                      <a:uLnTx/>
                      <a:uFillTx/>
                      <a:latin typeface="Calibri"/>
                      <a:ea typeface="新細明體" panose="02020500000000000000" pitchFamily="18" charset="-120"/>
                      <a:cs typeface="+mn-cs"/>
                      <a:sym typeface="Wingdings 2" panose="05020102010507070707" pitchFamily="18" charset="2"/>
                    </a:rPr>
                    <a:t></a:t>
                  </a:r>
                  <a:endParaRPr kumimoji="0" lang="zh-TW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88C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89" name="Text Placeholder 3"/>
                <p:cNvSpPr txBox="1"/>
                <p:nvPr/>
              </p:nvSpPr>
              <p:spPr>
                <a:xfrm>
                  <a:off x="1609037" y="5829730"/>
                  <a:ext cx="1455194" cy="377363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C0186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  <a:sym typeface="Arial" panose="020B0604020202020204" pitchFamily="34" charset="0"/>
                    </a:rPr>
                    <a:t>9:30-17:30</a:t>
                  </a:r>
                  <a:endPara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018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" name="Text Placeholder 3"/>
                <p:cNvSpPr txBox="1"/>
                <p:nvPr/>
              </p:nvSpPr>
              <p:spPr>
                <a:xfrm>
                  <a:off x="3716606" y="5819142"/>
                  <a:ext cx="1455194" cy="377363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C0186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  <a:sym typeface="Arial" panose="020B0604020202020204" pitchFamily="34" charset="0"/>
                    </a:rPr>
                    <a:t>9:30-17:30</a:t>
                  </a:r>
                  <a:endPara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018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" name="文字方塊 94"/>
                <p:cNvSpPr txBox="1"/>
                <p:nvPr/>
              </p:nvSpPr>
              <p:spPr>
                <a:xfrm>
                  <a:off x="6312836" y="5222741"/>
                  <a:ext cx="68159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10074"/>
                      </a:solidFill>
                      <a:effectLst/>
                      <a:uLnTx/>
                      <a:uFillTx/>
                      <a:latin typeface="Calibri"/>
                      <a:ea typeface="新細明體" panose="02020500000000000000" pitchFamily="18" charset="-120"/>
                      <a:cs typeface="+mn-cs"/>
                      <a:sym typeface="Wingdings 2" panose="05020102010507070707" pitchFamily="18" charset="2"/>
                    </a:rPr>
                    <a:t></a:t>
                  </a:r>
                  <a:endParaRPr kumimoji="0" lang="zh-TW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10074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2063B5B-19B7-40FB-A6E8-AC798D3BBC18}"/>
              </a:ext>
            </a:extLst>
          </p:cNvPr>
          <p:cNvGrpSpPr/>
          <p:nvPr/>
        </p:nvGrpSpPr>
        <p:grpSpPr>
          <a:xfrm>
            <a:off x="7698859" y="3522689"/>
            <a:ext cx="1924826" cy="2893102"/>
            <a:chOff x="7698859" y="3522689"/>
            <a:chExt cx="1924826" cy="2893102"/>
          </a:xfrm>
        </p:grpSpPr>
        <p:sp>
          <p:nvSpPr>
            <p:cNvPr id="56" name="矩形 55"/>
            <p:cNvSpPr/>
            <p:nvPr/>
          </p:nvSpPr>
          <p:spPr>
            <a:xfrm>
              <a:off x="7698859" y="3522689"/>
              <a:ext cx="1924826" cy="2893102"/>
            </a:xfrm>
            <a:prstGeom prst="rect">
              <a:avLst/>
            </a:prstGeom>
            <a:solidFill>
              <a:srgbClr val="580076">
                <a:alpha val="4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6" name="文字方塊 95"/>
            <p:cNvSpPr txBox="1"/>
            <p:nvPr/>
          </p:nvSpPr>
          <p:spPr>
            <a:xfrm>
              <a:off x="8276320" y="3844882"/>
              <a:ext cx="68159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  <a:sym typeface="Wingdings 2" panose="05020102010507070707" pitchFamily="18" charset="2"/>
                </a:rPr>
                <a:t></a:t>
              </a:r>
              <a:endPara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7785870" y="4629401"/>
              <a:ext cx="18378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AutoNum type="circleNumWdWhitePlain"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rPr>
                <a:t>還書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rPr>
                <a:t>-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rPr>
                <a:t>使用還書箱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AutoNum type="circleNumWdWhitePlain"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+mn-cs"/>
                </a:rPr>
                <a:t>進修部學生週六借書可申請線上預借服務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99C393D-DC8B-441C-AD28-F62E0176EDE2}"/>
              </a:ext>
            </a:extLst>
          </p:cNvPr>
          <p:cNvGrpSpPr/>
          <p:nvPr/>
        </p:nvGrpSpPr>
        <p:grpSpPr>
          <a:xfrm>
            <a:off x="9535378" y="3803813"/>
            <a:ext cx="2072742" cy="2775606"/>
            <a:chOff x="9662343" y="3475676"/>
            <a:chExt cx="2072742" cy="2775606"/>
          </a:xfrm>
        </p:grpSpPr>
        <p:cxnSp>
          <p:nvCxnSpPr>
            <p:cNvPr id="99" name="直線接點 98"/>
            <p:cNvCxnSpPr/>
            <p:nvPr/>
          </p:nvCxnSpPr>
          <p:spPr>
            <a:xfrm>
              <a:off x="9662343" y="4329187"/>
              <a:ext cx="2072742" cy="64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>
            <a:xfrm flipV="1">
              <a:off x="9743607" y="5299190"/>
              <a:ext cx="1986377" cy="732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D4947F1F-72F7-4353-B9D4-16F61A97C1DC}"/>
                </a:ext>
              </a:extLst>
            </p:cNvPr>
            <p:cNvGrpSpPr/>
            <p:nvPr/>
          </p:nvGrpSpPr>
          <p:grpSpPr>
            <a:xfrm>
              <a:off x="10059668" y="3475676"/>
              <a:ext cx="1415772" cy="2775606"/>
              <a:chOff x="10059668" y="3475676"/>
              <a:chExt cx="1415772" cy="2775606"/>
            </a:xfrm>
          </p:grpSpPr>
          <p:sp>
            <p:nvSpPr>
              <p:cNvPr id="101" name="文字方塊 100"/>
              <p:cNvSpPr txBox="1"/>
              <p:nvPr/>
            </p:nvSpPr>
            <p:spPr>
              <a:xfrm>
                <a:off x="10426756" y="5235619"/>
                <a:ext cx="68159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CBF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  <a:sym typeface="Wingdings 2" panose="05020102010507070707" pitchFamily="18" charset="2"/>
                  </a:rPr>
                  <a:t></a:t>
                </a:r>
                <a:endParaRPr kumimoji="0" lang="zh-TW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BF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2" name="文字方塊 101"/>
              <p:cNvSpPr txBox="1"/>
              <p:nvPr/>
            </p:nvSpPr>
            <p:spPr>
              <a:xfrm>
                <a:off x="10426756" y="3475676"/>
                <a:ext cx="68159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CBF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  <a:sym typeface="Wingdings 2" panose="05020102010507070707" pitchFamily="18" charset="2"/>
                  </a:rPr>
                  <a:t></a:t>
                </a:r>
                <a:endParaRPr kumimoji="0" lang="zh-TW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BF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61" name="文字方塊 60"/>
              <p:cNvSpPr txBox="1"/>
              <p:nvPr/>
            </p:nvSpPr>
            <p:spPr>
              <a:xfrm>
                <a:off x="10059668" y="463846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CBF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另行公告</a:t>
                </a:r>
              </a:p>
            </p:txBody>
          </p:sp>
        </p:grpSp>
      </p:grpSp>
      <p:sp>
        <p:nvSpPr>
          <p:cNvPr id="62" name="文字方塊 61"/>
          <p:cNvSpPr txBox="1"/>
          <p:nvPr/>
        </p:nvSpPr>
        <p:spPr>
          <a:xfrm>
            <a:off x="313946" y="6391598"/>
            <a:ext cx="29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sym typeface="Wingdings 2" panose="05020102010507070707" pitchFamily="18" charset="2"/>
              </a:rPr>
              <a:t>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閉館前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15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分鐘停止借還書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A01F5C0-7ADC-4299-8C85-36FABD4CEE6A}"/>
              </a:ext>
            </a:extLst>
          </p:cNvPr>
          <p:cNvGrpSpPr/>
          <p:nvPr/>
        </p:nvGrpSpPr>
        <p:grpSpPr>
          <a:xfrm>
            <a:off x="177800" y="794921"/>
            <a:ext cx="12040625" cy="2734350"/>
            <a:chOff x="177800" y="794921"/>
            <a:chExt cx="12040625" cy="2734350"/>
          </a:xfrm>
        </p:grpSpPr>
        <p:grpSp>
          <p:nvGrpSpPr>
            <p:cNvPr id="2" name="Group 3"/>
            <p:cNvGrpSpPr/>
            <p:nvPr/>
          </p:nvGrpSpPr>
          <p:grpSpPr bwMode="auto">
            <a:xfrm>
              <a:off x="177800" y="2281458"/>
              <a:ext cx="12040625" cy="114252"/>
              <a:chOff x="1765833" y="4036682"/>
              <a:chExt cx="9317522" cy="50962"/>
            </a:xfrm>
          </p:grpSpPr>
          <p:sp>
            <p:nvSpPr>
              <p:cNvPr id="3" name="Rectangle 4"/>
              <p:cNvSpPr/>
              <p:nvPr/>
            </p:nvSpPr>
            <p:spPr>
              <a:xfrm>
                <a:off x="3040807" y="4036682"/>
                <a:ext cx="1683494" cy="509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4" name="Rectangle 5"/>
              <p:cNvSpPr/>
              <p:nvPr/>
            </p:nvSpPr>
            <p:spPr>
              <a:xfrm>
                <a:off x="4724303" y="4036682"/>
                <a:ext cx="1715155" cy="509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5" name="Rectangle 6"/>
              <p:cNvSpPr/>
              <p:nvPr/>
            </p:nvSpPr>
            <p:spPr>
              <a:xfrm>
                <a:off x="6435557" y="4036682"/>
                <a:ext cx="1661572" cy="5096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6" name="Rectangle 7"/>
              <p:cNvSpPr/>
              <p:nvPr/>
            </p:nvSpPr>
            <p:spPr>
              <a:xfrm>
                <a:off x="8087643" y="4036682"/>
                <a:ext cx="1720740" cy="5096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7" name="Rectangle 8"/>
              <p:cNvSpPr/>
              <p:nvPr/>
            </p:nvSpPr>
            <p:spPr>
              <a:xfrm>
                <a:off x="1765833" y="4036682"/>
                <a:ext cx="1274973" cy="509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8" name="Rectangle 9"/>
              <p:cNvSpPr/>
              <p:nvPr/>
            </p:nvSpPr>
            <p:spPr>
              <a:xfrm>
                <a:off x="9808382" y="4036682"/>
                <a:ext cx="1274973" cy="509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</p:grpSp>
        <p:grpSp>
          <p:nvGrpSpPr>
            <p:cNvPr id="63" name="Group 25"/>
            <p:cNvGrpSpPr/>
            <p:nvPr/>
          </p:nvGrpSpPr>
          <p:grpSpPr>
            <a:xfrm>
              <a:off x="1583293" y="2824712"/>
              <a:ext cx="1505043" cy="574980"/>
              <a:chOff x="1055279" y="1121928"/>
              <a:chExt cx="1181805" cy="432334"/>
            </a:xfrm>
          </p:grpSpPr>
          <p:sp>
            <p:nvSpPr>
              <p:cNvPr id="64" name="Text Placeholder 3"/>
              <p:cNvSpPr txBox="1"/>
              <p:nvPr/>
            </p:nvSpPr>
            <p:spPr>
              <a:xfrm>
                <a:off x="1055279" y="1121928"/>
                <a:ext cx="959148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pPr marL="0" marR="0" lvl="0" indent="0" algn="ctr" defTabSz="1216025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星期一</a:t>
                </a:r>
                <a:r>
                  <a:rPr kumimoji="0" lang="en-US" altLang="zh-TW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~</a:t>
                </a: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四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65" name="Text Placeholder 3"/>
              <p:cNvSpPr txBox="1"/>
              <p:nvPr/>
            </p:nvSpPr>
            <p:spPr>
              <a:xfrm>
                <a:off x="1094423" y="1270518"/>
                <a:ext cx="1142661" cy="283744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8:30-21:00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6" name="Group 25"/>
            <p:cNvGrpSpPr/>
            <p:nvPr/>
          </p:nvGrpSpPr>
          <p:grpSpPr>
            <a:xfrm>
              <a:off x="3877297" y="2824712"/>
              <a:ext cx="1967116" cy="625116"/>
              <a:chOff x="1167536" y="1167860"/>
              <a:chExt cx="1544637" cy="470033"/>
            </a:xfrm>
          </p:grpSpPr>
          <p:sp>
            <p:nvSpPr>
              <p:cNvPr id="67" name="Text Placeholder 3"/>
              <p:cNvSpPr txBox="1"/>
              <p:nvPr/>
            </p:nvSpPr>
            <p:spPr>
              <a:xfrm>
                <a:off x="1234241" y="1167860"/>
                <a:ext cx="604188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pPr marL="0" marR="0" lvl="0" indent="0" algn="ctr" defTabSz="1216025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星期五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68" name="Text Placeholder 3"/>
              <p:cNvSpPr txBox="1"/>
              <p:nvPr/>
            </p:nvSpPr>
            <p:spPr>
              <a:xfrm>
                <a:off x="1167536" y="1354149"/>
                <a:ext cx="1544637" cy="283744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8:30-18:00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9" name="Group 25"/>
            <p:cNvGrpSpPr/>
            <p:nvPr/>
          </p:nvGrpSpPr>
          <p:grpSpPr>
            <a:xfrm>
              <a:off x="5942991" y="2824712"/>
              <a:ext cx="1403081" cy="704559"/>
              <a:chOff x="1044570" y="1169451"/>
              <a:chExt cx="1101740" cy="529767"/>
            </a:xfrm>
          </p:grpSpPr>
          <p:sp>
            <p:nvSpPr>
              <p:cNvPr id="70" name="Text Placeholder 3"/>
              <p:cNvSpPr txBox="1"/>
              <p:nvPr/>
            </p:nvSpPr>
            <p:spPr>
              <a:xfrm>
                <a:off x="1234250" y="1169451"/>
                <a:ext cx="604187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pPr marL="0" marR="0" lvl="0" indent="0" algn="ctr" defTabSz="1216025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星期日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71" name="Text Placeholder 3"/>
              <p:cNvSpPr txBox="1"/>
              <p:nvPr/>
            </p:nvSpPr>
            <p:spPr>
              <a:xfrm>
                <a:off x="1044570" y="1386836"/>
                <a:ext cx="1101740" cy="312382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10:10-16:00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3" name="Text Placeholder 3"/>
            <p:cNvSpPr txBox="1"/>
            <p:nvPr/>
          </p:nvSpPr>
          <p:spPr>
            <a:xfrm>
              <a:off x="7653660" y="2824712"/>
              <a:ext cx="2051845" cy="30777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星期六，國定假日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6" name="Text Placeholder 3"/>
            <p:cNvSpPr txBox="1"/>
            <p:nvPr/>
          </p:nvSpPr>
          <p:spPr>
            <a:xfrm>
              <a:off x="10338911" y="2824712"/>
              <a:ext cx="769442" cy="30777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寒暑假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C4048C67-8E6C-4745-8BF0-F300A390BA9C}"/>
                </a:ext>
              </a:extLst>
            </p:cNvPr>
            <p:cNvGrpSpPr/>
            <p:nvPr/>
          </p:nvGrpSpPr>
          <p:grpSpPr>
            <a:xfrm>
              <a:off x="1558901" y="794925"/>
              <a:ext cx="1304470" cy="1829988"/>
              <a:chOff x="1521518" y="794925"/>
              <a:chExt cx="1304470" cy="1829988"/>
            </a:xfrm>
          </p:grpSpPr>
          <p:grpSp>
            <p:nvGrpSpPr>
              <p:cNvPr id="40" name="Group 41"/>
              <p:cNvGrpSpPr/>
              <p:nvPr/>
            </p:nvGrpSpPr>
            <p:grpSpPr>
              <a:xfrm>
                <a:off x="1521518" y="794925"/>
                <a:ext cx="1304470" cy="1829988"/>
                <a:chOff x="1199543" y="2785052"/>
                <a:chExt cx="1304470" cy="1829988"/>
              </a:xfrm>
            </p:grpSpPr>
            <p:grpSp>
              <p:nvGrpSpPr>
                <p:cNvPr id="41" name="Group 42"/>
                <p:cNvGrpSpPr>
                  <a:grpSpLocks noChangeAspect="1"/>
                </p:cNvGrpSpPr>
                <p:nvPr/>
              </p:nvGrpSpPr>
              <p:grpSpPr bwMode="auto">
                <a:xfrm>
                  <a:off x="1199543" y="2785052"/>
                  <a:ext cx="1304470" cy="1202090"/>
                  <a:chOff x="3149601" y="2756904"/>
                  <a:chExt cx="1201204" cy="1107067"/>
                </a:xfrm>
              </p:grpSpPr>
              <p:sp>
                <p:nvSpPr>
                  <p:cNvPr id="46" name="等腰三角形 51"/>
                  <p:cNvSpPr/>
                  <p:nvPr/>
                </p:nvSpPr>
                <p:spPr>
                  <a:xfrm flipV="1">
                    <a:off x="3149601" y="3200885"/>
                    <a:ext cx="1201204" cy="663086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  <p:sp>
                <p:nvSpPr>
                  <p:cNvPr id="47" name="矩形 52"/>
                  <p:cNvSpPr/>
                  <p:nvPr/>
                </p:nvSpPr>
                <p:spPr>
                  <a:xfrm>
                    <a:off x="3630725" y="2756904"/>
                    <a:ext cx="720080" cy="33154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42" name="Oval 43"/>
                <p:cNvSpPr>
                  <a:spLocks noChangeAspect="1"/>
                </p:cNvSpPr>
                <p:nvPr/>
              </p:nvSpPr>
              <p:spPr>
                <a:xfrm>
                  <a:off x="1540736" y="4029148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圖形 15" descr="打開的書本">
                <a:extLst>
                  <a:ext uri="{FF2B5EF4-FFF2-40B4-BE49-F238E27FC236}">
                    <a16:creationId xmlns:a16="http://schemas.microsoft.com/office/drawing/2014/main" id="{65F3DF28-4CB5-43E8-98E3-7838B82EE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29245" y="2128836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061E64AE-8A29-48BE-B727-F5C72F93914D}"/>
                </a:ext>
              </a:extLst>
            </p:cNvPr>
            <p:cNvGrpSpPr/>
            <p:nvPr/>
          </p:nvGrpSpPr>
          <p:grpSpPr>
            <a:xfrm>
              <a:off x="3667933" y="794924"/>
              <a:ext cx="1304471" cy="1846863"/>
              <a:chOff x="3630550" y="794924"/>
              <a:chExt cx="1304471" cy="1846863"/>
            </a:xfrm>
          </p:grpSpPr>
          <p:grpSp>
            <p:nvGrpSpPr>
              <p:cNvPr id="32" name="Group 33"/>
              <p:cNvGrpSpPr/>
              <p:nvPr/>
            </p:nvGrpSpPr>
            <p:grpSpPr>
              <a:xfrm>
                <a:off x="3630550" y="794924"/>
                <a:ext cx="1304471" cy="1846863"/>
                <a:chOff x="3269603" y="2792822"/>
                <a:chExt cx="1304471" cy="1833659"/>
              </a:xfrm>
            </p:grpSpPr>
            <p:grpSp>
              <p:nvGrpSpPr>
                <p:cNvPr id="33" name="Group 34"/>
                <p:cNvGrpSpPr>
                  <a:grpSpLocks noChangeAspect="1"/>
                </p:cNvGrpSpPr>
                <p:nvPr/>
              </p:nvGrpSpPr>
              <p:grpSpPr bwMode="auto">
                <a:xfrm>
                  <a:off x="3269603" y="2792822"/>
                  <a:ext cx="1304471" cy="1199087"/>
                  <a:chOff x="3149600" y="2754925"/>
                  <a:chExt cx="1201204" cy="1104306"/>
                </a:xfrm>
              </p:grpSpPr>
              <p:sp>
                <p:nvSpPr>
                  <p:cNvPr id="38" name="等腰三角形 51"/>
                  <p:cNvSpPr/>
                  <p:nvPr/>
                </p:nvSpPr>
                <p:spPr>
                  <a:xfrm flipV="1">
                    <a:off x="3149600" y="3200883"/>
                    <a:ext cx="1201204" cy="658348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2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  <p:sp>
                <p:nvSpPr>
                  <p:cNvPr id="39" name="矩形 52"/>
                  <p:cNvSpPr/>
                  <p:nvPr/>
                </p:nvSpPr>
                <p:spPr>
                  <a:xfrm>
                    <a:off x="3630724" y="2754925"/>
                    <a:ext cx="720080" cy="329174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34" name="Oval 35"/>
                <p:cNvSpPr>
                  <a:spLocks noChangeAspect="1"/>
                </p:cNvSpPr>
                <p:nvPr/>
              </p:nvSpPr>
              <p:spPr>
                <a:xfrm>
                  <a:off x="3628031" y="4040589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AutoShape 127"/>
                <p:cNvSpPr/>
                <p:nvPr/>
              </p:nvSpPr>
              <p:spPr bwMode="auto">
                <a:xfrm>
                  <a:off x="3887943" y="4428811"/>
                  <a:ext cx="77447" cy="7688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marL="0" marR="0" lvl="0" indent="0" algn="ctr" defTabSz="228600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ea typeface="+mn-ea"/>
                    <a:cs typeface="+mn-cs"/>
                    <a:sym typeface="Gill Sans" charset="0"/>
                  </a:endParaRPr>
                </a:p>
              </p:txBody>
            </p:sp>
          </p:grpSp>
          <p:pic>
            <p:nvPicPr>
              <p:cNvPr id="25" name="圖形 24" descr="花">
                <a:extLst>
                  <a:ext uri="{FF2B5EF4-FFF2-40B4-BE49-F238E27FC236}">
                    <a16:creationId xmlns:a16="http://schemas.microsoft.com/office/drawing/2014/main" id="{E450DDA3-81E8-4C17-B575-75F6F854D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047924" y="2137113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E1D41D61-DD4E-4CC0-A920-2510043D4A49}"/>
                </a:ext>
              </a:extLst>
            </p:cNvPr>
            <p:cNvGrpSpPr/>
            <p:nvPr/>
          </p:nvGrpSpPr>
          <p:grpSpPr>
            <a:xfrm>
              <a:off x="5793581" y="794921"/>
              <a:ext cx="1304471" cy="1827144"/>
              <a:chOff x="5756198" y="794921"/>
              <a:chExt cx="1304471" cy="1827144"/>
            </a:xfrm>
          </p:grpSpPr>
          <p:grpSp>
            <p:nvGrpSpPr>
              <p:cNvPr id="26" name="Group 27"/>
              <p:cNvGrpSpPr/>
              <p:nvPr/>
            </p:nvGrpSpPr>
            <p:grpSpPr>
              <a:xfrm>
                <a:off x="5756198" y="794921"/>
                <a:ext cx="1304471" cy="1827144"/>
                <a:chOff x="5960997" y="2841150"/>
                <a:chExt cx="1304471" cy="1834934"/>
              </a:xfrm>
            </p:grpSpPr>
            <p:grpSp>
              <p:nvGrpSpPr>
                <p:cNvPr id="28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5960997" y="2841150"/>
                  <a:ext cx="1304471" cy="1149046"/>
                  <a:chOff x="3149600" y="2808578"/>
                  <a:chExt cx="1201204" cy="1058218"/>
                </a:xfrm>
              </p:grpSpPr>
              <p:sp>
                <p:nvSpPr>
                  <p:cNvPr id="30" name="等腰三角形 51"/>
                  <p:cNvSpPr/>
                  <p:nvPr/>
                </p:nvSpPr>
                <p:spPr>
                  <a:xfrm flipV="1">
                    <a:off x="3149600" y="3200883"/>
                    <a:ext cx="1201204" cy="665913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3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  <p:sp>
                <p:nvSpPr>
                  <p:cNvPr id="31" name="矩形 52"/>
                  <p:cNvSpPr/>
                  <p:nvPr/>
                </p:nvSpPr>
                <p:spPr>
                  <a:xfrm>
                    <a:off x="3630724" y="2808578"/>
                    <a:ext cx="720080" cy="332958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29" name="Oval 30"/>
                <p:cNvSpPr>
                  <a:spLocks noChangeAspect="1"/>
                </p:cNvSpPr>
                <p:nvPr/>
              </p:nvSpPr>
              <p:spPr>
                <a:xfrm>
                  <a:off x="6312532" y="4090192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5" name="圖形 34" descr="花盆中的花">
                <a:extLst>
                  <a:ext uri="{FF2B5EF4-FFF2-40B4-BE49-F238E27FC236}">
                    <a16:creationId xmlns:a16="http://schemas.microsoft.com/office/drawing/2014/main" id="{A96DDAB5-BCE1-41E2-BB25-EF7F30142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55750" y="2087548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EB84AB26-968A-4CB1-805F-3E5F10567359}"/>
                </a:ext>
              </a:extLst>
            </p:cNvPr>
            <p:cNvGrpSpPr/>
            <p:nvPr/>
          </p:nvGrpSpPr>
          <p:grpSpPr>
            <a:xfrm>
              <a:off x="7893168" y="794922"/>
              <a:ext cx="1304470" cy="1838071"/>
              <a:chOff x="7855785" y="794922"/>
              <a:chExt cx="1304470" cy="1838071"/>
            </a:xfrm>
          </p:grpSpPr>
          <p:grpSp>
            <p:nvGrpSpPr>
              <p:cNvPr id="9" name="Group 10"/>
              <p:cNvGrpSpPr/>
              <p:nvPr/>
            </p:nvGrpSpPr>
            <p:grpSpPr>
              <a:xfrm>
                <a:off x="7855785" y="794922"/>
                <a:ext cx="1304470" cy="1838071"/>
                <a:chOff x="7980911" y="2866909"/>
                <a:chExt cx="1304470" cy="1838071"/>
              </a:xfrm>
            </p:grpSpPr>
            <p:grpSp>
              <p:nvGrpSpPr>
                <p:cNvPr id="10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7980911" y="2866909"/>
                  <a:ext cx="1304470" cy="1120199"/>
                  <a:chOff x="3149600" y="2832316"/>
                  <a:chExt cx="1201204" cy="1031657"/>
                </a:xfrm>
              </p:grpSpPr>
              <p:sp>
                <p:nvSpPr>
                  <p:cNvPr id="17" name="等腰三角形 51"/>
                  <p:cNvSpPr/>
                  <p:nvPr/>
                </p:nvSpPr>
                <p:spPr>
                  <a:xfrm flipV="1">
                    <a:off x="3149600" y="3200883"/>
                    <a:ext cx="1201204" cy="663090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4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  <p:sp>
                <p:nvSpPr>
                  <p:cNvPr id="18" name="矩形 52"/>
                  <p:cNvSpPr/>
                  <p:nvPr/>
                </p:nvSpPr>
                <p:spPr>
                  <a:xfrm>
                    <a:off x="3630724" y="2832316"/>
                    <a:ext cx="720080" cy="331544"/>
                  </a:xfrm>
                  <a:prstGeom prst="rect">
                    <a:avLst/>
                  </a:prstGeom>
                  <a:solidFill>
                    <a:schemeClr val="accent4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11" name="Oval 12"/>
                <p:cNvSpPr>
                  <a:spLocks noChangeAspect="1"/>
                </p:cNvSpPr>
                <p:nvPr/>
              </p:nvSpPr>
              <p:spPr>
                <a:xfrm>
                  <a:off x="8347955" y="4119088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utoShape 54"/>
                <p:cNvSpPr/>
                <p:nvPr/>
              </p:nvSpPr>
              <p:spPr bwMode="auto">
                <a:xfrm>
                  <a:off x="8581811" y="4588456"/>
                  <a:ext cx="49948" cy="52193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marL="0" marR="0" lvl="0" indent="0" algn="ctr" defTabSz="228600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Gill Sans" charset="0"/>
                    <a:ea typeface="+mn-ea"/>
                    <a:cs typeface="+mn-cs"/>
                    <a:sym typeface="Gill Sans" charset="0"/>
                  </a:endParaRPr>
                </a:p>
              </p:txBody>
            </p:sp>
          </p:grpSp>
          <p:pic>
            <p:nvPicPr>
              <p:cNvPr id="43" name="圖形 42" descr="健行">
                <a:extLst>
                  <a:ext uri="{FF2B5EF4-FFF2-40B4-BE49-F238E27FC236}">
                    <a16:creationId xmlns:a16="http://schemas.microsoft.com/office/drawing/2014/main" id="{F934CBC7-6788-4CB9-8591-F7F8A869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291089" y="2106840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EF6B32E5-7D82-4DCD-9E65-9324E3F43A0C}"/>
                </a:ext>
              </a:extLst>
            </p:cNvPr>
            <p:cNvGrpSpPr/>
            <p:nvPr/>
          </p:nvGrpSpPr>
          <p:grpSpPr>
            <a:xfrm>
              <a:off x="9988269" y="794924"/>
              <a:ext cx="1304471" cy="1842110"/>
              <a:chOff x="9950886" y="794924"/>
              <a:chExt cx="1304471" cy="1842110"/>
            </a:xfrm>
          </p:grpSpPr>
          <p:grpSp>
            <p:nvGrpSpPr>
              <p:cNvPr id="19" name="Group 20"/>
              <p:cNvGrpSpPr/>
              <p:nvPr/>
            </p:nvGrpSpPr>
            <p:grpSpPr>
              <a:xfrm>
                <a:off x="9950886" y="794924"/>
                <a:ext cx="1304471" cy="1842110"/>
                <a:chOff x="9539460" y="2907840"/>
                <a:chExt cx="1304471" cy="1842110"/>
              </a:xfrm>
            </p:grpSpPr>
            <p:grpSp>
              <p:nvGrpSpPr>
                <p:cNvPr id="20" name="Group 21"/>
                <p:cNvGrpSpPr>
                  <a:grpSpLocks noChangeAspect="1"/>
                </p:cNvGrpSpPr>
                <p:nvPr/>
              </p:nvGrpSpPr>
              <p:grpSpPr bwMode="auto">
                <a:xfrm>
                  <a:off x="9539460" y="2907840"/>
                  <a:ext cx="1304471" cy="1079255"/>
                  <a:chOff x="3149600" y="2870023"/>
                  <a:chExt cx="1201204" cy="993952"/>
                </a:xfrm>
              </p:grpSpPr>
              <p:sp>
                <p:nvSpPr>
                  <p:cNvPr id="23" name="等腰三角形 51"/>
                  <p:cNvSpPr/>
                  <p:nvPr/>
                </p:nvSpPr>
                <p:spPr>
                  <a:xfrm flipV="1">
                    <a:off x="3149600" y="3200883"/>
                    <a:ext cx="1201204" cy="663092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5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  <p:sp>
                <p:nvSpPr>
                  <p:cNvPr id="24" name="矩形 52"/>
                  <p:cNvSpPr/>
                  <p:nvPr/>
                </p:nvSpPr>
                <p:spPr>
                  <a:xfrm>
                    <a:off x="3630724" y="2870023"/>
                    <a:ext cx="720080" cy="331544"/>
                  </a:xfrm>
                  <a:prstGeom prst="rect">
                    <a:avLst/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微软雅黑 Light" panose="020B0502040204020203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21" name="Oval 22"/>
                <p:cNvSpPr>
                  <a:spLocks noChangeAspect="1"/>
                </p:cNvSpPr>
                <p:nvPr/>
              </p:nvSpPr>
              <p:spPr>
                <a:xfrm>
                  <a:off x="9904781" y="4164058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圖形 44" descr="煙火">
                <a:extLst>
                  <a:ext uri="{FF2B5EF4-FFF2-40B4-BE49-F238E27FC236}">
                    <a16:creationId xmlns:a16="http://schemas.microsoft.com/office/drawing/2014/main" id="{D9438D8A-641C-44A3-9C07-9EB2B7B88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391735" y="2106840"/>
                <a:ext cx="468000" cy="468000"/>
              </a:xfrm>
              <a:prstGeom prst="rect">
                <a:avLst/>
              </a:prstGeom>
            </p:spPr>
          </p:pic>
        </p:grpSp>
      </p:grp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8CCB1DC9-6D0C-46E8-B05F-9EB1C7E702C1}"/>
              </a:ext>
            </a:extLst>
          </p:cNvPr>
          <p:cNvGrpSpPr/>
          <p:nvPr/>
        </p:nvGrpSpPr>
        <p:grpSpPr>
          <a:xfrm>
            <a:off x="255795" y="4725654"/>
            <a:ext cx="7521059" cy="1015663"/>
            <a:chOff x="177800" y="3380572"/>
            <a:chExt cx="7521059" cy="1015663"/>
          </a:xfrm>
        </p:grpSpPr>
        <p:cxnSp>
          <p:nvCxnSpPr>
            <p:cNvPr id="98" name="直線接點 97">
              <a:extLst>
                <a:ext uri="{FF2B5EF4-FFF2-40B4-BE49-F238E27FC236}">
                  <a16:creationId xmlns:a16="http://schemas.microsoft.com/office/drawing/2014/main" id="{71405039-8E5D-4814-8962-D877BF490A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1606" y="4247382"/>
              <a:ext cx="6317253" cy="36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48B18375-5F1A-41F8-B970-09534A624C05}"/>
                </a:ext>
              </a:extLst>
            </p:cNvPr>
            <p:cNvGrpSpPr/>
            <p:nvPr/>
          </p:nvGrpSpPr>
          <p:grpSpPr>
            <a:xfrm>
              <a:off x="177800" y="3380572"/>
              <a:ext cx="6816633" cy="1015663"/>
              <a:chOff x="177800" y="4373336"/>
              <a:chExt cx="6816633" cy="1015663"/>
            </a:xfrm>
          </p:grpSpPr>
          <p:sp>
            <p:nvSpPr>
              <p:cNvPr id="104" name="Rounded Rectangle 11">
                <a:extLst>
                  <a:ext uri="{FF2B5EF4-FFF2-40B4-BE49-F238E27FC236}">
                    <a16:creationId xmlns:a16="http://schemas.microsoft.com/office/drawing/2014/main" id="{333F259C-9637-4259-AD22-2E34A9658C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800" y="4400016"/>
                <a:ext cx="1015370" cy="720645"/>
              </a:xfrm>
              <a:prstGeom prst="roundRect">
                <a:avLst>
                  <a:gd name="adj" fmla="val 50000"/>
                </a:avLst>
              </a:prstGeom>
              <a:solidFill>
                <a:srgbClr val="E4015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cs"/>
                    <a:sym typeface="Arial" panose="020B0604020202020204" pitchFamily="34" charset="0"/>
                  </a:rPr>
                  <a:t>1-4F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105" name="群組 104">
                <a:extLst>
                  <a:ext uri="{FF2B5EF4-FFF2-40B4-BE49-F238E27FC236}">
                    <a16:creationId xmlns:a16="http://schemas.microsoft.com/office/drawing/2014/main" id="{4B2FF91A-1DC9-48F1-AADE-C201D5D2E31D}"/>
                  </a:ext>
                </a:extLst>
              </p:cNvPr>
              <p:cNvGrpSpPr/>
              <p:nvPr/>
            </p:nvGrpSpPr>
            <p:grpSpPr>
              <a:xfrm>
                <a:off x="1786465" y="4373336"/>
                <a:ext cx="5207968" cy="1015663"/>
                <a:chOff x="1786465" y="4373336"/>
                <a:chExt cx="5207968" cy="1015663"/>
              </a:xfrm>
            </p:grpSpPr>
            <p:sp>
              <p:nvSpPr>
                <p:cNvPr id="106" name="文字方塊 105">
                  <a:extLst>
                    <a:ext uri="{FF2B5EF4-FFF2-40B4-BE49-F238E27FC236}">
                      <a16:creationId xmlns:a16="http://schemas.microsoft.com/office/drawing/2014/main" id="{B2220994-573A-4749-8048-D1C5194A80CC}"/>
                    </a:ext>
                  </a:extLst>
                </p:cNvPr>
                <p:cNvSpPr txBox="1"/>
                <p:nvPr/>
              </p:nvSpPr>
              <p:spPr>
                <a:xfrm>
                  <a:off x="3939062" y="4373336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88C"/>
                      </a:solidFill>
                      <a:effectLst/>
                      <a:uLnTx/>
                      <a:uFillTx/>
                      <a:latin typeface="Calibri"/>
                      <a:ea typeface="新細明體" panose="02020500000000000000" pitchFamily="18" charset="-120"/>
                      <a:cs typeface="+mn-cs"/>
                      <a:sym typeface="Wingdings 2" panose="05020102010507070707" pitchFamily="18" charset="2"/>
                    </a:rPr>
                    <a:t></a:t>
                  </a:r>
                  <a:endParaRPr kumimoji="0" lang="zh-TW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88C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07" name="文字方塊 106">
                  <a:extLst>
                    <a:ext uri="{FF2B5EF4-FFF2-40B4-BE49-F238E27FC236}">
                      <a16:creationId xmlns:a16="http://schemas.microsoft.com/office/drawing/2014/main" id="{2876D2D4-4E23-4CCE-B8BA-8EE4D77830CE}"/>
                    </a:ext>
                  </a:extLst>
                </p:cNvPr>
                <p:cNvSpPr txBox="1"/>
                <p:nvPr/>
              </p:nvSpPr>
              <p:spPr>
                <a:xfrm>
                  <a:off x="1786465" y="4373336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88C"/>
                      </a:solidFill>
                      <a:effectLst/>
                      <a:uLnTx/>
                      <a:uFillTx/>
                      <a:latin typeface="Calibri"/>
                      <a:ea typeface="新細明體" panose="02020500000000000000" pitchFamily="18" charset="-120"/>
                      <a:cs typeface="+mn-cs"/>
                      <a:sym typeface="Wingdings 2" panose="05020102010507070707" pitchFamily="18" charset="2"/>
                    </a:rPr>
                    <a:t></a:t>
                  </a:r>
                  <a:endParaRPr kumimoji="0" lang="zh-TW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88C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08" name="文字方塊 107">
                  <a:extLst>
                    <a:ext uri="{FF2B5EF4-FFF2-40B4-BE49-F238E27FC236}">
                      <a16:creationId xmlns:a16="http://schemas.microsoft.com/office/drawing/2014/main" id="{7C445920-2D40-418F-9E46-39C1F46E1C65}"/>
                    </a:ext>
                  </a:extLst>
                </p:cNvPr>
                <p:cNvSpPr txBox="1"/>
                <p:nvPr/>
              </p:nvSpPr>
              <p:spPr>
                <a:xfrm>
                  <a:off x="6219862" y="4373336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10074"/>
                      </a:solidFill>
                      <a:effectLst/>
                      <a:uLnTx/>
                      <a:uFillTx/>
                      <a:latin typeface="Calibri"/>
                      <a:ea typeface="新細明體" panose="02020500000000000000" pitchFamily="18" charset="-120"/>
                      <a:cs typeface="+mn-cs"/>
                      <a:sym typeface="Wingdings 2" panose="05020102010507070707" pitchFamily="18" charset="2"/>
                    </a:rPr>
                    <a:t></a:t>
                  </a:r>
                  <a:endParaRPr kumimoji="0" lang="zh-TW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10074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787040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946922" y="288381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入館須知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3827537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入館步驟與方式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464133" y="1262126"/>
            <a:ext cx="3242714" cy="1015614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000" dirty="0">
                <a:solidFill>
                  <a:schemeClr val="tx1"/>
                </a:solidFill>
                <a:sym typeface="Arial" panose="020B0604020202020204" pitchFamily="34" charset="0"/>
              </a:rPr>
              <a:t>館內禁止飲食、高聲喧嘩。請勿攜帶食物</a:t>
            </a:r>
            <a:r>
              <a:rPr lang="en-US" altLang="zh-TW" sz="2000" dirty="0">
                <a:solidFill>
                  <a:schemeClr val="tx1"/>
                </a:solidFill>
                <a:sym typeface="Arial" panose="020B0604020202020204" pitchFamily="34" charset="0"/>
              </a:rPr>
              <a:t>/</a:t>
            </a:r>
            <a:r>
              <a:rPr lang="zh-TW" altLang="en-US" sz="2000" dirty="0">
                <a:solidFill>
                  <a:schemeClr val="tx1"/>
                </a:solidFill>
                <a:sym typeface="Arial" panose="020B0604020202020204" pitchFamily="34" charset="0"/>
              </a:rPr>
              <a:t>飲料入館</a:t>
            </a:r>
            <a:r>
              <a:rPr lang="zh-TW" altLang="en-US" sz="2000" dirty="0">
                <a:sym typeface="Arial" panose="020B0604020202020204" pitchFamily="34" charset="0"/>
              </a:rPr>
              <a:t>。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6131119" y="1316500"/>
            <a:ext cx="5550586" cy="1015614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000" dirty="0">
                <a:solidFill>
                  <a:schemeClr val="tx1"/>
                </a:solidFill>
                <a:sym typeface="Arial" panose="020B0604020202020204" pitchFamily="34" charset="0"/>
              </a:rPr>
              <a:t>未帶證件，請確實換卡入館</a:t>
            </a:r>
            <a:r>
              <a:rPr lang="zh-TW" altLang="en-US" sz="2000" dirty="0">
                <a:sym typeface="Arial" panose="020B0604020202020204" pitchFamily="34" charset="0"/>
              </a:rPr>
              <a:t>。</a:t>
            </a:r>
            <a:r>
              <a:rPr lang="zh-TW" altLang="en-US" sz="2000" b="1" dirty="0">
                <a:solidFill>
                  <a:srgbClr val="0070C0"/>
                </a:solidFill>
                <a:sym typeface="Arial" panose="020B0604020202020204" pitchFamily="34" charset="0"/>
              </a:rPr>
              <a:t>未拿到學生證前，可利用身份證、駕照、健保卡等入館、借閱圖書</a:t>
            </a:r>
            <a:r>
              <a:rPr lang="zh-TW" altLang="en-US" sz="2000" dirty="0">
                <a:sym typeface="Arial" panose="020B0604020202020204" pitchFamily="34" charset="0"/>
              </a:rPr>
              <a:t>。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353421" y="2440842"/>
            <a:ext cx="2716854" cy="18913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TextBox 15"/>
          <p:cNvSpPr txBox="1"/>
          <p:nvPr/>
        </p:nvSpPr>
        <p:spPr>
          <a:xfrm>
            <a:off x="975228" y="4217890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输入文字，添加相关标题，修改文字内容。</a:t>
            </a:r>
          </a:p>
        </p:txBody>
      </p:sp>
      <p:sp>
        <p:nvSpPr>
          <p:cNvPr id="47" name="TextBox 15"/>
          <p:cNvSpPr txBox="1"/>
          <p:nvPr/>
        </p:nvSpPr>
        <p:spPr>
          <a:xfrm>
            <a:off x="3788513" y="2610595"/>
            <a:ext cx="2003564" cy="175427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1800" dirty="0">
                <a:sym typeface="Arial" panose="020B0604020202020204" pitchFamily="34" charset="0"/>
              </a:rPr>
              <a:t>本人的學生證</a:t>
            </a:r>
            <a:r>
              <a:rPr lang="en-US" altLang="zh-TW" sz="1800" dirty="0">
                <a:sym typeface="Arial" panose="020B0604020202020204" pitchFamily="34" charset="0"/>
              </a:rPr>
              <a:t>/</a:t>
            </a:r>
            <a:r>
              <a:rPr lang="zh-TW" altLang="en-US" sz="1800" dirty="0">
                <a:sym typeface="Arial" panose="020B0604020202020204" pitchFamily="34" charset="0"/>
              </a:rPr>
              <a:t>教職員證，感應刷卡→燈綠→推門入館</a:t>
            </a:r>
            <a:endParaRPr lang="zh-CN" altLang="en-US" sz="1800" dirty="0">
              <a:sym typeface="Arial" panose="020B0604020202020204" pitchFamily="34" charset="0"/>
            </a:endParaRPr>
          </a:p>
        </p:txBody>
      </p:sp>
      <p:sp>
        <p:nvSpPr>
          <p:cNvPr id="48" name="TextBox 15"/>
          <p:cNvSpPr txBox="1"/>
          <p:nvPr/>
        </p:nvSpPr>
        <p:spPr>
          <a:xfrm>
            <a:off x="6539869" y="4137558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输入文字，添加相关标题，修改文字容。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2231784-9565-4A03-AF4E-69A0CAA06102}"/>
              </a:ext>
            </a:extLst>
          </p:cNvPr>
          <p:cNvGrpSpPr/>
          <p:nvPr/>
        </p:nvGrpSpPr>
        <p:grpSpPr>
          <a:xfrm>
            <a:off x="464133" y="2441116"/>
            <a:ext cx="5546922" cy="3713851"/>
            <a:chOff x="464133" y="2441116"/>
            <a:chExt cx="5546922" cy="371385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33" y="2441116"/>
              <a:ext cx="2755115" cy="3675144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530" y="4445458"/>
              <a:ext cx="2663525" cy="1709509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8964851" y="4104750"/>
            <a:ext cx="2716854" cy="205605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TextBox 15"/>
          <p:cNvSpPr txBox="1"/>
          <p:nvPr/>
        </p:nvSpPr>
        <p:spPr>
          <a:xfrm>
            <a:off x="9221059" y="4276232"/>
            <a:ext cx="2294396" cy="170535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1800" dirty="0">
                <a:sym typeface="Arial" panose="020B0604020202020204" pitchFamily="34" charset="0"/>
              </a:rPr>
              <a:t>未帶證件，可洽詢櫃枱以身份證</a:t>
            </a:r>
            <a:r>
              <a:rPr lang="en-US" altLang="zh-TW" sz="1800" dirty="0">
                <a:sym typeface="Arial" panose="020B0604020202020204" pitchFamily="34" charset="0"/>
              </a:rPr>
              <a:t>,</a:t>
            </a:r>
            <a:r>
              <a:rPr lang="zh-TW" altLang="en-US" sz="1800" dirty="0">
                <a:sym typeface="Arial" panose="020B0604020202020204" pitchFamily="34" charset="0"/>
              </a:rPr>
              <a:t>駕照</a:t>
            </a:r>
            <a:r>
              <a:rPr lang="en-US" altLang="zh-TW" sz="1800" dirty="0">
                <a:sym typeface="Arial" panose="020B0604020202020204" pitchFamily="34" charset="0"/>
              </a:rPr>
              <a:t>,</a:t>
            </a:r>
            <a:r>
              <a:rPr lang="zh-TW" altLang="en-US" sz="1800" dirty="0">
                <a:sym typeface="Arial" panose="020B0604020202020204" pitchFamily="34" charset="0"/>
              </a:rPr>
              <a:t>健保卡等證件換發臨時證入館。</a:t>
            </a:r>
            <a:endParaRPr lang="zh-CN" altLang="en-US" sz="1800" dirty="0">
              <a:sym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B29B523-3A71-43B5-B4EB-731C0B04B761}"/>
              </a:ext>
            </a:extLst>
          </p:cNvPr>
          <p:cNvGrpSpPr/>
          <p:nvPr/>
        </p:nvGrpSpPr>
        <p:grpSpPr>
          <a:xfrm>
            <a:off x="6139337" y="2440842"/>
            <a:ext cx="5542368" cy="3714125"/>
            <a:chOff x="6139337" y="2440842"/>
            <a:chExt cx="5542368" cy="3714125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3075" y="2440842"/>
              <a:ext cx="1778453" cy="1118235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361" y="3046262"/>
              <a:ext cx="1563344" cy="972747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337" y="2479367"/>
              <a:ext cx="2755456" cy="36756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0137838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946922" y="288381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借閱規則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633261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借閱冊數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/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罰則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53356B1-B640-4685-A945-B64318D88ABF}"/>
              </a:ext>
            </a:extLst>
          </p:cNvPr>
          <p:cNvGrpSpPr/>
          <p:nvPr/>
        </p:nvGrpSpPr>
        <p:grpSpPr>
          <a:xfrm>
            <a:off x="-1758778" y="1496895"/>
            <a:ext cx="14650695" cy="1999634"/>
            <a:chOff x="-1758778" y="1496895"/>
            <a:chExt cx="14650695" cy="1999634"/>
          </a:xfrm>
        </p:grpSpPr>
        <p:sp>
          <p:nvSpPr>
            <p:cNvPr id="16" name="Color 1"/>
            <p:cNvSpPr/>
            <p:nvPr/>
          </p:nvSpPr>
          <p:spPr bwMode="auto">
            <a:xfrm>
              <a:off x="9526570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7" name="Color 3"/>
            <p:cNvSpPr/>
            <p:nvPr/>
          </p:nvSpPr>
          <p:spPr bwMode="auto">
            <a:xfrm>
              <a:off x="5767270" y="1496910"/>
              <a:ext cx="3363487" cy="1999619"/>
            </a:xfrm>
            <a:custGeom>
              <a:avLst/>
              <a:gdLst>
                <a:gd name="T0" fmla="*/ 766 w 766"/>
                <a:gd name="T1" fmla="*/ 0 h 453"/>
                <a:gd name="T2" fmla="*/ 669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2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69" y="85"/>
                  </a:cubicBezTo>
                  <a:cubicBezTo>
                    <a:pt x="622" y="161"/>
                    <a:pt x="494" y="357"/>
                    <a:pt x="470" y="390"/>
                  </a:cubicBezTo>
                  <a:cubicBezTo>
                    <a:pt x="441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4" y="428"/>
                    <a:pt x="133" y="390"/>
                  </a:cubicBezTo>
                  <a:cubicBezTo>
                    <a:pt x="157" y="357"/>
                    <a:pt x="285" y="161"/>
                    <a:pt x="332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8" name="Color 2"/>
            <p:cNvSpPr/>
            <p:nvPr/>
          </p:nvSpPr>
          <p:spPr bwMode="auto">
            <a:xfrm>
              <a:off x="7645991" y="1496910"/>
              <a:ext cx="3361630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5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9" name="Color 5"/>
            <p:cNvSpPr/>
            <p:nvPr/>
          </p:nvSpPr>
          <p:spPr bwMode="auto">
            <a:xfrm>
              <a:off x="2000534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0" name="Color 4"/>
            <p:cNvSpPr/>
            <p:nvPr/>
          </p:nvSpPr>
          <p:spPr bwMode="auto">
            <a:xfrm>
              <a:off x="3881116" y="1496910"/>
              <a:ext cx="3365347" cy="1999619"/>
            </a:xfrm>
            <a:custGeom>
              <a:avLst/>
              <a:gdLst>
                <a:gd name="T0" fmla="*/ 0 w 766"/>
                <a:gd name="T1" fmla="*/ 0 h 453"/>
                <a:gd name="T2" fmla="*/ 96 w 766"/>
                <a:gd name="T3" fmla="*/ 85 h 453"/>
                <a:gd name="T4" fmla="*/ 296 w 766"/>
                <a:gd name="T5" fmla="*/ 390 h 453"/>
                <a:gd name="T6" fmla="*/ 429 w 766"/>
                <a:gd name="T7" fmla="*/ 453 h 453"/>
                <a:gd name="T8" fmla="*/ 766 w 766"/>
                <a:gd name="T9" fmla="*/ 453 h 453"/>
                <a:gd name="T10" fmla="*/ 633 w 766"/>
                <a:gd name="T11" fmla="*/ 390 h 453"/>
                <a:gd name="T12" fmla="*/ 433 w 766"/>
                <a:gd name="T13" fmla="*/ 85 h 453"/>
                <a:gd name="T14" fmla="*/ 337 w 766"/>
                <a:gd name="T15" fmla="*/ 0 h 453"/>
                <a:gd name="T16" fmla="*/ 0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6" y="390"/>
                  </a:cubicBezTo>
                  <a:cubicBezTo>
                    <a:pt x="324" y="428"/>
                    <a:pt x="360" y="453"/>
                    <a:pt x="429" y="453"/>
                  </a:cubicBezTo>
                  <a:cubicBezTo>
                    <a:pt x="766" y="453"/>
                    <a:pt x="766" y="453"/>
                    <a:pt x="766" y="453"/>
                  </a:cubicBezTo>
                  <a:cubicBezTo>
                    <a:pt x="697" y="453"/>
                    <a:pt x="661" y="428"/>
                    <a:pt x="633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1" name="Side Color"/>
            <p:cNvSpPr/>
            <p:nvPr/>
          </p:nvSpPr>
          <p:spPr bwMode="auto">
            <a:xfrm>
              <a:off x="-1758778" y="1496895"/>
              <a:ext cx="3365346" cy="1187507"/>
            </a:xfrm>
            <a:custGeom>
              <a:avLst/>
              <a:gdLst>
                <a:gd name="T0" fmla="*/ 766 w 766"/>
                <a:gd name="T1" fmla="*/ 0 h 269"/>
                <a:gd name="T2" fmla="*/ 670 w 766"/>
                <a:gd name="T3" fmla="*/ 50 h 269"/>
                <a:gd name="T4" fmla="*/ 470 w 766"/>
                <a:gd name="T5" fmla="*/ 232 h 269"/>
                <a:gd name="T6" fmla="*/ 337 w 766"/>
                <a:gd name="T7" fmla="*/ 269 h 269"/>
                <a:gd name="T8" fmla="*/ 0 w 766"/>
                <a:gd name="T9" fmla="*/ 269 h 269"/>
                <a:gd name="T10" fmla="*/ 133 w 766"/>
                <a:gd name="T11" fmla="*/ 232 h 269"/>
                <a:gd name="T12" fmla="*/ 332 w 766"/>
                <a:gd name="T13" fmla="*/ 50 h 269"/>
                <a:gd name="T14" fmla="*/ 429 w 766"/>
                <a:gd name="T15" fmla="*/ 0 h 269"/>
                <a:gd name="T16" fmla="*/ 766 w 766"/>
                <a:gd name="T1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269">
                  <a:moveTo>
                    <a:pt x="766" y="0"/>
                  </a:moveTo>
                  <a:cubicBezTo>
                    <a:pt x="766" y="0"/>
                    <a:pt x="720" y="1"/>
                    <a:pt x="670" y="50"/>
                  </a:cubicBezTo>
                  <a:cubicBezTo>
                    <a:pt x="623" y="96"/>
                    <a:pt x="495" y="212"/>
                    <a:pt x="470" y="232"/>
                  </a:cubicBezTo>
                  <a:cubicBezTo>
                    <a:pt x="442" y="255"/>
                    <a:pt x="406" y="269"/>
                    <a:pt x="337" y="269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69" y="269"/>
                    <a:pt x="104" y="255"/>
                    <a:pt x="133" y="232"/>
                  </a:cubicBezTo>
                  <a:cubicBezTo>
                    <a:pt x="158" y="212"/>
                    <a:pt x="285" y="96"/>
                    <a:pt x="332" y="50"/>
                  </a:cubicBezTo>
                  <a:cubicBezTo>
                    <a:pt x="383" y="1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2" name="Color 6"/>
            <p:cNvSpPr/>
            <p:nvPr/>
          </p:nvSpPr>
          <p:spPr bwMode="auto">
            <a:xfrm>
              <a:off x="121808" y="1496907"/>
              <a:ext cx="3359771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</p:grpSp>
      <p:sp>
        <p:nvSpPr>
          <p:cNvPr id="35" name="Text Placeholder 7"/>
          <p:cNvSpPr txBox="1"/>
          <p:nvPr/>
        </p:nvSpPr>
        <p:spPr>
          <a:xfrm>
            <a:off x="600886" y="378961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sz="211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Text Placeholder 7"/>
          <p:cNvSpPr txBox="1"/>
          <p:nvPr/>
        </p:nvSpPr>
        <p:spPr>
          <a:xfrm>
            <a:off x="5814245" y="3803922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11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49" name="Text Placeholder 7"/>
          <p:cNvSpPr txBox="1"/>
          <p:nvPr/>
        </p:nvSpPr>
        <p:spPr>
          <a:xfrm>
            <a:off x="5774475" y="479992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11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007BCEF-00B5-4D46-9932-15C8C9C307AE}"/>
              </a:ext>
            </a:extLst>
          </p:cNvPr>
          <p:cNvGrpSpPr/>
          <p:nvPr/>
        </p:nvGrpSpPr>
        <p:grpSpPr>
          <a:xfrm>
            <a:off x="7375991" y="848971"/>
            <a:ext cx="4213947" cy="5862821"/>
            <a:chOff x="7375991" y="848971"/>
            <a:chExt cx="4213947" cy="5862821"/>
          </a:xfrm>
        </p:grpSpPr>
        <p:sp>
          <p:nvSpPr>
            <p:cNvPr id="36" name="TextBox 35"/>
            <p:cNvSpPr txBox="1"/>
            <p:nvPr/>
          </p:nvSpPr>
          <p:spPr>
            <a:xfrm>
              <a:off x="7986348" y="921090"/>
              <a:ext cx="1682308" cy="3375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其他注意事項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D22AC004-D505-430E-B577-B47DD3815283}"/>
                </a:ext>
              </a:extLst>
            </p:cNvPr>
            <p:cNvGrpSpPr/>
            <p:nvPr/>
          </p:nvGrpSpPr>
          <p:grpSpPr>
            <a:xfrm>
              <a:off x="7952750" y="3636143"/>
              <a:ext cx="3637188" cy="720645"/>
              <a:chOff x="7952750" y="3636143"/>
              <a:chExt cx="3637188" cy="720645"/>
            </a:xfrm>
          </p:grpSpPr>
          <p:sp>
            <p:nvSpPr>
              <p:cNvPr id="56" name="Rounded Rectangle 11"/>
              <p:cNvSpPr>
                <a:spLocks noChangeAspect="1"/>
              </p:cNvSpPr>
              <p:nvPr/>
            </p:nvSpPr>
            <p:spPr>
              <a:xfrm>
                <a:off x="7952750" y="3636143"/>
                <a:ext cx="719905" cy="720645"/>
              </a:xfrm>
              <a:prstGeom prst="roundRect">
                <a:avLst>
                  <a:gd name="adj" fmla="val 50000"/>
                </a:avLst>
              </a:prstGeom>
              <a:solidFill>
                <a:srgbClr val="FF388C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cs"/>
                    <a:sym typeface="Arial" panose="020B0604020202020204" pitchFamily="34" charset="0"/>
                  </a:rPr>
                  <a:t>01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7" name="Text Placeholder 7"/>
              <p:cNvSpPr txBox="1"/>
              <p:nvPr/>
            </p:nvSpPr>
            <p:spPr>
              <a:xfrm>
                <a:off x="8840737" y="3834859"/>
                <a:ext cx="2749201" cy="337528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marR="0" lvl="0" indent="0" algn="just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書</a:t>
                </a: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+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視聽</a:t>
                </a: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,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不超過</a:t>
                </a: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20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件</a:t>
                </a:r>
                <a:endParaRPr kumimoji="0" lang="es-ES_trad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F1A86701-9648-4278-9999-9232E16AF1E1}"/>
                </a:ext>
              </a:extLst>
            </p:cNvPr>
            <p:cNvGrpSpPr/>
            <p:nvPr/>
          </p:nvGrpSpPr>
          <p:grpSpPr>
            <a:xfrm>
              <a:off x="7952750" y="4681073"/>
              <a:ext cx="3548200" cy="1131331"/>
              <a:chOff x="7952750" y="4681073"/>
              <a:chExt cx="3548200" cy="1131331"/>
            </a:xfrm>
          </p:grpSpPr>
          <p:sp>
            <p:nvSpPr>
              <p:cNvPr id="58" name="Rounded Rectangle 27"/>
              <p:cNvSpPr>
                <a:spLocks noChangeAspect="1"/>
              </p:cNvSpPr>
              <p:nvPr/>
            </p:nvSpPr>
            <p:spPr>
              <a:xfrm>
                <a:off x="7952750" y="4681073"/>
                <a:ext cx="719905" cy="720645"/>
              </a:xfrm>
              <a:prstGeom prst="roundRect">
                <a:avLst>
                  <a:gd name="adj" fmla="val 50000"/>
                </a:avLst>
              </a:prstGeom>
              <a:solidFill>
                <a:srgbClr val="A4178A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cs"/>
                    <a:sym typeface="Arial" panose="020B0604020202020204" pitchFamily="34" charset="0"/>
                  </a:rPr>
                  <a:t>02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9" name="Text Placeholder 7"/>
              <p:cNvSpPr txBox="1"/>
              <p:nvPr/>
            </p:nvSpPr>
            <p:spPr>
              <a:xfrm>
                <a:off x="8751749" y="4704408"/>
                <a:ext cx="2749201" cy="1107996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marR="0" lvl="0" indent="0" algn="just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館藏外借如有遺失，須賠原資料，如賠款則為該資料定價</a:t>
                </a: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2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倍</a:t>
                </a:r>
                <a:endParaRPr kumimoji="0" lang="es-ES_trad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5D822D3C-645C-4208-A767-0FEEB23CA659}"/>
                </a:ext>
              </a:extLst>
            </p:cNvPr>
            <p:cNvGrpSpPr/>
            <p:nvPr/>
          </p:nvGrpSpPr>
          <p:grpSpPr>
            <a:xfrm>
              <a:off x="7952750" y="5838747"/>
              <a:ext cx="3581472" cy="873045"/>
              <a:chOff x="7952750" y="5838747"/>
              <a:chExt cx="3581472" cy="873045"/>
            </a:xfrm>
          </p:grpSpPr>
          <p:sp>
            <p:nvSpPr>
              <p:cNvPr id="51" name="Rounded Rectangle 23"/>
              <p:cNvSpPr>
                <a:spLocks noChangeAspect="1"/>
              </p:cNvSpPr>
              <p:nvPr/>
            </p:nvSpPr>
            <p:spPr>
              <a:xfrm>
                <a:off x="7952750" y="5838747"/>
                <a:ext cx="719905" cy="720645"/>
              </a:xfrm>
              <a:prstGeom prst="roundRect">
                <a:avLst>
                  <a:gd name="adj" fmla="val 50000"/>
                </a:avLst>
              </a:prstGeom>
              <a:solidFill>
                <a:srgbClr val="E40059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cs"/>
                    <a:sym typeface="Arial" panose="020B0604020202020204" pitchFamily="34" charset="0"/>
                  </a:rPr>
                  <a:t>03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61" name="Text Placeholder 7"/>
              <p:cNvSpPr txBox="1"/>
              <p:nvPr/>
            </p:nvSpPr>
            <p:spPr>
              <a:xfrm>
                <a:off x="8785021" y="5973128"/>
                <a:ext cx="2749201" cy="738664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marR="0" lvl="0" indent="0" algn="just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請勿將證件借給他人，以免產生糾紛</a:t>
                </a:r>
                <a:endParaRPr kumimoji="0" lang="es-ES_trad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5" name="圖形 4" descr="警告">
              <a:extLst>
                <a:ext uri="{FF2B5EF4-FFF2-40B4-BE49-F238E27FC236}">
                  <a16:creationId xmlns:a16="http://schemas.microsoft.com/office/drawing/2014/main" id="{A9B077CF-190D-45EE-A003-1C70FD8C7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75991" y="848971"/>
              <a:ext cx="540000" cy="540000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06311A16-5627-404F-A6CD-E8988C113E95}"/>
              </a:ext>
            </a:extLst>
          </p:cNvPr>
          <p:cNvGrpSpPr/>
          <p:nvPr/>
        </p:nvGrpSpPr>
        <p:grpSpPr>
          <a:xfrm>
            <a:off x="121808" y="953332"/>
            <a:ext cx="4072846" cy="5724905"/>
            <a:chOff x="121808" y="953332"/>
            <a:chExt cx="4072846" cy="5724905"/>
          </a:xfrm>
        </p:grpSpPr>
        <p:sp>
          <p:nvSpPr>
            <p:cNvPr id="24" name="TextBox 23"/>
            <p:cNvSpPr txBox="1"/>
            <p:nvPr/>
          </p:nvSpPr>
          <p:spPr>
            <a:xfrm>
              <a:off x="732579" y="1000280"/>
              <a:ext cx="1025922" cy="3375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圖書部份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62" name="圖形 57" descr="書籍">
              <a:extLst>
                <a:ext uri="{FF2B5EF4-FFF2-40B4-BE49-F238E27FC236}">
                  <a16:creationId xmlns:a16="http://schemas.microsoft.com/office/drawing/2014/main" id="{BBEE7B50-BE0E-4040-BB00-EDA4348E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808" y="953332"/>
              <a:ext cx="540000" cy="540000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153FC0C-5FD2-4234-87EF-0A18646C506D}"/>
                </a:ext>
              </a:extLst>
            </p:cNvPr>
            <p:cNvGrpSpPr/>
            <p:nvPr/>
          </p:nvGrpSpPr>
          <p:grpSpPr>
            <a:xfrm>
              <a:off x="585663" y="3636143"/>
              <a:ext cx="3608991" cy="775773"/>
              <a:chOff x="585663" y="3636143"/>
              <a:chExt cx="3608991" cy="775773"/>
            </a:xfrm>
          </p:grpSpPr>
          <p:sp>
            <p:nvSpPr>
              <p:cNvPr id="31" name="Text Placeholder 7"/>
              <p:cNvSpPr txBox="1"/>
              <p:nvPr/>
            </p:nvSpPr>
            <p:spPr>
              <a:xfrm>
                <a:off x="1385535" y="3685070"/>
                <a:ext cx="1954874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marR="0" lvl="0" indent="0" algn="just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冊數</a:t>
                </a:r>
                <a:endPara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Text Placeholder 2"/>
              <p:cNvSpPr txBox="1"/>
              <p:nvPr/>
            </p:nvSpPr>
            <p:spPr>
              <a:xfrm>
                <a:off x="1448679" y="3996466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可借閱</a:t>
                </a: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20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冊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Rounded Rectangle 11"/>
              <p:cNvSpPr>
                <a:spLocks noChangeAspect="1"/>
              </p:cNvSpPr>
              <p:nvPr/>
            </p:nvSpPr>
            <p:spPr>
              <a:xfrm>
                <a:off x="585663" y="363614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FF388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3" name="圖形 2" descr="書籍">
                <a:extLst>
                  <a:ext uri="{FF2B5EF4-FFF2-40B4-BE49-F238E27FC236}">
                    <a16:creationId xmlns:a16="http://schemas.microsoft.com/office/drawing/2014/main" id="{B3563C27-306F-46B0-9DA4-0E86623D57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04608" y="374829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3BE21F47-03A6-4E29-AC63-69674C7A51FD}"/>
                </a:ext>
              </a:extLst>
            </p:cNvPr>
            <p:cNvGrpSpPr/>
            <p:nvPr/>
          </p:nvGrpSpPr>
          <p:grpSpPr>
            <a:xfrm>
              <a:off x="585663" y="4681073"/>
              <a:ext cx="3608991" cy="726846"/>
              <a:chOff x="585663" y="4681073"/>
              <a:chExt cx="3608991" cy="726846"/>
            </a:xfrm>
          </p:grpSpPr>
          <p:sp>
            <p:nvSpPr>
              <p:cNvPr id="42" name="Text Placeholder 7"/>
              <p:cNvSpPr txBox="1"/>
              <p:nvPr/>
            </p:nvSpPr>
            <p:spPr>
              <a:xfrm>
                <a:off x="1385535" y="4681073"/>
                <a:ext cx="2745975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marR="0" lvl="0" indent="0" algn="just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借期</a:t>
                </a:r>
                <a:endPara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Text Placeholder 2"/>
              <p:cNvSpPr txBox="1"/>
              <p:nvPr/>
            </p:nvSpPr>
            <p:spPr>
              <a:xfrm>
                <a:off x="1448679" y="4992469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1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個月、可續借</a:t>
                </a: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1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次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Rounded Rectangle 27"/>
              <p:cNvSpPr>
                <a:spLocks noChangeAspect="1"/>
              </p:cNvSpPr>
              <p:nvPr/>
            </p:nvSpPr>
            <p:spPr>
              <a:xfrm>
                <a:off x="585663" y="468107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9C007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9" name="圖形 8" descr="月曆">
                <a:extLst>
                  <a:ext uri="{FF2B5EF4-FFF2-40B4-BE49-F238E27FC236}">
                    <a16:creationId xmlns:a16="http://schemas.microsoft.com/office/drawing/2014/main" id="{5BE0EA50-0D00-41A7-8C76-C485021AF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5615" y="479275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5DB6A309-5F32-41D9-97EB-8E18B98CD67A}"/>
                </a:ext>
              </a:extLst>
            </p:cNvPr>
            <p:cNvGrpSpPr/>
            <p:nvPr/>
          </p:nvGrpSpPr>
          <p:grpSpPr>
            <a:xfrm>
              <a:off x="585663" y="5838747"/>
              <a:ext cx="3608991" cy="839490"/>
              <a:chOff x="585663" y="5838747"/>
              <a:chExt cx="3608991" cy="839490"/>
            </a:xfrm>
          </p:grpSpPr>
          <p:sp>
            <p:nvSpPr>
              <p:cNvPr id="33" name="Rounded Rectangle 23"/>
              <p:cNvSpPr>
                <a:spLocks noChangeAspect="1"/>
              </p:cNvSpPr>
              <p:nvPr/>
            </p:nvSpPr>
            <p:spPr>
              <a:xfrm>
                <a:off x="585663" y="5838747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E4005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2" name="Text Placeholder 7"/>
              <p:cNvSpPr txBox="1"/>
              <p:nvPr/>
            </p:nvSpPr>
            <p:spPr>
              <a:xfrm>
                <a:off x="1385535" y="5838747"/>
                <a:ext cx="2745975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marR="0" lvl="0" indent="0" algn="just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罰則</a:t>
                </a:r>
                <a:endPara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Text Placeholder 2"/>
              <p:cNvSpPr txBox="1"/>
              <p:nvPr/>
            </p:nvSpPr>
            <p:spPr>
              <a:xfrm>
                <a:off x="1448679" y="6262787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逾期</a:t>
                </a: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1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天，每本罰金</a:t>
                </a: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2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元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1" name="圖形 10" descr="硬幣">
                <a:extLst>
                  <a:ext uri="{FF2B5EF4-FFF2-40B4-BE49-F238E27FC236}">
                    <a16:creationId xmlns:a16="http://schemas.microsoft.com/office/drawing/2014/main" id="{F7EF9FE5-DAEC-4395-A8B3-63D99C69D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88765" y="5943611"/>
                <a:ext cx="540000" cy="540000"/>
              </a:xfrm>
              <a:prstGeom prst="rect">
                <a:avLst/>
              </a:prstGeom>
            </p:spPr>
          </p:pic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C3C8794F-E46A-41A4-9776-3D9C5D0D076E}"/>
              </a:ext>
            </a:extLst>
          </p:cNvPr>
          <p:cNvGrpSpPr/>
          <p:nvPr/>
        </p:nvGrpSpPr>
        <p:grpSpPr>
          <a:xfrm>
            <a:off x="3791454" y="916357"/>
            <a:ext cx="4197828" cy="5768369"/>
            <a:chOff x="3791454" y="916357"/>
            <a:chExt cx="4197828" cy="5768369"/>
          </a:xfrm>
        </p:grpSpPr>
        <p:sp>
          <p:nvSpPr>
            <p:cNvPr id="30" name="TextBox 29"/>
            <p:cNvSpPr txBox="1"/>
            <p:nvPr/>
          </p:nvSpPr>
          <p:spPr>
            <a:xfrm>
              <a:off x="4296113" y="971880"/>
              <a:ext cx="1025922" cy="3375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視聽資料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63" name="圖形 12" descr="影片膠片">
              <a:extLst>
                <a:ext uri="{FF2B5EF4-FFF2-40B4-BE49-F238E27FC236}">
                  <a16:creationId xmlns:a16="http://schemas.microsoft.com/office/drawing/2014/main" id="{E353D5E8-9D07-4880-9FA9-6A40B4833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91454" y="916357"/>
              <a:ext cx="540000" cy="540000"/>
            </a:xfrm>
            <a:prstGeom prst="rect">
              <a:avLst/>
            </a:prstGeom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2D67599D-B225-4A29-AE79-D71D091294C8}"/>
                </a:ext>
              </a:extLst>
            </p:cNvPr>
            <p:cNvGrpSpPr/>
            <p:nvPr/>
          </p:nvGrpSpPr>
          <p:grpSpPr>
            <a:xfrm>
              <a:off x="4371976" y="3636143"/>
              <a:ext cx="3617306" cy="756869"/>
              <a:chOff x="4371976" y="3636143"/>
              <a:chExt cx="3617306" cy="756869"/>
            </a:xfrm>
          </p:grpSpPr>
          <p:sp>
            <p:nvSpPr>
              <p:cNvPr id="34" name="Rounded Rectangle 11"/>
              <p:cNvSpPr>
                <a:spLocks noChangeAspect="1"/>
              </p:cNvSpPr>
              <p:nvPr/>
            </p:nvSpPr>
            <p:spPr>
              <a:xfrm>
                <a:off x="4371976" y="363614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FF388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7" name="Text Placeholder 7"/>
              <p:cNvSpPr txBox="1"/>
              <p:nvPr/>
            </p:nvSpPr>
            <p:spPr>
              <a:xfrm>
                <a:off x="5240081" y="3666166"/>
                <a:ext cx="2749201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marR="0" lvl="0" indent="0" algn="just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片數</a:t>
                </a:r>
                <a:endPara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8" name="Text Placeholder 2"/>
              <p:cNvSpPr txBox="1"/>
              <p:nvPr/>
            </p:nvSpPr>
            <p:spPr>
              <a:xfrm>
                <a:off x="5240081" y="3977562"/>
                <a:ext cx="2749201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可借閱</a:t>
                </a: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6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片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48" name="圖形 12" descr="影片膠片">
                <a:extLst>
                  <a:ext uri="{FF2B5EF4-FFF2-40B4-BE49-F238E27FC236}">
                    <a16:creationId xmlns:a16="http://schemas.microsoft.com/office/drawing/2014/main" id="{CC63CCE0-F0CC-4E9C-86BE-5BDA1E465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432525" y="3726294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5719D6D3-226D-46D4-8B30-6B9F97510426}"/>
                </a:ext>
              </a:extLst>
            </p:cNvPr>
            <p:cNvGrpSpPr/>
            <p:nvPr/>
          </p:nvGrpSpPr>
          <p:grpSpPr>
            <a:xfrm>
              <a:off x="4371976" y="4681073"/>
              <a:ext cx="3617306" cy="750180"/>
              <a:chOff x="4371976" y="4681073"/>
              <a:chExt cx="3617306" cy="750180"/>
            </a:xfrm>
          </p:grpSpPr>
          <p:sp>
            <p:nvSpPr>
              <p:cNvPr id="46" name="Text Placeholder 7"/>
              <p:cNvSpPr txBox="1"/>
              <p:nvPr/>
            </p:nvSpPr>
            <p:spPr>
              <a:xfrm>
                <a:off x="5240081" y="4704408"/>
                <a:ext cx="2749201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marR="0" lvl="0" indent="0" algn="just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借期</a:t>
                </a:r>
                <a:endPara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Text Placeholder 2"/>
              <p:cNvSpPr txBox="1"/>
              <p:nvPr/>
            </p:nvSpPr>
            <p:spPr>
              <a:xfrm>
                <a:off x="5240081" y="5015803"/>
                <a:ext cx="2749201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借期</a:t>
                </a: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7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天，不得續借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Rounded Rectangle 27"/>
              <p:cNvSpPr>
                <a:spLocks noChangeAspect="1"/>
              </p:cNvSpPr>
              <p:nvPr/>
            </p:nvSpPr>
            <p:spPr>
              <a:xfrm>
                <a:off x="4371976" y="468107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9C007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65" name="圖形 64" descr="月曆">
                <a:extLst>
                  <a:ext uri="{FF2B5EF4-FFF2-40B4-BE49-F238E27FC236}">
                    <a16:creationId xmlns:a16="http://schemas.microsoft.com/office/drawing/2014/main" id="{F6F27588-1187-485A-B6E2-36AFCF96F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59048" y="479275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31BC514A-05D5-4AEE-9E69-286CDF37AF2E}"/>
                </a:ext>
              </a:extLst>
            </p:cNvPr>
            <p:cNvGrpSpPr/>
            <p:nvPr/>
          </p:nvGrpSpPr>
          <p:grpSpPr>
            <a:xfrm>
              <a:off x="4371976" y="5838747"/>
              <a:ext cx="3614080" cy="845979"/>
              <a:chOff x="4371976" y="5838747"/>
              <a:chExt cx="3614080" cy="845979"/>
            </a:xfrm>
          </p:grpSpPr>
          <p:sp>
            <p:nvSpPr>
              <p:cNvPr id="53" name="Text Placeholder 2"/>
              <p:cNvSpPr txBox="1"/>
              <p:nvPr/>
            </p:nvSpPr>
            <p:spPr>
              <a:xfrm>
                <a:off x="5240081" y="6269276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逾期</a:t>
                </a: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1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天，每</a:t>
                </a: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l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片罰金</a:t>
                </a:r>
                <a:r>
                  <a:rPr kumimoji="0" lang="en-US" altLang="zh-TW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10</a:t>
                </a:r>
                <a:r>
                  <a:rPr kumimoji="0" lang="zh-TW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元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" name="Text Placeholder 7"/>
              <p:cNvSpPr txBox="1"/>
              <p:nvPr/>
            </p:nvSpPr>
            <p:spPr>
              <a:xfrm>
                <a:off x="5240081" y="5911763"/>
                <a:ext cx="2745975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marR="0" lvl="0" indent="0" algn="just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罰則</a:t>
                </a:r>
                <a:endPara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Rounded Rectangle 23"/>
              <p:cNvSpPr>
                <a:spLocks noChangeAspect="1"/>
              </p:cNvSpPr>
              <p:nvPr/>
            </p:nvSpPr>
            <p:spPr>
              <a:xfrm>
                <a:off x="4371976" y="5838747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E4005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66" name="圖形 65" descr="硬幣">
                <a:extLst>
                  <a:ext uri="{FF2B5EF4-FFF2-40B4-BE49-F238E27FC236}">
                    <a16:creationId xmlns:a16="http://schemas.microsoft.com/office/drawing/2014/main" id="{FD8C1FBA-9FB1-46C5-BF18-71E7F27F3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59048" y="5943611"/>
                <a:ext cx="540000" cy="54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093383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912604" y="2883812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936775" y="3642403"/>
            <a:ext cx="5356854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圖書館得來速服務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線上預借申請，館方預先為您準備好圖書、影片等，到館即可取用，節省您的時間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55234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E6EDE62-17E2-4F71-99DA-60963708056D}"/>
              </a:ext>
            </a:extLst>
          </p:cNvPr>
          <p:cNvGrpSpPr/>
          <p:nvPr/>
        </p:nvGrpSpPr>
        <p:grpSpPr>
          <a:xfrm>
            <a:off x="403860" y="803458"/>
            <a:ext cx="10073983" cy="2761377"/>
            <a:chOff x="403860" y="803458"/>
            <a:chExt cx="10073983" cy="2761377"/>
          </a:xfrm>
        </p:grpSpPr>
        <p:grpSp>
          <p:nvGrpSpPr>
            <p:cNvPr id="39" name="组合 1"/>
            <p:cNvGrpSpPr/>
            <p:nvPr/>
          </p:nvGrpSpPr>
          <p:grpSpPr>
            <a:xfrm>
              <a:off x="403860" y="803458"/>
              <a:ext cx="3517892" cy="457200"/>
              <a:chOff x="6627851" y="1871939"/>
              <a:chExt cx="3517892" cy="457200"/>
            </a:xfrm>
          </p:grpSpPr>
          <p:sp>
            <p:nvSpPr>
              <p:cNvPr id="50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2" name="文本框 570"/>
              <p:cNvSpPr txBox="1"/>
              <p:nvPr/>
            </p:nvSpPr>
            <p:spPr>
              <a:xfrm>
                <a:off x="7241935" y="1891556"/>
                <a:ext cx="29038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學校首頁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hlinkClick r:id="rId3"/>
                  </a:rPr>
                  <a:t>www.uch.edu.tw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" name="文本框 571"/>
              <p:cNvSpPr txBox="1"/>
              <p:nvPr/>
            </p:nvSpPr>
            <p:spPr>
              <a:xfrm>
                <a:off x="6667040" y="191435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4"/>
            <a:srcRect l="13936" t="12984" r="7669" b="50019"/>
            <a:stretch/>
          </p:blipFill>
          <p:spPr>
            <a:xfrm>
              <a:off x="1793702" y="1260658"/>
              <a:ext cx="8684141" cy="2304177"/>
            </a:xfrm>
            <a:prstGeom prst="rect">
              <a:avLst/>
            </a:prstGeom>
          </p:spPr>
        </p:pic>
      </p:grpSp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C4560BBA-5825-4AD9-BB88-141F2B560E0F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415B70D-F68F-452C-AE74-830DBAA478FD}"/>
              </a:ext>
            </a:extLst>
          </p:cNvPr>
          <p:cNvGrpSpPr/>
          <p:nvPr/>
        </p:nvGrpSpPr>
        <p:grpSpPr>
          <a:xfrm>
            <a:off x="361315" y="3851724"/>
            <a:ext cx="10258039" cy="2751197"/>
            <a:chOff x="361315" y="3851724"/>
            <a:chExt cx="10258039" cy="2751197"/>
          </a:xfrm>
        </p:grpSpPr>
        <p:grpSp>
          <p:nvGrpSpPr>
            <p:cNvPr id="54" name="组合 6"/>
            <p:cNvGrpSpPr/>
            <p:nvPr/>
          </p:nvGrpSpPr>
          <p:grpSpPr>
            <a:xfrm>
              <a:off x="361315" y="3851724"/>
              <a:ext cx="2645409" cy="456940"/>
              <a:chOff x="6627851" y="3493208"/>
              <a:chExt cx="2645409" cy="457200"/>
            </a:xfrm>
          </p:grpSpPr>
          <p:sp>
            <p:nvSpPr>
              <p:cNvPr id="55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7" name="文本框 573"/>
              <p:cNvSpPr txBox="1"/>
              <p:nvPr/>
            </p:nvSpPr>
            <p:spPr>
              <a:xfrm>
                <a:off x="7241935" y="3537037"/>
                <a:ext cx="2031325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行政單位→圖書館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8" name="文本框 574"/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grpSp>
          <p:nvGrpSpPr>
            <p:cNvPr id="4" name="群組 3"/>
            <p:cNvGrpSpPr/>
            <p:nvPr/>
          </p:nvGrpSpPr>
          <p:grpSpPr>
            <a:xfrm>
              <a:off x="1793702" y="4484223"/>
              <a:ext cx="8825652" cy="2118698"/>
              <a:chOff x="1922490" y="4398019"/>
              <a:chExt cx="8825652" cy="2118698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5"/>
              <a:srcRect l="35911" t="27245" r="9153" b="57053"/>
              <a:stretch/>
            </p:blipFill>
            <p:spPr>
              <a:xfrm>
                <a:off x="1922490" y="4398019"/>
                <a:ext cx="8825652" cy="1021725"/>
              </a:xfrm>
              <a:prstGeom prst="rect">
                <a:avLst/>
              </a:prstGeom>
            </p:spPr>
          </p:pic>
          <p:pic>
            <p:nvPicPr>
              <p:cNvPr id="59" name="圖片 58"/>
              <p:cNvPicPr>
                <a:picLocks noChangeAspect="1"/>
              </p:cNvPicPr>
              <p:nvPr/>
            </p:nvPicPr>
            <p:blipFill rotWithShape="1">
              <a:blip r:embed="rId5"/>
              <a:srcRect l="35911" t="58450" r="9153" b="24692"/>
              <a:stretch/>
            </p:blipFill>
            <p:spPr>
              <a:xfrm>
                <a:off x="1922490" y="5419744"/>
                <a:ext cx="8825652" cy="1096973"/>
              </a:xfrm>
              <a:prstGeom prst="rect">
                <a:avLst/>
              </a:prstGeom>
            </p:spPr>
          </p:pic>
        </p:grpSp>
      </p:grpSp>
      <p:sp>
        <p:nvSpPr>
          <p:cNvPr id="19" name="圓角矩形 1">
            <a:extLst>
              <a:ext uri="{FF2B5EF4-FFF2-40B4-BE49-F238E27FC236}">
                <a16:creationId xmlns:a16="http://schemas.microsoft.com/office/drawing/2014/main" id="{CAD2DBAD-562D-4083-9568-BE6EF30FB70A}"/>
              </a:ext>
            </a:extLst>
          </p:cNvPr>
          <p:cNvSpPr/>
          <p:nvPr/>
        </p:nvSpPr>
        <p:spPr>
          <a:xfrm>
            <a:off x="6026052" y="5930283"/>
            <a:ext cx="1648496" cy="41725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1">
            <a:extLst>
              <a:ext uri="{FF2B5EF4-FFF2-40B4-BE49-F238E27FC236}">
                <a16:creationId xmlns:a16="http://schemas.microsoft.com/office/drawing/2014/main" id="{A1452605-039C-4525-BEFE-2DC01F37CF05}"/>
              </a:ext>
            </a:extLst>
          </p:cNvPr>
          <p:cNvSpPr/>
          <p:nvPr/>
        </p:nvSpPr>
        <p:spPr>
          <a:xfrm>
            <a:off x="5775780" y="4484223"/>
            <a:ext cx="1648496" cy="41725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6171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A599EB5-FF35-4275-96A6-7AD7BFF00076}"/>
              </a:ext>
            </a:extLst>
          </p:cNvPr>
          <p:cNvGrpSpPr/>
          <p:nvPr/>
        </p:nvGrpSpPr>
        <p:grpSpPr>
          <a:xfrm>
            <a:off x="480060" y="614329"/>
            <a:ext cx="9644661" cy="2895576"/>
            <a:chOff x="480060" y="614329"/>
            <a:chExt cx="9644661" cy="2895576"/>
          </a:xfrm>
        </p:grpSpPr>
        <p:grpSp>
          <p:nvGrpSpPr>
            <p:cNvPr id="39" name="组合 1"/>
            <p:cNvGrpSpPr/>
            <p:nvPr/>
          </p:nvGrpSpPr>
          <p:grpSpPr>
            <a:xfrm>
              <a:off x="480060" y="614329"/>
              <a:ext cx="493159" cy="457200"/>
              <a:chOff x="6627851" y="1871939"/>
              <a:chExt cx="493159" cy="457200"/>
            </a:xfrm>
          </p:grpSpPr>
          <p:sp>
            <p:nvSpPr>
              <p:cNvPr id="50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03</a:t>
                </a:r>
              </a:p>
            </p:txBody>
          </p:sp>
        </p:grpSp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13098" t="9988" r="9254" b="11581"/>
            <a:stretch/>
          </p:blipFill>
          <p:spPr>
            <a:xfrm>
              <a:off x="1441521" y="614329"/>
              <a:ext cx="8683200" cy="2895576"/>
            </a:xfrm>
            <a:prstGeom prst="rect">
              <a:avLst/>
            </a:prstGeom>
          </p:spPr>
        </p:pic>
      </p:grp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F80EB939-1A32-4259-95B5-015BEF105AF0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175AFBF-CB19-4DB7-9AD8-59B2B86CC681}"/>
              </a:ext>
            </a:extLst>
          </p:cNvPr>
          <p:cNvGrpSpPr/>
          <p:nvPr/>
        </p:nvGrpSpPr>
        <p:grpSpPr>
          <a:xfrm>
            <a:off x="177800" y="3310332"/>
            <a:ext cx="12014200" cy="3258639"/>
            <a:chOff x="177800" y="3310332"/>
            <a:chExt cx="12014200" cy="325863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BBA679DD-4565-4BD3-A5A9-D31516823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800" y="3680299"/>
              <a:ext cx="12014200" cy="2888672"/>
            </a:xfrm>
            <a:prstGeom prst="rect">
              <a:avLst/>
            </a:prstGeom>
          </p:spPr>
        </p:pic>
        <p:sp>
          <p:nvSpPr>
            <p:cNvPr id="24" name="文本框 571">
              <a:extLst>
                <a:ext uri="{FF2B5EF4-FFF2-40B4-BE49-F238E27FC236}">
                  <a16:creationId xmlns:a16="http://schemas.microsoft.com/office/drawing/2014/main" id="{006F54F5-9886-44D2-A2D2-5FBB786FDACC}"/>
                </a:ext>
              </a:extLst>
            </p:cNvPr>
            <p:cNvSpPr txBox="1"/>
            <p:nvPr/>
          </p:nvSpPr>
          <p:spPr>
            <a:xfrm>
              <a:off x="361315" y="3310332"/>
              <a:ext cx="453970" cy="369332"/>
            </a:xfrm>
            <a:prstGeom prst="rect">
              <a:avLst/>
            </a:prstGeom>
            <a:solidFill>
              <a:srgbClr val="FF388C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15" name="圓角矩形 1">
            <a:extLst>
              <a:ext uri="{FF2B5EF4-FFF2-40B4-BE49-F238E27FC236}">
                <a16:creationId xmlns:a16="http://schemas.microsoft.com/office/drawing/2014/main" id="{2E0BBCB1-EC6B-4CB0-AD9A-43C9B207BA62}"/>
              </a:ext>
            </a:extLst>
          </p:cNvPr>
          <p:cNvSpPr/>
          <p:nvPr/>
        </p:nvSpPr>
        <p:spPr>
          <a:xfrm>
            <a:off x="1098242" y="3778373"/>
            <a:ext cx="1648496" cy="41725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">
            <a:extLst>
              <a:ext uri="{FF2B5EF4-FFF2-40B4-BE49-F238E27FC236}">
                <a16:creationId xmlns:a16="http://schemas.microsoft.com/office/drawing/2014/main" id="{E786753A-EBC4-46F5-BDC6-E0EEE742F1AA}"/>
              </a:ext>
            </a:extLst>
          </p:cNvPr>
          <p:cNvSpPr/>
          <p:nvPr/>
        </p:nvSpPr>
        <p:spPr>
          <a:xfrm>
            <a:off x="1312009" y="5370990"/>
            <a:ext cx="1648496" cy="41725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6612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課程重點</a:t>
            </a:r>
            <a:endParaRPr lang="zh-CN" altLang="en-US" sz="4265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431035" y="284213"/>
            <a:ext cx="1192345" cy="666115"/>
            <a:chOff x="2215144" y="927951"/>
            <a:chExt cx="1244730" cy="915925"/>
          </a:xfrm>
        </p:grpSpPr>
        <p:sp>
          <p:nvSpPr>
            <p:cNvPr id="46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431035" y="957601"/>
            <a:ext cx="1192345" cy="672217"/>
            <a:chOff x="2215144" y="1952311"/>
            <a:chExt cx="1244730" cy="924318"/>
          </a:xfrm>
        </p:grpSpPr>
        <p:sp>
          <p:nvSpPr>
            <p:cNvPr id="49" name="平行四边形 48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0" name="文本框 10"/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431035" y="1660635"/>
            <a:ext cx="1192345" cy="666115"/>
            <a:chOff x="2215144" y="3018134"/>
            <a:chExt cx="1244730" cy="915925"/>
          </a:xfrm>
        </p:grpSpPr>
        <p:sp>
          <p:nvSpPr>
            <p:cNvPr id="52" name="平行四边形 51"/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3" name="文本框 11"/>
            <p:cNvSpPr txBox="1"/>
            <p:nvPr/>
          </p:nvSpPr>
          <p:spPr>
            <a:xfrm>
              <a:off x="2393075" y="3018134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431035" y="2346173"/>
            <a:ext cx="1192345" cy="677512"/>
            <a:chOff x="2215144" y="4047039"/>
            <a:chExt cx="1244730" cy="931598"/>
          </a:xfrm>
        </p:grpSpPr>
        <p:sp>
          <p:nvSpPr>
            <p:cNvPr id="55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2393075" y="4047039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336706" y="301961"/>
            <a:ext cx="5143000" cy="612920"/>
            <a:chOff x="4315150" y="953426"/>
            <a:chExt cx="3857250" cy="540057"/>
          </a:xfrm>
        </p:grpSpPr>
        <p:sp>
          <p:nvSpPr>
            <p:cNvPr id="61" name="矩形 60"/>
            <p:cNvSpPr/>
            <p:nvPr/>
          </p:nvSpPr>
          <p:spPr>
            <a:xfrm>
              <a:off x="4841196" y="1036090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環境介紹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5" name="平行四边形 64"/>
          <p:cNvSpPr/>
          <p:nvPr/>
        </p:nvSpPr>
        <p:spPr>
          <a:xfrm>
            <a:off x="5336706" y="994735"/>
            <a:ext cx="5143000" cy="612920"/>
          </a:xfrm>
          <a:prstGeom prst="parallelogram">
            <a:avLst>
              <a:gd name="adj" fmla="val 48207"/>
            </a:avLst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zh-CN" altLang="en-US" sz="2135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平行四边形 67"/>
          <p:cNvSpPr/>
          <p:nvPr/>
        </p:nvSpPr>
        <p:spPr>
          <a:xfrm>
            <a:off x="5336706" y="1687507"/>
            <a:ext cx="5143000" cy="612920"/>
          </a:xfrm>
          <a:prstGeom prst="parallelogram">
            <a:avLst>
              <a:gd name="adj" fmla="val 48207"/>
            </a:avLst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zh-CN" altLang="en-US" sz="2135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5336706" y="1754330"/>
            <a:ext cx="5143000" cy="1247187"/>
            <a:chOff x="4315150" y="2477018"/>
            <a:chExt cx="3857250" cy="1098923"/>
          </a:xfrm>
        </p:grpSpPr>
        <p:sp>
          <p:nvSpPr>
            <p:cNvPr id="70" name="矩形 69"/>
            <p:cNvSpPr/>
            <p:nvPr/>
          </p:nvSpPr>
          <p:spPr>
            <a:xfrm>
              <a:off x="4882524" y="2477018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入館須知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9" name="组合 44">
            <a:extLst>
              <a:ext uri="{FF2B5EF4-FFF2-40B4-BE49-F238E27FC236}">
                <a16:creationId xmlns:a16="http://schemas.microsoft.com/office/drawing/2014/main" id="{3F356578-1D61-42DA-AC73-F41976463633}"/>
              </a:ext>
            </a:extLst>
          </p:cNvPr>
          <p:cNvGrpSpPr/>
          <p:nvPr/>
        </p:nvGrpSpPr>
        <p:grpSpPr>
          <a:xfrm>
            <a:off x="4312415" y="3066139"/>
            <a:ext cx="1192345" cy="666115"/>
            <a:chOff x="2215144" y="927951"/>
            <a:chExt cx="1244730" cy="915925"/>
          </a:xfrm>
        </p:grpSpPr>
        <p:sp>
          <p:nvSpPr>
            <p:cNvPr id="30" name="平行四边形 45">
              <a:extLst>
                <a:ext uri="{FF2B5EF4-FFF2-40B4-BE49-F238E27FC236}">
                  <a16:creationId xmlns:a16="http://schemas.microsoft.com/office/drawing/2014/main" id="{F879A161-4410-4BFE-A954-C1AE6A0CCA6D}"/>
                </a:ext>
              </a:extLst>
            </p:cNvPr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31" name="文本框 9">
              <a:extLst>
                <a:ext uri="{FF2B5EF4-FFF2-40B4-BE49-F238E27FC236}">
                  <a16:creationId xmlns:a16="http://schemas.microsoft.com/office/drawing/2014/main" id="{C523D6BA-C554-4CF9-B448-271AF9EA6432}"/>
                </a:ext>
              </a:extLst>
            </p:cNvPr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组合 59">
            <a:extLst>
              <a:ext uri="{FF2B5EF4-FFF2-40B4-BE49-F238E27FC236}">
                <a16:creationId xmlns:a16="http://schemas.microsoft.com/office/drawing/2014/main" id="{170B7AFB-818A-487E-9A22-6A70667D5B43}"/>
              </a:ext>
            </a:extLst>
          </p:cNvPr>
          <p:cNvGrpSpPr/>
          <p:nvPr/>
        </p:nvGrpSpPr>
        <p:grpSpPr>
          <a:xfrm>
            <a:off x="5218086" y="2507790"/>
            <a:ext cx="5143000" cy="1189016"/>
            <a:chOff x="4315150" y="445815"/>
            <a:chExt cx="3857250" cy="1047668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F6FA8C6-D20D-4F70-99FF-CE6E99217646}"/>
                </a:ext>
              </a:extLst>
            </p:cNvPr>
            <p:cNvSpPr/>
            <p:nvPr/>
          </p:nvSpPr>
          <p:spPr>
            <a:xfrm>
              <a:off x="4952620" y="445815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借閱規則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平行四边形 61">
              <a:extLst>
                <a:ext uri="{FF2B5EF4-FFF2-40B4-BE49-F238E27FC236}">
                  <a16:creationId xmlns:a16="http://schemas.microsoft.com/office/drawing/2014/main" id="{877172A1-9674-4EE3-BAF8-E4A5A72EF4DA}"/>
                </a:ext>
              </a:extLst>
            </p:cNvPr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5" name="组合 47">
            <a:extLst>
              <a:ext uri="{FF2B5EF4-FFF2-40B4-BE49-F238E27FC236}">
                <a16:creationId xmlns:a16="http://schemas.microsoft.com/office/drawing/2014/main" id="{013BE50B-47BF-4390-910F-97448B90B0E8}"/>
              </a:ext>
            </a:extLst>
          </p:cNvPr>
          <p:cNvGrpSpPr/>
          <p:nvPr/>
        </p:nvGrpSpPr>
        <p:grpSpPr>
          <a:xfrm>
            <a:off x="4312415" y="3751233"/>
            <a:ext cx="1192345" cy="672217"/>
            <a:chOff x="2215144" y="1952311"/>
            <a:chExt cx="1244730" cy="924318"/>
          </a:xfrm>
        </p:grpSpPr>
        <p:sp>
          <p:nvSpPr>
            <p:cNvPr id="36" name="平行四边形 48">
              <a:extLst>
                <a:ext uri="{FF2B5EF4-FFF2-40B4-BE49-F238E27FC236}">
                  <a16:creationId xmlns:a16="http://schemas.microsoft.com/office/drawing/2014/main" id="{6509845B-DF15-4BB8-A2EA-8CCFD4EF361C}"/>
                </a:ext>
              </a:extLst>
            </p:cNvPr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37" name="文本框 10">
              <a:extLst>
                <a:ext uri="{FF2B5EF4-FFF2-40B4-BE49-F238E27FC236}">
                  <a16:creationId xmlns:a16="http://schemas.microsoft.com/office/drawing/2014/main" id="{FA9C0DCE-DA0E-4CE6-BA1B-1EDD430834C7}"/>
                </a:ext>
              </a:extLst>
            </p:cNvPr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6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8" name="组合 50">
            <a:extLst>
              <a:ext uri="{FF2B5EF4-FFF2-40B4-BE49-F238E27FC236}">
                <a16:creationId xmlns:a16="http://schemas.microsoft.com/office/drawing/2014/main" id="{3F8333FA-A8D9-4239-A043-9AFD2B143C1E}"/>
              </a:ext>
            </a:extLst>
          </p:cNvPr>
          <p:cNvGrpSpPr/>
          <p:nvPr/>
        </p:nvGrpSpPr>
        <p:grpSpPr>
          <a:xfrm>
            <a:off x="4312415" y="4454274"/>
            <a:ext cx="1192345" cy="666115"/>
            <a:chOff x="2215144" y="3018134"/>
            <a:chExt cx="1244730" cy="915925"/>
          </a:xfrm>
        </p:grpSpPr>
        <p:sp>
          <p:nvSpPr>
            <p:cNvPr id="39" name="平行四边形 51">
              <a:extLst>
                <a:ext uri="{FF2B5EF4-FFF2-40B4-BE49-F238E27FC236}">
                  <a16:creationId xmlns:a16="http://schemas.microsoft.com/office/drawing/2014/main" id="{7EFAA7C9-A05A-446F-A416-B2D1A6C713A7}"/>
                </a:ext>
              </a:extLst>
            </p:cNvPr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0" name="文本框 11">
              <a:extLst>
                <a:ext uri="{FF2B5EF4-FFF2-40B4-BE49-F238E27FC236}">
                  <a16:creationId xmlns:a16="http://schemas.microsoft.com/office/drawing/2014/main" id="{0D6EE85F-B2F9-40CD-9658-3C26DC4E84F7}"/>
                </a:ext>
              </a:extLst>
            </p:cNvPr>
            <p:cNvSpPr txBox="1"/>
            <p:nvPr/>
          </p:nvSpPr>
          <p:spPr>
            <a:xfrm>
              <a:off x="2393075" y="3018134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7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1" name="组合 62">
            <a:extLst>
              <a:ext uri="{FF2B5EF4-FFF2-40B4-BE49-F238E27FC236}">
                <a16:creationId xmlns:a16="http://schemas.microsoft.com/office/drawing/2014/main" id="{71679B16-7CCD-4C7D-A71B-928C344CC55C}"/>
              </a:ext>
            </a:extLst>
          </p:cNvPr>
          <p:cNvGrpSpPr/>
          <p:nvPr/>
        </p:nvGrpSpPr>
        <p:grpSpPr>
          <a:xfrm>
            <a:off x="5218086" y="3788367"/>
            <a:ext cx="5143000" cy="1303145"/>
            <a:chOff x="4315150" y="1647579"/>
            <a:chExt cx="3857250" cy="1148229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1CAFC317-A111-461A-BBB9-C59ED9F1D127}"/>
                </a:ext>
              </a:extLst>
            </p:cNvPr>
            <p:cNvSpPr/>
            <p:nvPr/>
          </p:nvSpPr>
          <p:spPr>
            <a:xfrm>
              <a:off x="4841196" y="2390162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新手上路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平行四边形 64">
              <a:extLst>
                <a:ext uri="{FF2B5EF4-FFF2-40B4-BE49-F238E27FC236}">
                  <a16:creationId xmlns:a16="http://schemas.microsoft.com/office/drawing/2014/main" id="{D6CA3020-74C2-42C1-B526-5F8C3614A2BA}"/>
                </a:ext>
              </a:extLst>
            </p:cNvPr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组合 65">
            <a:extLst>
              <a:ext uri="{FF2B5EF4-FFF2-40B4-BE49-F238E27FC236}">
                <a16:creationId xmlns:a16="http://schemas.microsoft.com/office/drawing/2014/main" id="{2AC22F6D-3D34-4E76-BF23-0CD698631164}"/>
              </a:ext>
            </a:extLst>
          </p:cNvPr>
          <p:cNvGrpSpPr/>
          <p:nvPr/>
        </p:nvGrpSpPr>
        <p:grpSpPr>
          <a:xfrm>
            <a:off x="5218086" y="4481145"/>
            <a:ext cx="5143000" cy="1268467"/>
            <a:chOff x="4315150" y="2341731"/>
            <a:chExt cx="3857250" cy="1117674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87E14C69-0E7D-450F-B8E3-002901671CE4}"/>
                </a:ext>
              </a:extLst>
            </p:cNvPr>
            <p:cNvSpPr/>
            <p:nvPr/>
          </p:nvSpPr>
          <p:spPr>
            <a:xfrm>
              <a:off x="4822257" y="3052622"/>
              <a:ext cx="3241668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館藏查詢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小密訣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平行四边形 67">
              <a:extLst>
                <a:ext uri="{FF2B5EF4-FFF2-40B4-BE49-F238E27FC236}">
                  <a16:creationId xmlns:a16="http://schemas.microsoft.com/office/drawing/2014/main" id="{03467F3C-664B-4330-A060-728CBEB2C956}"/>
                </a:ext>
              </a:extLst>
            </p:cNvPr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9" name="组合 53"/>
          <p:cNvGrpSpPr/>
          <p:nvPr/>
        </p:nvGrpSpPr>
        <p:grpSpPr>
          <a:xfrm>
            <a:off x="4080376" y="5166073"/>
            <a:ext cx="1192345" cy="677512"/>
            <a:chOff x="2215144" y="4047039"/>
            <a:chExt cx="1244730" cy="931598"/>
          </a:xfrm>
        </p:grpSpPr>
        <p:sp>
          <p:nvSpPr>
            <p:cNvPr id="72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73" name="文本框 12"/>
            <p:cNvSpPr txBox="1"/>
            <p:nvPr/>
          </p:nvSpPr>
          <p:spPr>
            <a:xfrm>
              <a:off x="2393075" y="4047039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8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4" name="组合 68"/>
          <p:cNvGrpSpPr/>
          <p:nvPr/>
        </p:nvGrpSpPr>
        <p:grpSpPr>
          <a:xfrm>
            <a:off x="4986047" y="5208496"/>
            <a:ext cx="5143000" cy="1298890"/>
            <a:chOff x="4315150" y="3035884"/>
            <a:chExt cx="3857250" cy="1144480"/>
          </a:xfrm>
        </p:grpSpPr>
        <p:sp>
          <p:nvSpPr>
            <p:cNvPr id="75" name="矩形 74"/>
            <p:cNvSpPr/>
            <p:nvPr/>
          </p:nvSpPr>
          <p:spPr>
            <a:xfrm>
              <a:off x="4937704" y="3774718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電子書無所不在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平行四边形 70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7" name="组合 44"/>
          <p:cNvGrpSpPr/>
          <p:nvPr/>
        </p:nvGrpSpPr>
        <p:grpSpPr>
          <a:xfrm>
            <a:off x="4080376" y="5944143"/>
            <a:ext cx="1192345" cy="666115"/>
            <a:chOff x="2215144" y="927951"/>
            <a:chExt cx="1244730" cy="915925"/>
          </a:xfrm>
        </p:grpSpPr>
        <p:sp>
          <p:nvSpPr>
            <p:cNvPr id="78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79" name="文本框 9"/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9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0" name="组合 59"/>
          <p:cNvGrpSpPr/>
          <p:nvPr/>
        </p:nvGrpSpPr>
        <p:grpSpPr>
          <a:xfrm>
            <a:off x="4986047" y="5961891"/>
            <a:ext cx="5143000" cy="612920"/>
            <a:chOff x="4315150" y="953426"/>
            <a:chExt cx="3857250" cy="540057"/>
          </a:xfrm>
        </p:grpSpPr>
        <p:sp>
          <p:nvSpPr>
            <p:cNvPr id="83" name="矩形 82"/>
            <p:cNvSpPr/>
            <p:nvPr/>
          </p:nvSpPr>
          <p:spPr>
            <a:xfrm>
              <a:off x="4841196" y="1036090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4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046870" y="3168363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線上預借服務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6D92B96E-6D2C-4902-83BF-03B26780F0B8}"/>
              </a:ext>
            </a:extLst>
          </p:cNvPr>
          <p:cNvSpPr/>
          <p:nvPr/>
        </p:nvSpPr>
        <p:spPr>
          <a:xfrm>
            <a:off x="6038101" y="3898914"/>
            <a:ext cx="3769529" cy="461665"/>
          </a:xfrm>
          <a:prstGeom prst="rect">
            <a:avLst/>
          </a:prstGeom>
          <a:ln w="1587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好康活動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A7339706-7EAE-4B47-A533-01C645F339E0}"/>
              </a:ext>
            </a:extLst>
          </p:cNvPr>
          <p:cNvSpPr/>
          <p:nvPr/>
        </p:nvSpPr>
        <p:spPr>
          <a:xfrm>
            <a:off x="6038101" y="1077474"/>
            <a:ext cx="4322224" cy="461665"/>
          </a:xfrm>
          <a:prstGeom prst="rect">
            <a:avLst/>
          </a:prstGeom>
          <a:ln w="1587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開閉館時間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矩形: 圆角 26"/>
          <p:cNvSpPr/>
          <p:nvPr/>
        </p:nvSpPr>
        <p:spPr>
          <a:xfrm>
            <a:off x="403860" y="803458"/>
            <a:ext cx="4572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570"/>
          <p:cNvSpPr txBox="1"/>
          <p:nvPr/>
        </p:nvSpPr>
        <p:spPr>
          <a:xfrm>
            <a:off x="1017944" y="823075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輸入學校電子郵件帳號、密碼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571"/>
          <p:cNvSpPr txBox="1"/>
          <p:nvPr/>
        </p:nvSpPr>
        <p:spPr>
          <a:xfrm>
            <a:off x="443049" y="84587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B3315B0-7990-47C2-A0EF-F37F8E70A88E}"/>
              </a:ext>
            </a:extLst>
          </p:cNvPr>
          <p:cNvGrpSpPr/>
          <p:nvPr/>
        </p:nvGrpSpPr>
        <p:grpSpPr>
          <a:xfrm>
            <a:off x="2260672" y="1591633"/>
            <a:ext cx="8159143" cy="4835250"/>
            <a:chOff x="2260672" y="1591633"/>
            <a:chExt cx="8159143" cy="48352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l="30812" t="28999" r="28269" b="34065"/>
            <a:stretch/>
          </p:blipFill>
          <p:spPr>
            <a:xfrm>
              <a:off x="2260672" y="1591633"/>
              <a:ext cx="8159143" cy="4142792"/>
            </a:xfrm>
            <a:prstGeom prst="rect">
              <a:avLst/>
            </a:prstGeom>
          </p:spPr>
        </p:pic>
        <p:sp>
          <p:nvSpPr>
            <p:cNvPr id="11" name="圖說文字: 向上箭號 10">
              <a:extLst>
                <a:ext uri="{FF2B5EF4-FFF2-40B4-BE49-F238E27FC236}">
                  <a16:creationId xmlns:a16="http://schemas.microsoft.com/office/drawing/2014/main" id="{9CACC44B-8C93-43CF-AC13-5A5493170126}"/>
                </a:ext>
              </a:extLst>
            </p:cNvPr>
            <p:cNvSpPr/>
            <p:nvPr/>
          </p:nvSpPr>
          <p:spPr>
            <a:xfrm>
              <a:off x="4372727" y="4604138"/>
              <a:ext cx="3282151" cy="1822745"/>
            </a:xfrm>
            <a:prstGeom prst="upArrow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SIP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帳號密碼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3711145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8333" t="8662" r="32235" b="41815"/>
          <a:stretch/>
        </p:blipFill>
        <p:spPr>
          <a:xfrm>
            <a:off x="361315" y="1480656"/>
            <a:ext cx="8609511" cy="485191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6438114" cy="456940"/>
            <a:chOff x="6627851" y="3493208"/>
            <a:chExt cx="643811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582403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使用對象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本校師生。先利用</a:t>
              </a:r>
              <a:r>
                <a:rPr lang="en-US" altLang="zh-TW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書籍索引</a:t>
              </a:r>
              <a:r>
                <a:rPr lang="en-US" altLang="zh-TW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查詢欲借館藏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</a:p>
          </p:txBody>
        </p:sp>
      </p:grpSp>
      <p:sp>
        <p:nvSpPr>
          <p:cNvPr id="2" name="圓角矩形 1">
            <a:hlinkClick r:id="rId4"/>
          </p:cNvPr>
          <p:cNvSpPr/>
          <p:nvPr/>
        </p:nvSpPr>
        <p:spPr>
          <a:xfrm>
            <a:off x="7361853" y="3122845"/>
            <a:ext cx="765111" cy="4321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 8"/>
          <p:cNvSpPr/>
          <p:nvPr/>
        </p:nvSpPr>
        <p:spPr>
          <a:xfrm>
            <a:off x="8970826" y="2747631"/>
            <a:ext cx="2802577" cy="1322684"/>
          </a:xfrm>
          <a:custGeom>
            <a:avLst/>
            <a:gdLst>
              <a:gd name="connsiteX0" fmla="*/ 0 w 2955843"/>
              <a:gd name="connsiteY0" fmla="*/ 348736 h 1394942"/>
              <a:gd name="connsiteX1" fmla="*/ 2258372 w 2955843"/>
              <a:gd name="connsiteY1" fmla="*/ 348736 h 1394942"/>
              <a:gd name="connsiteX2" fmla="*/ 2258372 w 2955843"/>
              <a:gd name="connsiteY2" fmla="*/ 0 h 1394942"/>
              <a:gd name="connsiteX3" fmla="*/ 2955843 w 2955843"/>
              <a:gd name="connsiteY3" fmla="*/ 697471 h 1394942"/>
              <a:gd name="connsiteX4" fmla="*/ 2258372 w 2955843"/>
              <a:gd name="connsiteY4" fmla="*/ 1394942 h 1394942"/>
              <a:gd name="connsiteX5" fmla="*/ 2258372 w 2955843"/>
              <a:gd name="connsiteY5" fmla="*/ 1046207 h 1394942"/>
              <a:gd name="connsiteX6" fmla="*/ 0 w 2955843"/>
              <a:gd name="connsiteY6" fmla="*/ 1046207 h 1394942"/>
              <a:gd name="connsiteX7" fmla="*/ 0 w 2955843"/>
              <a:gd name="connsiteY7" fmla="*/ 348736 h 13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843" h="1394942">
                <a:moveTo>
                  <a:pt x="0" y="348736"/>
                </a:moveTo>
                <a:lnTo>
                  <a:pt x="2258372" y="348736"/>
                </a:lnTo>
                <a:lnTo>
                  <a:pt x="2258372" y="0"/>
                </a:lnTo>
                <a:lnTo>
                  <a:pt x="2955843" y="697471"/>
                </a:lnTo>
                <a:lnTo>
                  <a:pt x="2258372" y="1394942"/>
                </a:lnTo>
                <a:lnTo>
                  <a:pt x="2258372" y="1046207"/>
                </a:lnTo>
                <a:lnTo>
                  <a:pt x="0" y="1046207"/>
                </a:lnTo>
                <a:lnTo>
                  <a:pt x="0" y="348736"/>
                </a:lnTo>
                <a:close/>
              </a:path>
            </a:pathLst>
          </a:custGeom>
          <a:ln>
            <a:noFill/>
          </a:ln>
        </p:spPr>
        <p:style>
          <a:lnRef idx="2">
            <a:scrgbClr r="0" g="0" b="0"/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974" tIns="359535" rIns="571453" bIns="540590" numCol="1" spcCol="1204" anchor="ctr" anchorCtr="0">
            <a:noAutofit/>
          </a:bodyPr>
          <a:lstStyle/>
          <a:p>
            <a:pPr algn="ctr" defTabSz="336550">
              <a:lnSpc>
                <a:spcPct val="1200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注意事項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980158" y="4070315"/>
            <a:ext cx="2793246" cy="1754326"/>
          </a:xfrm>
          <a:prstGeom prst="rect">
            <a:avLst/>
          </a:prstGeom>
          <a:noFill/>
          <a:ln w="38100">
            <a:solidFill>
              <a:srgbClr val="005BD3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利用書籍索引查詢館藏的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條碼號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索書號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資料請確實、完整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290594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7AD4AE5-9702-490C-853B-E7581240CA4C}"/>
              </a:ext>
            </a:extLst>
          </p:cNvPr>
          <p:cNvGrpSpPr/>
          <p:nvPr/>
        </p:nvGrpSpPr>
        <p:grpSpPr>
          <a:xfrm>
            <a:off x="431687" y="685710"/>
            <a:ext cx="10615993" cy="6071073"/>
            <a:chOff x="431687" y="685710"/>
            <a:chExt cx="10615993" cy="607107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12650" t="13512" r="13805" b="13073"/>
            <a:stretch/>
          </p:blipFill>
          <p:spPr>
            <a:xfrm>
              <a:off x="964035" y="1097457"/>
              <a:ext cx="10083645" cy="5659326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31687" y="685710"/>
              <a:ext cx="5646231" cy="457200"/>
              <a:chOff x="6627851" y="1871939"/>
              <a:chExt cx="5646231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5032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可查詢圖書、視聽資料、期刊、碩士論文等資源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07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7247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EE1CB0A-4F91-49E1-9A63-0BE6B9AFF9DD}"/>
              </a:ext>
            </a:extLst>
          </p:cNvPr>
          <p:cNvGrpSpPr/>
          <p:nvPr/>
        </p:nvGrpSpPr>
        <p:grpSpPr>
          <a:xfrm>
            <a:off x="403860" y="709023"/>
            <a:ext cx="10098518" cy="4903920"/>
            <a:chOff x="403860" y="709023"/>
            <a:chExt cx="10098518" cy="4903920"/>
          </a:xfrm>
        </p:grpSpPr>
        <p:grpSp>
          <p:nvGrpSpPr>
            <p:cNvPr id="10" name="组合 6"/>
            <p:cNvGrpSpPr/>
            <p:nvPr/>
          </p:nvGrpSpPr>
          <p:grpSpPr>
            <a:xfrm>
              <a:off x="403860" y="709023"/>
              <a:ext cx="3799571" cy="456940"/>
              <a:chOff x="6627851" y="3493208"/>
              <a:chExt cx="3799571" cy="457200"/>
            </a:xfrm>
          </p:grpSpPr>
          <p:sp>
            <p:nvSpPr>
              <p:cNvPr id="11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文本框 573"/>
              <p:cNvSpPr txBox="1"/>
              <p:nvPr/>
            </p:nvSpPr>
            <p:spPr>
              <a:xfrm>
                <a:off x="7241935" y="3537037"/>
                <a:ext cx="3185487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輸入關鍵詞或部份書名→搜尋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08</a:t>
                </a:r>
              </a:p>
            </p:txBody>
          </p:sp>
        </p:grpSp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l="13343" t="22274" r="51468" b="55326"/>
            <a:stretch/>
          </p:blipFill>
          <p:spPr>
            <a:xfrm>
              <a:off x="1982090" y="1892597"/>
              <a:ext cx="8520288" cy="3720346"/>
            </a:xfrm>
            <a:prstGeom prst="rect">
              <a:avLst/>
            </a:prstGeom>
          </p:spPr>
        </p:pic>
        <p:sp>
          <p:nvSpPr>
            <p:cNvPr id="18" name="圓角矩形 17"/>
            <p:cNvSpPr/>
            <p:nvPr/>
          </p:nvSpPr>
          <p:spPr>
            <a:xfrm>
              <a:off x="4046211" y="4701986"/>
              <a:ext cx="3786389" cy="57954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9240577" y="4701985"/>
              <a:ext cx="1056067" cy="57954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0999560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3D8BF0F6-D009-4582-9049-B2CE80843A40}"/>
              </a:ext>
            </a:extLst>
          </p:cNvPr>
          <p:cNvGrpSpPr/>
          <p:nvPr/>
        </p:nvGrpSpPr>
        <p:grpSpPr>
          <a:xfrm>
            <a:off x="361315" y="685710"/>
            <a:ext cx="11493093" cy="6082488"/>
            <a:chOff x="361315" y="685710"/>
            <a:chExt cx="11493093" cy="608248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13838" t="29476" r="20931" b="14166"/>
            <a:stretch/>
          </p:blipFill>
          <p:spPr>
            <a:xfrm>
              <a:off x="361315" y="1185325"/>
              <a:ext cx="11493093" cy="5582873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03860" y="685710"/>
              <a:ext cx="3337907" cy="457200"/>
              <a:chOff x="6627851" y="1871939"/>
              <a:chExt cx="3337907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2723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找到想看的書→詳細內容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09</a:t>
                </a:r>
              </a:p>
            </p:txBody>
          </p:sp>
        </p:grpSp>
        <p:sp>
          <p:nvSpPr>
            <p:cNvPr id="20" name="圓角矩形 19"/>
            <p:cNvSpPr/>
            <p:nvPr/>
          </p:nvSpPr>
          <p:spPr>
            <a:xfrm>
              <a:off x="2589045" y="4043966"/>
              <a:ext cx="965523" cy="50227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31733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5EFC68B-863A-4769-9AC8-FD91318236B9}"/>
              </a:ext>
            </a:extLst>
          </p:cNvPr>
          <p:cNvGrpSpPr/>
          <p:nvPr/>
        </p:nvGrpSpPr>
        <p:grpSpPr>
          <a:xfrm>
            <a:off x="69002" y="683265"/>
            <a:ext cx="10381625" cy="5147979"/>
            <a:chOff x="69002" y="683265"/>
            <a:chExt cx="10381625" cy="514797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l="13343" t="61576" r="32909" b="14655"/>
            <a:stretch/>
          </p:blipFill>
          <p:spPr>
            <a:xfrm>
              <a:off x="69002" y="1655071"/>
              <a:ext cx="10381625" cy="2884742"/>
            </a:xfrm>
            <a:prstGeom prst="rect">
              <a:avLst/>
            </a:prstGeom>
          </p:spPr>
        </p:pic>
        <p:grpSp>
          <p:nvGrpSpPr>
            <p:cNvPr id="10" name="组合 6"/>
            <p:cNvGrpSpPr/>
            <p:nvPr/>
          </p:nvGrpSpPr>
          <p:grpSpPr>
            <a:xfrm>
              <a:off x="403860" y="683265"/>
              <a:ext cx="4030404" cy="456940"/>
              <a:chOff x="6627851" y="3493208"/>
              <a:chExt cx="4030404" cy="457200"/>
            </a:xfrm>
          </p:grpSpPr>
          <p:sp>
            <p:nvSpPr>
              <p:cNvPr id="11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文本框 573"/>
              <p:cNvSpPr txBox="1"/>
              <p:nvPr/>
            </p:nvSpPr>
            <p:spPr>
              <a:xfrm>
                <a:off x="7241935" y="3537037"/>
                <a:ext cx="341632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會得到書的詳細資訊、館藏位置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10</a:t>
                </a:r>
              </a:p>
            </p:txBody>
          </p:sp>
        </p:grpSp>
        <p:sp>
          <p:nvSpPr>
            <p:cNvPr id="18" name="圓角矩形 17"/>
            <p:cNvSpPr/>
            <p:nvPr/>
          </p:nvSpPr>
          <p:spPr>
            <a:xfrm>
              <a:off x="632460" y="2925977"/>
              <a:ext cx="7480762" cy="953038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任意多边形 6"/>
            <p:cNvSpPr/>
            <p:nvPr/>
          </p:nvSpPr>
          <p:spPr>
            <a:xfrm>
              <a:off x="441960" y="3746807"/>
              <a:ext cx="3583774" cy="1322684"/>
            </a:xfrm>
            <a:custGeom>
              <a:avLst/>
              <a:gdLst>
                <a:gd name="connsiteX0" fmla="*/ 0 w 7372841"/>
                <a:gd name="connsiteY0" fmla="*/ 348736 h 1394942"/>
                <a:gd name="connsiteX1" fmla="*/ 6675370 w 7372841"/>
                <a:gd name="connsiteY1" fmla="*/ 348736 h 1394942"/>
                <a:gd name="connsiteX2" fmla="*/ 6675370 w 7372841"/>
                <a:gd name="connsiteY2" fmla="*/ 0 h 1394942"/>
                <a:gd name="connsiteX3" fmla="*/ 7372841 w 7372841"/>
                <a:gd name="connsiteY3" fmla="*/ 697471 h 1394942"/>
                <a:gd name="connsiteX4" fmla="*/ 6675370 w 7372841"/>
                <a:gd name="connsiteY4" fmla="*/ 1394942 h 1394942"/>
                <a:gd name="connsiteX5" fmla="*/ 6675370 w 7372841"/>
                <a:gd name="connsiteY5" fmla="*/ 1046207 h 1394942"/>
                <a:gd name="connsiteX6" fmla="*/ 0 w 7372841"/>
                <a:gd name="connsiteY6" fmla="*/ 1046207 h 1394942"/>
                <a:gd name="connsiteX7" fmla="*/ 0 w 73728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2841" h="1394942">
                  <a:moveTo>
                    <a:pt x="0" y="348736"/>
                  </a:moveTo>
                  <a:lnTo>
                    <a:pt x="6675370" y="348736"/>
                  </a:lnTo>
                  <a:lnTo>
                    <a:pt x="6675370" y="0"/>
                  </a:lnTo>
                  <a:lnTo>
                    <a:pt x="7372841" y="697471"/>
                  </a:lnTo>
                  <a:lnTo>
                    <a:pt x="6675370" y="1394942"/>
                  </a:lnTo>
                  <a:lnTo>
                    <a:pt x="66753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974" tIns="359535" rIns="571453" bIns="540590" numCol="1" spcCol="1204" anchor="ctr" anchorCtr="0">
              <a:noAutofit/>
            </a:bodyPr>
            <a:lstStyle/>
            <a:p>
              <a:pPr marL="0" marR="0" lvl="0" indent="0" algn="ctr" defTabSz="33655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一本書最重要的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3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項資訊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356142" y="4200028"/>
              <a:ext cx="1627369" cy="1631216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館藏地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—1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樓</a:t>
              </a:r>
              <a:endPara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索書號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-177.2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                5252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               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書在館</a:t>
              </a:r>
            </a:p>
          </p:txBody>
        </p:sp>
        <p:sp>
          <p:nvSpPr>
            <p:cNvPr id="7" name="向右箭號 6"/>
            <p:cNvSpPr/>
            <p:nvPr/>
          </p:nvSpPr>
          <p:spPr>
            <a:xfrm>
              <a:off x="6318565" y="4887673"/>
              <a:ext cx="244699" cy="476518"/>
            </a:xfrm>
            <a:prstGeom prst="rightArrow">
              <a:avLst/>
            </a:prstGeom>
            <a:solidFill>
              <a:srgbClr val="9C0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17" name="直線接點 16"/>
            <p:cNvCxnSpPr/>
            <p:nvPr/>
          </p:nvCxnSpPr>
          <p:spPr>
            <a:xfrm>
              <a:off x="5283424" y="4879232"/>
              <a:ext cx="61647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/>
            <p:cNvSpPr txBox="1"/>
            <p:nvPr/>
          </p:nvSpPr>
          <p:spPr>
            <a:xfrm>
              <a:off x="6563264" y="4179503"/>
              <a:ext cx="154995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177.2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是書的分類</a:t>
              </a:r>
              <a:endPara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1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開頭的書會集中放置在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1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類書架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11283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2645409" cy="457200"/>
            <a:chOff x="6627851" y="1871939"/>
            <a:chExt cx="2645409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</a:t>
              </a:r>
              <a:r>
                <a:rPr lang="en-US" altLang="zh-TW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借閱申請</a:t>
              </a:r>
              <a:r>
                <a:rPr lang="en-US" altLang="zh-TW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zh-CN" altLang="en-US" b="1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11</a:t>
              </a: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9072" t="25122" r="19296" b="10649"/>
          <a:stretch/>
        </p:blipFill>
        <p:spPr>
          <a:xfrm>
            <a:off x="361308" y="1299213"/>
            <a:ext cx="8456114" cy="5633432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6344817" y="1299213"/>
            <a:ext cx="765111" cy="4321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任意多边形 4"/>
          <p:cNvSpPr/>
          <p:nvPr/>
        </p:nvSpPr>
        <p:spPr>
          <a:xfrm>
            <a:off x="8817426" y="1556469"/>
            <a:ext cx="2752530" cy="1322684"/>
          </a:xfrm>
          <a:custGeom>
            <a:avLst/>
            <a:gdLst>
              <a:gd name="connsiteX0" fmla="*/ 0 w 9581341"/>
              <a:gd name="connsiteY0" fmla="*/ 348736 h 1394942"/>
              <a:gd name="connsiteX1" fmla="*/ 8883870 w 9581341"/>
              <a:gd name="connsiteY1" fmla="*/ 348736 h 1394942"/>
              <a:gd name="connsiteX2" fmla="*/ 8883870 w 9581341"/>
              <a:gd name="connsiteY2" fmla="*/ 0 h 1394942"/>
              <a:gd name="connsiteX3" fmla="*/ 9581341 w 9581341"/>
              <a:gd name="connsiteY3" fmla="*/ 697471 h 1394942"/>
              <a:gd name="connsiteX4" fmla="*/ 8883870 w 9581341"/>
              <a:gd name="connsiteY4" fmla="*/ 1394942 h 1394942"/>
              <a:gd name="connsiteX5" fmla="*/ 8883870 w 9581341"/>
              <a:gd name="connsiteY5" fmla="*/ 1046207 h 1394942"/>
              <a:gd name="connsiteX6" fmla="*/ 0 w 9581341"/>
              <a:gd name="connsiteY6" fmla="*/ 1046207 h 1394942"/>
              <a:gd name="connsiteX7" fmla="*/ 0 w 9581341"/>
              <a:gd name="connsiteY7" fmla="*/ 348736 h 13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81341" h="1394942">
                <a:moveTo>
                  <a:pt x="0" y="348736"/>
                </a:moveTo>
                <a:lnTo>
                  <a:pt x="8883870" y="348736"/>
                </a:lnTo>
                <a:lnTo>
                  <a:pt x="8883870" y="0"/>
                </a:lnTo>
                <a:lnTo>
                  <a:pt x="9581341" y="697471"/>
                </a:lnTo>
                <a:lnTo>
                  <a:pt x="8883870" y="1394942"/>
                </a:lnTo>
                <a:lnTo>
                  <a:pt x="8883870" y="1046207"/>
                </a:lnTo>
                <a:lnTo>
                  <a:pt x="0" y="1046207"/>
                </a:lnTo>
                <a:lnTo>
                  <a:pt x="0" y="348736"/>
                </a:lnTo>
                <a:close/>
              </a:path>
            </a:pathLst>
          </a:custGeom>
          <a:ln>
            <a:noFill/>
          </a:ln>
        </p:spPr>
        <p:style>
          <a:lnRef idx="2">
            <a:scrgbClr r="0" g="0" b="0"/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974" tIns="359535" rIns="571453" bIns="540590" numCol="1" spcCol="1204" anchor="ctr" anchorCtr="0">
            <a:noAutofit/>
          </a:bodyPr>
          <a:lstStyle/>
          <a:p>
            <a:pPr algn="ctr" defTabSz="336550">
              <a:lnSpc>
                <a:spcPct val="1200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填寫完整資料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223421" y="1782256"/>
            <a:ext cx="326571" cy="32657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4" name="橢圓 13"/>
          <p:cNvSpPr/>
          <p:nvPr/>
        </p:nvSpPr>
        <p:spPr>
          <a:xfrm>
            <a:off x="254881" y="4454482"/>
            <a:ext cx="326571" cy="32657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5" name="任意多边形 6"/>
          <p:cNvSpPr/>
          <p:nvPr/>
        </p:nvSpPr>
        <p:spPr>
          <a:xfrm>
            <a:off x="8817428" y="3932291"/>
            <a:ext cx="2752531" cy="1322684"/>
          </a:xfrm>
          <a:custGeom>
            <a:avLst/>
            <a:gdLst>
              <a:gd name="connsiteX0" fmla="*/ 0 w 7372841"/>
              <a:gd name="connsiteY0" fmla="*/ 348736 h 1394942"/>
              <a:gd name="connsiteX1" fmla="*/ 6675370 w 7372841"/>
              <a:gd name="connsiteY1" fmla="*/ 348736 h 1394942"/>
              <a:gd name="connsiteX2" fmla="*/ 6675370 w 7372841"/>
              <a:gd name="connsiteY2" fmla="*/ 0 h 1394942"/>
              <a:gd name="connsiteX3" fmla="*/ 7372841 w 7372841"/>
              <a:gd name="connsiteY3" fmla="*/ 697471 h 1394942"/>
              <a:gd name="connsiteX4" fmla="*/ 6675370 w 7372841"/>
              <a:gd name="connsiteY4" fmla="*/ 1394942 h 1394942"/>
              <a:gd name="connsiteX5" fmla="*/ 6675370 w 7372841"/>
              <a:gd name="connsiteY5" fmla="*/ 1046207 h 1394942"/>
              <a:gd name="connsiteX6" fmla="*/ 0 w 7372841"/>
              <a:gd name="connsiteY6" fmla="*/ 1046207 h 1394942"/>
              <a:gd name="connsiteX7" fmla="*/ 0 w 7372841"/>
              <a:gd name="connsiteY7" fmla="*/ 348736 h 13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72841" h="1394942">
                <a:moveTo>
                  <a:pt x="0" y="348736"/>
                </a:moveTo>
                <a:lnTo>
                  <a:pt x="6675370" y="348736"/>
                </a:lnTo>
                <a:lnTo>
                  <a:pt x="6675370" y="0"/>
                </a:lnTo>
                <a:lnTo>
                  <a:pt x="7372841" y="697471"/>
                </a:lnTo>
                <a:lnTo>
                  <a:pt x="6675370" y="1394942"/>
                </a:lnTo>
                <a:lnTo>
                  <a:pt x="6675370" y="1046207"/>
                </a:lnTo>
                <a:lnTo>
                  <a:pt x="0" y="1046207"/>
                </a:lnTo>
                <a:lnTo>
                  <a:pt x="0" y="348736"/>
                </a:lnTo>
                <a:close/>
              </a:path>
            </a:pathLst>
          </a:custGeom>
          <a:ln>
            <a:noFill/>
          </a:ln>
        </p:spPr>
        <p:style>
          <a:lnRef idx="2">
            <a:scrgbClr r="0" g="0" b="0"/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974" tIns="359535" rIns="571453" bIns="540590" numCol="1" spcCol="1204" anchor="ctr" anchorCtr="0">
            <a:noAutofit/>
          </a:bodyPr>
          <a:lstStyle/>
          <a:p>
            <a:pPr algn="ctr" defTabSz="336550">
              <a:lnSpc>
                <a:spcPct val="120000"/>
              </a:lnSpc>
            </a:pP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點選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”</a:t>
            </a: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申請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”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278674" y="5948980"/>
            <a:ext cx="326571" cy="32657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7" name="任意多边形 7"/>
          <p:cNvSpPr/>
          <p:nvPr/>
        </p:nvSpPr>
        <p:spPr>
          <a:xfrm>
            <a:off x="8817425" y="5123489"/>
            <a:ext cx="2752531" cy="1322684"/>
          </a:xfrm>
          <a:custGeom>
            <a:avLst/>
            <a:gdLst>
              <a:gd name="connsiteX0" fmla="*/ 0 w 5164342"/>
              <a:gd name="connsiteY0" fmla="*/ 348736 h 1394942"/>
              <a:gd name="connsiteX1" fmla="*/ 4466871 w 5164342"/>
              <a:gd name="connsiteY1" fmla="*/ 348736 h 1394942"/>
              <a:gd name="connsiteX2" fmla="*/ 4466871 w 5164342"/>
              <a:gd name="connsiteY2" fmla="*/ 0 h 1394942"/>
              <a:gd name="connsiteX3" fmla="*/ 5164342 w 5164342"/>
              <a:gd name="connsiteY3" fmla="*/ 697471 h 1394942"/>
              <a:gd name="connsiteX4" fmla="*/ 4466871 w 5164342"/>
              <a:gd name="connsiteY4" fmla="*/ 1394942 h 1394942"/>
              <a:gd name="connsiteX5" fmla="*/ 4466871 w 5164342"/>
              <a:gd name="connsiteY5" fmla="*/ 1046207 h 1394942"/>
              <a:gd name="connsiteX6" fmla="*/ 0 w 5164342"/>
              <a:gd name="connsiteY6" fmla="*/ 1046207 h 1394942"/>
              <a:gd name="connsiteX7" fmla="*/ 0 w 5164342"/>
              <a:gd name="connsiteY7" fmla="*/ 348736 h 13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4342" h="1394942">
                <a:moveTo>
                  <a:pt x="0" y="348736"/>
                </a:moveTo>
                <a:lnTo>
                  <a:pt x="4466871" y="348736"/>
                </a:lnTo>
                <a:lnTo>
                  <a:pt x="4466871" y="0"/>
                </a:lnTo>
                <a:lnTo>
                  <a:pt x="5164342" y="697471"/>
                </a:lnTo>
                <a:lnTo>
                  <a:pt x="4466871" y="1394942"/>
                </a:lnTo>
                <a:lnTo>
                  <a:pt x="4466871" y="1046207"/>
                </a:lnTo>
                <a:lnTo>
                  <a:pt x="0" y="1046207"/>
                </a:lnTo>
                <a:lnTo>
                  <a:pt x="0" y="348736"/>
                </a:lnTo>
                <a:close/>
              </a:path>
            </a:pathLst>
          </a:custGeom>
          <a:ln>
            <a:noFill/>
          </a:ln>
        </p:spPr>
        <p:style>
          <a:lnRef idx="2">
            <a:scrgbClr r="0" g="0" b="0"/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974" tIns="359535" rIns="571453" bIns="540590" numCol="1" spcCol="1204" anchor="ctr" anchorCtr="0">
            <a:noAutofit/>
          </a:bodyPr>
          <a:lstStyle/>
          <a:p>
            <a:pPr algn="ctr" defTabSz="336550">
              <a:lnSpc>
                <a:spcPct val="1200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進修學生可勾選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”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週六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”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取書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581452" y="6112265"/>
            <a:ext cx="1997996" cy="28386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4214855" y="4401707"/>
            <a:ext cx="765111" cy="4321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4206809" y="6308919"/>
            <a:ext cx="836344" cy="4321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3648015" y="6361694"/>
            <a:ext cx="326571" cy="32657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22" name="任意多边形 8"/>
          <p:cNvSpPr/>
          <p:nvPr/>
        </p:nvSpPr>
        <p:spPr>
          <a:xfrm>
            <a:off x="8817426" y="5907082"/>
            <a:ext cx="2802577" cy="1322684"/>
          </a:xfrm>
          <a:custGeom>
            <a:avLst/>
            <a:gdLst>
              <a:gd name="connsiteX0" fmla="*/ 0 w 2955843"/>
              <a:gd name="connsiteY0" fmla="*/ 348736 h 1394942"/>
              <a:gd name="connsiteX1" fmla="*/ 2258372 w 2955843"/>
              <a:gd name="connsiteY1" fmla="*/ 348736 h 1394942"/>
              <a:gd name="connsiteX2" fmla="*/ 2258372 w 2955843"/>
              <a:gd name="connsiteY2" fmla="*/ 0 h 1394942"/>
              <a:gd name="connsiteX3" fmla="*/ 2955843 w 2955843"/>
              <a:gd name="connsiteY3" fmla="*/ 697471 h 1394942"/>
              <a:gd name="connsiteX4" fmla="*/ 2258372 w 2955843"/>
              <a:gd name="connsiteY4" fmla="*/ 1394942 h 1394942"/>
              <a:gd name="connsiteX5" fmla="*/ 2258372 w 2955843"/>
              <a:gd name="connsiteY5" fmla="*/ 1046207 h 1394942"/>
              <a:gd name="connsiteX6" fmla="*/ 0 w 2955843"/>
              <a:gd name="connsiteY6" fmla="*/ 1046207 h 1394942"/>
              <a:gd name="connsiteX7" fmla="*/ 0 w 2955843"/>
              <a:gd name="connsiteY7" fmla="*/ 348736 h 13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843" h="1394942">
                <a:moveTo>
                  <a:pt x="0" y="348736"/>
                </a:moveTo>
                <a:lnTo>
                  <a:pt x="2258372" y="348736"/>
                </a:lnTo>
                <a:lnTo>
                  <a:pt x="2258372" y="0"/>
                </a:lnTo>
                <a:lnTo>
                  <a:pt x="2955843" y="697471"/>
                </a:lnTo>
                <a:lnTo>
                  <a:pt x="2258372" y="1394942"/>
                </a:lnTo>
                <a:lnTo>
                  <a:pt x="2258372" y="1046207"/>
                </a:lnTo>
                <a:lnTo>
                  <a:pt x="0" y="1046207"/>
                </a:lnTo>
                <a:lnTo>
                  <a:pt x="0" y="348736"/>
                </a:lnTo>
                <a:close/>
              </a:path>
            </a:pathLst>
          </a:custGeom>
          <a:ln>
            <a:noFill/>
          </a:ln>
        </p:spPr>
        <p:style>
          <a:lnRef idx="2">
            <a:scrgbClr r="0" g="0" b="0"/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974" tIns="359535" rIns="571453" bIns="540590" numCol="1" spcCol="1204" anchor="ctr" anchorCtr="0">
            <a:noAutofit/>
          </a:bodyPr>
          <a:lstStyle/>
          <a:p>
            <a:pPr algn="ctr" defTabSz="336550">
              <a:lnSpc>
                <a:spcPct val="1200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確認無誤送出即可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589271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申請、取書注意事項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29096" y="1693545"/>
            <a:ext cx="3389422" cy="457289"/>
            <a:chOff x="6627851" y="1871850"/>
            <a:chExt cx="3389422" cy="457289"/>
          </a:xfrm>
        </p:grpSpPr>
        <p:sp>
          <p:nvSpPr>
            <p:cNvPr id="3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570"/>
            <p:cNvSpPr txBox="1"/>
            <p:nvPr/>
          </p:nvSpPr>
          <p:spPr>
            <a:xfrm>
              <a:off x="7293450" y="187185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圖書、影片皆可提出申請</a:t>
              </a:r>
              <a:endParaRPr lang="en-US" altLang="zh-TW" dirty="0"/>
            </a:p>
          </p:txBody>
        </p:sp>
        <p:sp>
          <p:nvSpPr>
            <p:cNvPr id="6" name="文本框 571"/>
            <p:cNvSpPr txBox="1"/>
            <p:nvPr/>
          </p:nvSpPr>
          <p:spPr>
            <a:xfrm>
              <a:off x="6667040" y="19143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429096" y="2426096"/>
            <a:ext cx="4049182" cy="646331"/>
            <a:chOff x="6627851" y="3377689"/>
            <a:chExt cx="4049181" cy="646699"/>
          </a:xfrm>
        </p:grpSpPr>
        <p:sp>
          <p:nvSpPr>
            <p:cNvPr id="8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3"/>
            <p:cNvSpPr txBox="1"/>
            <p:nvPr/>
          </p:nvSpPr>
          <p:spPr>
            <a:xfrm>
              <a:off x="7293449" y="3377689"/>
              <a:ext cx="3383583" cy="64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必須是</a:t>
              </a:r>
              <a:r>
                <a:rPr lang="en-US" altLang="zh-TW" dirty="0"/>
                <a:t>“</a:t>
              </a:r>
              <a:r>
                <a:rPr lang="zh-TW" altLang="en-US" dirty="0"/>
                <a:t>書在館</a:t>
              </a:r>
              <a:r>
                <a:rPr lang="en-US" altLang="zh-TW" dirty="0"/>
                <a:t>”</a:t>
              </a:r>
              <a:r>
                <a:rPr lang="zh-TW" altLang="en-US" dirty="0"/>
                <a:t>狀態</a:t>
              </a:r>
              <a:r>
                <a:rPr lang="en-US" altLang="zh-TW" dirty="0"/>
                <a:t>,</a:t>
              </a:r>
              <a:r>
                <a:rPr lang="zh-TW" altLang="en-US" dirty="0"/>
                <a:t>方能為您準備資料</a:t>
              </a:r>
              <a:endParaRPr lang="en-US" altLang="zh-TW" dirty="0"/>
            </a:p>
          </p:txBody>
        </p:sp>
        <p:sp>
          <p:nvSpPr>
            <p:cNvPr id="11" name="文本框 574"/>
            <p:cNvSpPr txBox="1"/>
            <p:nvPr/>
          </p:nvSpPr>
          <p:spPr>
            <a:xfrm>
              <a:off x="6667040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29096" y="5001485"/>
            <a:ext cx="4312751" cy="456940"/>
            <a:chOff x="6627851" y="5163977"/>
            <a:chExt cx="4312751" cy="457200"/>
          </a:xfrm>
        </p:grpSpPr>
        <p:sp>
          <p:nvSpPr>
            <p:cNvPr id="13" name="矩形: 圆角 28"/>
            <p:cNvSpPr/>
            <p:nvPr/>
          </p:nvSpPr>
          <p:spPr>
            <a:xfrm>
              <a:off x="6627851" y="5163977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576"/>
            <p:cNvSpPr txBox="1"/>
            <p:nvPr/>
          </p:nvSpPr>
          <p:spPr>
            <a:xfrm>
              <a:off x="7293450" y="5163977"/>
              <a:ext cx="3647152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申請後，接獲郵件再攜證到館取書</a:t>
              </a:r>
              <a:endParaRPr lang="en-US" altLang="zh-TW" dirty="0"/>
            </a:p>
          </p:txBody>
        </p:sp>
        <p:sp>
          <p:nvSpPr>
            <p:cNvPr id="16" name="文本框 577"/>
            <p:cNvSpPr txBox="1"/>
            <p:nvPr/>
          </p:nvSpPr>
          <p:spPr>
            <a:xfrm>
              <a:off x="6667040" y="5210848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图片占位符 6" descr="C:\Users\Administrator\Desktop\QQ截图20170526223307.pngQQ截图201705262233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5335" y="1693545"/>
            <a:ext cx="5203190" cy="3479800"/>
          </a:xfrm>
          <a:prstGeom prst="rect">
            <a:avLst/>
          </a:prstGeom>
        </p:spPr>
      </p:pic>
      <p:grpSp>
        <p:nvGrpSpPr>
          <p:cNvPr id="18" name="组合 11"/>
          <p:cNvGrpSpPr/>
          <p:nvPr/>
        </p:nvGrpSpPr>
        <p:grpSpPr>
          <a:xfrm>
            <a:off x="6429096" y="3347689"/>
            <a:ext cx="4814637" cy="456940"/>
            <a:chOff x="6627851" y="5163977"/>
            <a:chExt cx="4814637" cy="457200"/>
          </a:xfrm>
        </p:grpSpPr>
        <p:sp>
          <p:nvSpPr>
            <p:cNvPr id="19" name="矩形: 圆角 28"/>
            <p:cNvSpPr/>
            <p:nvPr/>
          </p:nvSpPr>
          <p:spPr>
            <a:xfrm>
              <a:off x="6627851" y="5163977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576"/>
            <p:cNvSpPr txBox="1"/>
            <p:nvPr/>
          </p:nvSpPr>
          <p:spPr>
            <a:xfrm>
              <a:off x="7293450" y="5163977"/>
              <a:ext cx="4149038" cy="3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取書地點為圖書館</a:t>
              </a:r>
              <a:r>
                <a:rPr lang="en-US" altLang="zh-TW" dirty="0"/>
                <a:t>1</a:t>
              </a:r>
              <a:r>
                <a:rPr lang="zh-TW" altLang="en-US" dirty="0"/>
                <a:t>樓</a:t>
              </a:r>
              <a:endParaRPr lang="en-US" altLang="zh-TW" dirty="0"/>
            </a:p>
          </p:txBody>
        </p:sp>
        <p:sp>
          <p:nvSpPr>
            <p:cNvPr id="22" name="文本框 577"/>
            <p:cNvSpPr txBox="1"/>
            <p:nvPr/>
          </p:nvSpPr>
          <p:spPr>
            <a:xfrm>
              <a:off x="6667040" y="521084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grpSp>
        <p:nvGrpSpPr>
          <p:cNvPr id="23" name="组合 6"/>
          <p:cNvGrpSpPr/>
          <p:nvPr/>
        </p:nvGrpSpPr>
        <p:grpSpPr>
          <a:xfrm>
            <a:off x="6429096" y="4079891"/>
            <a:ext cx="5014919" cy="646331"/>
            <a:chOff x="6627851" y="3377689"/>
            <a:chExt cx="4318974" cy="646699"/>
          </a:xfrm>
        </p:grpSpPr>
        <p:sp>
          <p:nvSpPr>
            <p:cNvPr id="24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573"/>
            <p:cNvSpPr txBox="1"/>
            <p:nvPr/>
          </p:nvSpPr>
          <p:spPr>
            <a:xfrm>
              <a:off x="7293449" y="3377689"/>
              <a:ext cx="3653376" cy="64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進修部學生可在備註欄勾選欲週六至進修部辦公室取件</a:t>
              </a:r>
              <a:endParaRPr lang="en-US" altLang="zh-TW" dirty="0"/>
            </a:p>
          </p:txBody>
        </p:sp>
        <p:sp>
          <p:nvSpPr>
            <p:cNvPr id="26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641255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64784" y="301350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活動好康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8618784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手作課程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3F517280-EDE9-4D70-9E13-1C8B5D36D411}"/>
              </a:ext>
            </a:extLst>
          </p:cNvPr>
          <p:cNvGrpSpPr/>
          <p:nvPr/>
        </p:nvGrpSpPr>
        <p:grpSpPr>
          <a:xfrm>
            <a:off x="9373052" y="1360961"/>
            <a:ext cx="2979269" cy="3426646"/>
            <a:chOff x="9466934" y="1213660"/>
            <a:chExt cx="2979269" cy="3426646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934" y="1213660"/>
              <a:ext cx="2773507" cy="1847849"/>
            </a:xfrm>
            <a:prstGeom prst="rect">
              <a:avLst/>
            </a:prstGeom>
          </p:spPr>
        </p:pic>
        <p:sp>
          <p:nvSpPr>
            <p:cNvPr id="17" name="TextBox 15"/>
            <p:cNvSpPr txBox="1"/>
            <p:nvPr/>
          </p:nvSpPr>
          <p:spPr>
            <a:xfrm>
              <a:off x="9606960" y="3163027"/>
              <a:ext cx="2839243" cy="147727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      好食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DIY-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巧克力情人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       11/28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     大家來做巧克力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3FA30C3B-831D-4B60-9F5D-7DC9E5407784}"/>
                </a:ext>
              </a:extLst>
            </p:cNvPr>
            <p:cNvGrpSpPr/>
            <p:nvPr/>
          </p:nvGrpSpPr>
          <p:grpSpPr>
            <a:xfrm>
              <a:off x="9466934" y="3163027"/>
              <a:ext cx="548149" cy="518547"/>
              <a:chOff x="9466934" y="3163027"/>
              <a:chExt cx="548149" cy="518547"/>
            </a:xfrm>
          </p:grpSpPr>
          <p:sp>
            <p:nvSpPr>
              <p:cNvPr id="24" name="Freeform 11"/>
              <p:cNvSpPr/>
              <p:nvPr/>
            </p:nvSpPr>
            <p:spPr bwMode="auto">
              <a:xfrm>
                <a:off x="9466934" y="3163027"/>
                <a:ext cx="548149" cy="518547"/>
              </a:xfrm>
              <a:custGeom>
                <a:avLst/>
                <a:gdLst>
                  <a:gd name="T0" fmla="*/ 210 w 259"/>
                  <a:gd name="T1" fmla="*/ 245 h 245"/>
                  <a:gd name="T2" fmla="*/ 129 w 259"/>
                  <a:gd name="T3" fmla="*/ 203 h 245"/>
                  <a:gd name="T4" fmla="*/ 49 w 259"/>
                  <a:gd name="T5" fmla="*/ 245 h 245"/>
                  <a:gd name="T6" fmla="*/ 66 w 259"/>
                  <a:gd name="T7" fmla="*/ 158 h 245"/>
                  <a:gd name="T8" fmla="*/ 0 w 259"/>
                  <a:gd name="T9" fmla="*/ 94 h 245"/>
                  <a:gd name="T10" fmla="*/ 89 w 259"/>
                  <a:gd name="T11" fmla="*/ 80 h 245"/>
                  <a:gd name="T12" fmla="*/ 129 w 259"/>
                  <a:gd name="T13" fmla="*/ 0 h 245"/>
                  <a:gd name="T14" fmla="*/ 170 w 259"/>
                  <a:gd name="T15" fmla="*/ 80 h 245"/>
                  <a:gd name="T16" fmla="*/ 259 w 259"/>
                  <a:gd name="T17" fmla="*/ 94 h 245"/>
                  <a:gd name="T18" fmla="*/ 193 w 259"/>
                  <a:gd name="T19" fmla="*/ 158 h 245"/>
                  <a:gd name="T20" fmla="*/ 210 w 259"/>
                  <a:gd name="T21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45">
                    <a:moveTo>
                      <a:pt x="210" y="245"/>
                    </a:moveTo>
                    <a:lnTo>
                      <a:pt x="129" y="203"/>
                    </a:lnTo>
                    <a:lnTo>
                      <a:pt x="49" y="245"/>
                    </a:lnTo>
                    <a:lnTo>
                      <a:pt x="66" y="158"/>
                    </a:lnTo>
                    <a:lnTo>
                      <a:pt x="0" y="94"/>
                    </a:lnTo>
                    <a:lnTo>
                      <a:pt x="89" y="80"/>
                    </a:lnTo>
                    <a:lnTo>
                      <a:pt x="129" y="0"/>
                    </a:lnTo>
                    <a:lnTo>
                      <a:pt x="170" y="80"/>
                    </a:lnTo>
                    <a:lnTo>
                      <a:pt x="259" y="94"/>
                    </a:lnTo>
                    <a:lnTo>
                      <a:pt x="193" y="158"/>
                    </a:lnTo>
                    <a:lnTo>
                      <a:pt x="210" y="245"/>
                    </a:lnTo>
                    <a:close/>
                  </a:path>
                </a:pathLst>
              </a:custGeom>
              <a:solidFill>
                <a:srgbClr val="FF388C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121899" tIns="60950" rIns="121899" bIns="6095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9531656" y="32443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04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EC8ED8D-0E18-474E-A24D-CA85CAAD0BFF}"/>
              </a:ext>
            </a:extLst>
          </p:cNvPr>
          <p:cNvGrpSpPr/>
          <p:nvPr/>
        </p:nvGrpSpPr>
        <p:grpSpPr>
          <a:xfrm>
            <a:off x="3206832" y="1176661"/>
            <a:ext cx="3571436" cy="5058309"/>
            <a:chOff x="3281032" y="1213660"/>
            <a:chExt cx="3571436" cy="5058309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3"/>
            <a:srcRect l="32987" t="5578" r="31707" b="17325"/>
            <a:stretch/>
          </p:blipFill>
          <p:spPr>
            <a:xfrm>
              <a:off x="3281032" y="1213660"/>
              <a:ext cx="2939735" cy="3610946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3804468" y="4840856"/>
              <a:ext cx="3048000" cy="143111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聖誕鈴鐺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-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進擊的紙藝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      11/14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溫暖的季節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.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溫暖的手作課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11073FB8-638F-49DB-A1FF-1905232417C0}"/>
                </a:ext>
              </a:extLst>
            </p:cNvPr>
            <p:cNvGrpSpPr/>
            <p:nvPr/>
          </p:nvGrpSpPr>
          <p:grpSpPr>
            <a:xfrm>
              <a:off x="3290163" y="4905913"/>
              <a:ext cx="548149" cy="518547"/>
              <a:chOff x="9466934" y="3163027"/>
              <a:chExt cx="548149" cy="518547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7C89C4FF-45B6-4298-A759-F2C57804643C}"/>
                  </a:ext>
                </a:extLst>
              </p:cNvPr>
              <p:cNvSpPr/>
              <p:nvPr/>
            </p:nvSpPr>
            <p:spPr bwMode="auto">
              <a:xfrm>
                <a:off x="9466934" y="3163027"/>
                <a:ext cx="548149" cy="518547"/>
              </a:xfrm>
              <a:custGeom>
                <a:avLst/>
                <a:gdLst>
                  <a:gd name="T0" fmla="*/ 210 w 259"/>
                  <a:gd name="T1" fmla="*/ 245 h 245"/>
                  <a:gd name="T2" fmla="*/ 129 w 259"/>
                  <a:gd name="T3" fmla="*/ 203 h 245"/>
                  <a:gd name="T4" fmla="*/ 49 w 259"/>
                  <a:gd name="T5" fmla="*/ 245 h 245"/>
                  <a:gd name="T6" fmla="*/ 66 w 259"/>
                  <a:gd name="T7" fmla="*/ 158 h 245"/>
                  <a:gd name="T8" fmla="*/ 0 w 259"/>
                  <a:gd name="T9" fmla="*/ 94 h 245"/>
                  <a:gd name="T10" fmla="*/ 89 w 259"/>
                  <a:gd name="T11" fmla="*/ 80 h 245"/>
                  <a:gd name="T12" fmla="*/ 129 w 259"/>
                  <a:gd name="T13" fmla="*/ 0 h 245"/>
                  <a:gd name="T14" fmla="*/ 170 w 259"/>
                  <a:gd name="T15" fmla="*/ 80 h 245"/>
                  <a:gd name="T16" fmla="*/ 259 w 259"/>
                  <a:gd name="T17" fmla="*/ 94 h 245"/>
                  <a:gd name="T18" fmla="*/ 193 w 259"/>
                  <a:gd name="T19" fmla="*/ 158 h 245"/>
                  <a:gd name="T20" fmla="*/ 210 w 259"/>
                  <a:gd name="T21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45">
                    <a:moveTo>
                      <a:pt x="210" y="245"/>
                    </a:moveTo>
                    <a:lnTo>
                      <a:pt x="129" y="203"/>
                    </a:lnTo>
                    <a:lnTo>
                      <a:pt x="49" y="245"/>
                    </a:lnTo>
                    <a:lnTo>
                      <a:pt x="66" y="158"/>
                    </a:lnTo>
                    <a:lnTo>
                      <a:pt x="0" y="94"/>
                    </a:lnTo>
                    <a:lnTo>
                      <a:pt x="89" y="80"/>
                    </a:lnTo>
                    <a:lnTo>
                      <a:pt x="129" y="0"/>
                    </a:lnTo>
                    <a:lnTo>
                      <a:pt x="170" y="80"/>
                    </a:lnTo>
                    <a:lnTo>
                      <a:pt x="259" y="94"/>
                    </a:lnTo>
                    <a:lnTo>
                      <a:pt x="193" y="158"/>
                    </a:lnTo>
                    <a:lnTo>
                      <a:pt x="210" y="245"/>
                    </a:lnTo>
                    <a:close/>
                  </a:path>
                </a:pathLst>
              </a:custGeom>
              <a:solidFill>
                <a:srgbClr val="FF388C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121899" tIns="60950" rIns="121899" bIns="6095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D185220-BDFB-4645-BF41-6F6D235F1546}"/>
                  </a:ext>
                </a:extLst>
              </p:cNvPr>
              <p:cNvSpPr txBox="1"/>
              <p:nvPr/>
            </p:nvSpPr>
            <p:spPr>
              <a:xfrm>
                <a:off x="9531656" y="32443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02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EBF234AD-E2D9-44E8-AE4D-3D63811C2345}"/>
              </a:ext>
            </a:extLst>
          </p:cNvPr>
          <p:cNvGrpSpPr/>
          <p:nvPr/>
        </p:nvGrpSpPr>
        <p:grpSpPr>
          <a:xfrm>
            <a:off x="-5715" y="1106084"/>
            <a:ext cx="3310496" cy="5516705"/>
            <a:chOff x="87240" y="1213660"/>
            <a:chExt cx="3310496" cy="551670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00" y="1213660"/>
              <a:ext cx="2961386" cy="427274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93859" y="5560814"/>
              <a:ext cx="3103877" cy="11695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  <a:sym typeface="Arial" panose="020B0604020202020204" pitchFamily="34" charset="0"/>
                </a:rPr>
                <a:t>      極光飯糰手習帖在健行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  <a:sym typeface="Arial" panose="020B0604020202020204" pitchFamily="34" charset="0"/>
                </a:rPr>
                <a:t>      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  <a:sym typeface="Arial" panose="020B0604020202020204" pitchFamily="34" charset="0"/>
                </a:rPr>
                <a:t>10/19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  <a:sym typeface="Arial" panose="020B0604020202020204" pitchFamily="34" charset="0"/>
                </a:rPr>
                <a:t>      米飯的好滋味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DFE956A9-CA09-4894-A6DA-3801B91251FD}"/>
                </a:ext>
              </a:extLst>
            </p:cNvPr>
            <p:cNvGrpSpPr/>
            <p:nvPr/>
          </p:nvGrpSpPr>
          <p:grpSpPr>
            <a:xfrm>
              <a:off x="87240" y="5567184"/>
              <a:ext cx="548149" cy="518547"/>
              <a:chOff x="9466934" y="3163027"/>
              <a:chExt cx="548149" cy="518547"/>
            </a:xfrm>
          </p:grpSpPr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AB64777D-4493-4F33-A72E-F9047A859C9D}"/>
                  </a:ext>
                </a:extLst>
              </p:cNvPr>
              <p:cNvSpPr/>
              <p:nvPr/>
            </p:nvSpPr>
            <p:spPr bwMode="auto">
              <a:xfrm>
                <a:off x="9466934" y="3163027"/>
                <a:ext cx="548149" cy="518547"/>
              </a:xfrm>
              <a:custGeom>
                <a:avLst/>
                <a:gdLst>
                  <a:gd name="T0" fmla="*/ 210 w 259"/>
                  <a:gd name="T1" fmla="*/ 245 h 245"/>
                  <a:gd name="T2" fmla="*/ 129 w 259"/>
                  <a:gd name="T3" fmla="*/ 203 h 245"/>
                  <a:gd name="T4" fmla="*/ 49 w 259"/>
                  <a:gd name="T5" fmla="*/ 245 h 245"/>
                  <a:gd name="T6" fmla="*/ 66 w 259"/>
                  <a:gd name="T7" fmla="*/ 158 h 245"/>
                  <a:gd name="T8" fmla="*/ 0 w 259"/>
                  <a:gd name="T9" fmla="*/ 94 h 245"/>
                  <a:gd name="T10" fmla="*/ 89 w 259"/>
                  <a:gd name="T11" fmla="*/ 80 h 245"/>
                  <a:gd name="T12" fmla="*/ 129 w 259"/>
                  <a:gd name="T13" fmla="*/ 0 h 245"/>
                  <a:gd name="T14" fmla="*/ 170 w 259"/>
                  <a:gd name="T15" fmla="*/ 80 h 245"/>
                  <a:gd name="T16" fmla="*/ 259 w 259"/>
                  <a:gd name="T17" fmla="*/ 94 h 245"/>
                  <a:gd name="T18" fmla="*/ 193 w 259"/>
                  <a:gd name="T19" fmla="*/ 158 h 245"/>
                  <a:gd name="T20" fmla="*/ 210 w 259"/>
                  <a:gd name="T21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45">
                    <a:moveTo>
                      <a:pt x="210" y="245"/>
                    </a:moveTo>
                    <a:lnTo>
                      <a:pt x="129" y="203"/>
                    </a:lnTo>
                    <a:lnTo>
                      <a:pt x="49" y="245"/>
                    </a:lnTo>
                    <a:lnTo>
                      <a:pt x="66" y="158"/>
                    </a:lnTo>
                    <a:lnTo>
                      <a:pt x="0" y="94"/>
                    </a:lnTo>
                    <a:lnTo>
                      <a:pt x="89" y="80"/>
                    </a:lnTo>
                    <a:lnTo>
                      <a:pt x="129" y="0"/>
                    </a:lnTo>
                    <a:lnTo>
                      <a:pt x="170" y="80"/>
                    </a:lnTo>
                    <a:lnTo>
                      <a:pt x="259" y="94"/>
                    </a:lnTo>
                    <a:lnTo>
                      <a:pt x="193" y="158"/>
                    </a:lnTo>
                    <a:lnTo>
                      <a:pt x="210" y="245"/>
                    </a:lnTo>
                    <a:close/>
                  </a:path>
                </a:pathLst>
              </a:custGeom>
              <a:solidFill>
                <a:srgbClr val="FF388C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121899" tIns="60950" rIns="121899" bIns="6095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7BD3DDD-0CC7-4FE1-B888-25BDB3D4205B}"/>
                  </a:ext>
                </a:extLst>
              </p:cNvPr>
              <p:cNvSpPr txBox="1"/>
              <p:nvPr/>
            </p:nvSpPr>
            <p:spPr>
              <a:xfrm>
                <a:off x="9531656" y="32443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01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55DCB2F0-8A79-412F-B3AC-82FE91403512}"/>
              </a:ext>
            </a:extLst>
          </p:cNvPr>
          <p:cNvGrpSpPr/>
          <p:nvPr/>
        </p:nvGrpSpPr>
        <p:grpSpPr>
          <a:xfrm>
            <a:off x="6221871" y="1171646"/>
            <a:ext cx="3672604" cy="5644339"/>
            <a:chOff x="6305912" y="1213661"/>
            <a:chExt cx="3672604" cy="5644339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5601641B-EC96-4DB1-9AE4-E4A7C920618F}"/>
                </a:ext>
              </a:extLst>
            </p:cNvPr>
            <p:cNvGrpSpPr/>
            <p:nvPr/>
          </p:nvGrpSpPr>
          <p:grpSpPr>
            <a:xfrm>
              <a:off x="6305912" y="1213661"/>
              <a:ext cx="3672604" cy="5644339"/>
              <a:chOff x="6305912" y="1213661"/>
              <a:chExt cx="3672604" cy="5644339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5912" y="1213661"/>
                <a:ext cx="3075877" cy="432343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139273" y="5473054"/>
                <a:ext cx="2839243" cy="1384946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法式花盒</a:t>
                </a:r>
                <a:endPara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      </a:t>
                </a:r>
                <a:r>
                  <a:rPr kumimoji="0" lang="en-US" altLang="zh-TW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Segoe UI Semilight" panose="020B0402040204020203" pitchFamily="34" charset="0"/>
                    <a:sym typeface="Arial" panose="020B0604020202020204" pitchFamily="34" charset="0"/>
                  </a:rPr>
                  <a:t>11/23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        花的美麗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祝福滿溢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56E309EC-5FDB-4D80-8C8F-068272EF4356}"/>
                </a:ext>
              </a:extLst>
            </p:cNvPr>
            <p:cNvGrpSpPr/>
            <p:nvPr/>
          </p:nvGrpSpPr>
          <p:grpSpPr>
            <a:xfrm>
              <a:off x="6526402" y="5591316"/>
              <a:ext cx="548149" cy="518547"/>
              <a:chOff x="9466934" y="3163027"/>
              <a:chExt cx="548149" cy="518547"/>
            </a:xfrm>
          </p:grpSpPr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62350AED-3689-45B0-B0EC-F6B6E3C43388}"/>
                  </a:ext>
                </a:extLst>
              </p:cNvPr>
              <p:cNvSpPr/>
              <p:nvPr/>
            </p:nvSpPr>
            <p:spPr bwMode="auto">
              <a:xfrm>
                <a:off x="9466934" y="3163027"/>
                <a:ext cx="548149" cy="518547"/>
              </a:xfrm>
              <a:custGeom>
                <a:avLst/>
                <a:gdLst>
                  <a:gd name="T0" fmla="*/ 210 w 259"/>
                  <a:gd name="T1" fmla="*/ 245 h 245"/>
                  <a:gd name="T2" fmla="*/ 129 w 259"/>
                  <a:gd name="T3" fmla="*/ 203 h 245"/>
                  <a:gd name="T4" fmla="*/ 49 w 259"/>
                  <a:gd name="T5" fmla="*/ 245 h 245"/>
                  <a:gd name="T6" fmla="*/ 66 w 259"/>
                  <a:gd name="T7" fmla="*/ 158 h 245"/>
                  <a:gd name="T8" fmla="*/ 0 w 259"/>
                  <a:gd name="T9" fmla="*/ 94 h 245"/>
                  <a:gd name="T10" fmla="*/ 89 w 259"/>
                  <a:gd name="T11" fmla="*/ 80 h 245"/>
                  <a:gd name="T12" fmla="*/ 129 w 259"/>
                  <a:gd name="T13" fmla="*/ 0 h 245"/>
                  <a:gd name="T14" fmla="*/ 170 w 259"/>
                  <a:gd name="T15" fmla="*/ 80 h 245"/>
                  <a:gd name="T16" fmla="*/ 259 w 259"/>
                  <a:gd name="T17" fmla="*/ 94 h 245"/>
                  <a:gd name="T18" fmla="*/ 193 w 259"/>
                  <a:gd name="T19" fmla="*/ 158 h 245"/>
                  <a:gd name="T20" fmla="*/ 210 w 259"/>
                  <a:gd name="T21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45">
                    <a:moveTo>
                      <a:pt x="210" y="245"/>
                    </a:moveTo>
                    <a:lnTo>
                      <a:pt x="129" y="203"/>
                    </a:lnTo>
                    <a:lnTo>
                      <a:pt x="49" y="245"/>
                    </a:lnTo>
                    <a:lnTo>
                      <a:pt x="66" y="158"/>
                    </a:lnTo>
                    <a:lnTo>
                      <a:pt x="0" y="94"/>
                    </a:lnTo>
                    <a:lnTo>
                      <a:pt x="89" y="80"/>
                    </a:lnTo>
                    <a:lnTo>
                      <a:pt x="129" y="0"/>
                    </a:lnTo>
                    <a:lnTo>
                      <a:pt x="170" y="80"/>
                    </a:lnTo>
                    <a:lnTo>
                      <a:pt x="259" y="94"/>
                    </a:lnTo>
                    <a:lnTo>
                      <a:pt x="193" y="158"/>
                    </a:lnTo>
                    <a:lnTo>
                      <a:pt x="210" y="245"/>
                    </a:lnTo>
                    <a:close/>
                  </a:path>
                </a:pathLst>
              </a:custGeom>
              <a:solidFill>
                <a:srgbClr val="FF388C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121899" tIns="60950" rIns="121899" bIns="6095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B0243549-294E-45E7-81E7-A2ECDDFDE680}"/>
                  </a:ext>
                </a:extLst>
              </p:cNvPr>
              <p:cNvSpPr txBox="1"/>
              <p:nvPr/>
            </p:nvSpPr>
            <p:spPr>
              <a:xfrm>
                <a:off x="9531656" y="32443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03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66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317266" y="301350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環境介紹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Arial" panose="020B0604020202020204" pitchFamily="34" charset="0"/>
              </a:rPr>
              <a:t>影音系列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530014" y="4775660"/>
            <a:ext cx="5236130" cy="147727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有影好食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影音饗宴系列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10/25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、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11/29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、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12/27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，週三，大家一起來看電影、吃美食，並且獲取一個食物小知識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5" name="Freeform 11"/>
          <p:cNvSpPr/>
          <p:nvPr/>
        </p:nvSpPr>
        <p:spPr bwMode="auto">
          <a:xfrm>
            <a:off x="403860" y="4746786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68007F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9549" y="486540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59" y="641950"/>
            <a:ext cx="3288648" cy="358871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b="10239"/>
          <a:stretch/>
        </p:blipFill>
        <p:spPr>
          <a:xfrm>
            <a:off x="441960" y="862674"/>
            <a:ext cx="7518161" cy="336799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82" y="4148581"/>
            <a:ext cx="4599297" cy="258810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825">
            <a:off x="5457217" y="3489885"/>
            <a:ext cx="1311091" cy="153931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410">
            <a:off x="10553065" y="5000408"/>
            <a:ext cx="1508958" cy="180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食食刻刻讀書趣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閱讀推廣活動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Freeform 16"/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16"/>
          <p:cNvSpPr/>
          <p:nvPr/>
        </p:nvSpPr>
        <p:spPr bwMode="auto">
          <a:xfrm rot="458092">
            <a:off x="8619215" y="4255621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Freeform 11"/>
          <p:cNvSpPr/>
          <p:nvPr/>
        </p:nvSpPr>
        <p:spPr bwMode="auto">
          <a:xfrm>
            <a:off x="341115" y="2321642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404514" y="2763073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01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TextBox 170"/>
          <p:cNvSpPr txBox="1"/>
          <p:nvPr/>
        </p:nvSpPr>
        <p:spPr>
          <a:xfrm>
            <a:off x="9437463" y="4652004"/>
            <a:ext cx="814082" cy="675996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02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6779822" y="536811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03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97287" y="551304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儷中黑" panose="020B0509000000000000" pitchFamily="49" charset="-120"/>
                <a:ea typeface="華康儷中黑" panose="020B0509000000000000" pitchFamily="49" charset="-120"/>
                <a:cs typeface="+mn-cs"/>
              </a:rPr>
              <a:t>借閱抽好禮</a:t>
            </a:r>
          </a:p>
        </p:txBody>
      </p:sp>
      <p:sp>
        <p:nvSpPr>
          <p:cNvPr id="23" name="Freeform 11"/>
          <p:cNvSpPr/>
          <p:nvPr/>
        </p:nvSpPr>
        <p:spPr bwMode="auto">
          <a:xfrm>
            <a:off x="336059" y="855514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FF388C"/>
          </a:solidFill>
          <a:ln>
            <a:solidFill>
              <a:schemeClr val="accent1"/>
            </a:solidFill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11"/>
          <p:cNvSpPr/>
          <p:nvPr/>
        </p:nvSpPr>
        <p:spPr bwMode="auto">
          <a:xfrm>
            <a:off x="426177" y="3950911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68007F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03860" y="949136"/>
            <a:ext cx="4413702" cy="1274670"/>
            <a:chOff x="539693" y="1354975"/>
            <a:chExt cx="4413702" cy="1274670"/>
          </a:xfrm>
        </p:grpSpPr>
        <p:sp>
          <p:nvSpPr>
            <p:cNvPr id="27" name="Text Placeholder 32"/>
            <p:cNvSpPr txBox="1"/>
            <p:nvPr/>
          </p:nvSpPr>
          <p:spPr>
            <a:xfrm>
              <a:off x="1072515" y="1891030"/>
              <a:ext cx="3340100" cy="738615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借閱圖書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電子書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使用電子資源滿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10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次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可抽好禮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Text Placeholder 33"/>
            <p:cNvSpPr txBox="1"/>
            <p:nvPr/>
          </p:nvSpPr>
          <p:spPr>
            <a:xfrm>
              <a:off x="1072830" y="1442372"/>
              <a:ext cx="3880565" cy="3375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9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月份</a:t>
              </a:r>
              <a:endPara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39693" y="13549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01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426177" y="2405365"/>
            <a:ext cx="2967995" cy="1442284"/>
            <a:chOff x="556953" y="3000546"/>
            <a:chExt cx="2967995" cy="1442284"/>
          </a:xfrm>
        </p:grpSpPr>
        <p:sp>
          <p:nvSpPr>
            <p:cNvPr id="42" name="TextBox 41"/>
            <p:cNvSpPr txBox="1"/>
            <p:nvPr/>
          </p:nvSpPr>
          <p:spPr>
            <a:xfrm>
              <a:off x="1010656" y="3419137"/>
              <a:ext cx="2514292" cy="102369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借閱圖書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電子書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使用電子資源累計滿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20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次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可抽好禮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+mn-lt"/>
              </a:endParaRPr>
            </a:p>
          </p:txBody>
        </p:sp>
        <p:sp>
          <p:nvSpPr>
            <p:cNvPr id="43" name="TextBox 170"/>
            <p:cNvSpPr txBox="1"/>
            <p:nvPr/>
          </p:nvSpPr>
          <p:spPr>
            <a:xfrm>
              <a:off x="1046282" y="3056601"/>
              <a:ext cx="2304215" cy="429847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10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月份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56953" y="300054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91866" y="3811341"/>
            <a:ext cx="3324353" cy="1420467"/>
            <a:chOff x="557305" y="5064265"/>
            <a:chExt cx="3324353" cy="1420467"/>
          </a:xfrm>
        </p:grpSpPr>
        <p:sp>
          <p:nvSpPr>
            <p:cNvPr id="44" name="TextBox 41"/>
            <p:cNvSpPr txBox="1"/>
            <p:nvPr/>
          </p:nvSpPr>
          <p:spPr>
            <a:xfrm>
              <a:off x="1013057" y="5422951"/>
              <a:ext cx="2868601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借閱圖書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電子書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使用電子資源累計滿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30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次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可抽好禮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累計滿百次，可抽王品集團使用券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TextBox 170"/>
            <p:cNvSpPr txBox="1"/>
            <p:nvPr/>
          </p:nvSpPr>
          <p:spPr>
            <a:xfrm>
              <a:off x="1055613" y="5064265"/>
              <a:ext cx="2304215" cy="429847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11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月份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57305" y="53224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03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74" y="-325614"/>
            <a:ext cx="3318763" cy="2491963"/>
          </a:xfrm>
          <a:prstGeom prst="rect">
            <a:avLst/>
          </a:prstGeom>
        </p:spPr>
      </p:pic>
      <p:pic>
        <p:nvPicPr>
          <p:cNvPr id="1028" name="Picture 4" descr="//cs-a.ecimg.tw/items/DBCRJZA900AXPSC/000001_16031777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4" b="32983"/>
          <a:stretch/>
        </p:blipFill>
        <p:spPr bwMode="auto">
          <a:xfrm>
            <a:off x="5427119" y="4370608"/>
            <a:ext cx="2643337" cy="797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3227">
            <a:off x="4161120" y="1221133"/>
            <a:ext cx="2428060" cy="24280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924">
            <a:off x="6145170" y="136925"/>
            <a:ext cx="2119891" cy="275142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755">
            <a:off x="5549111" y="2408530"/>
            <a:ext cx="1892777" cy="18109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4" y="3881390"/>
            <a:ext cx="2755320" cy="275532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29">
            <a:off x="8368104" y="2187331"/>
            <a:ext cx="2471988" cy="713217"/>
          </a:xfrm>
          <a:prstGeom prst="rect">
            <a:avLst/>
          </a:prstGeom>
        </p:spPr>
      </p:pic>
      <p:sp>
        <p:nvSpPr>
          <p:cNvPr id="38" name="Freeform 11"/>
          <p:cNvSpPr/>
          <p:nvPr/>
        </p:nvSpPr>
        <p:spPr bwMode="auto">
          <a:xfrm>
            <a:off x="365003" y="5176832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FF388C"/>
          </a:solidFill>
          <a:ln>
            <a:solidFill>
              <a:schemeClr val="accent1"/>
            </a:solidFill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432804" y="5270454"/>
            <a:ext cx="4413702" cy="1236583"/>
            <a:chOff x="539693" y="1354975"/>
            <a:chExt cx="4413702" cy="1236583"/>
          </a:xfrm>
        </p:grpSpPr>
        <p:sp>
          <p:nvSpPr>
            <p:cNvPr id="41" name="Text Placeholder 32"/>
            <p:cNvSpPr txBox="1"/>
            <p:nvPr/>
          </p:nvSpPr>
          <p:spPr>
            <a:xfrm>
              <a:off x="1072515" y="1891030"/>
              <a:ext cx="3340100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9/18-10/31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借閱即贈健康好禮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Text Placeholder 33"/>
            <p:cNvSpPr txBox="1"/>
            <p:nvPr/>
          </p:nvSpPr>
          <p:spPr>
            <a:xfrm>
              <a:off x="1072830" y="1442372"/>
              <a:ext cx="3880565" cy="3375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閱讀好健康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賀校慶</a:t>
              </a:r>
              <a:endPara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539693" y="13549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04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2" y="3535696"/>
            <a:ext cx="1628939" cy="141857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543" y="2994838"/>
            <a:ext cx="2418053" cy="1816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256588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6" y="56254"/>
            <a:ext cx="739147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食刻好書味‧圖書館好味道找一找</a:t>
            </a:r>
            <a:r>
              <a:rPr kumimoji="0" lang="en-US" altLang="zh-TW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(9/18~11/31)</a:t>
            </a:r>
            <a:endParaRPr kumimoji="1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Freeform 16"/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16"/>
          <p:cNvSpPr/>
          <p:nvPr/>
        </p:nvSpPr>
        <p:spPr bwMode="auto">
          <a:xfrm rot="458092">
            <a:off x="8619215" y="4255621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Freeform 11"/>
          <p:cNvSpPr/>
          <p:nvPr/>
        </p:nvSpPr>
        <p:spPr bwMode="auto">
          <a:xfrm>
            <a:off x="471892" y="2542420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356142" y="2780561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01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TextBox 170"/>
          <p:cNvSpPr txBox="1"/>
          <p:nvPr/>
        </p:nvSpPr>
        <p:spPr>
          <a:xfrm>
            <a:off x="9245316" y="4921052"/>
            <a:ext cx="814082" cy="675996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02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6779822" y="536811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03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97287" y="551304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儷中黑" panose="020B0509000000000000" pitchFamily="49" charset="-120"/>
                <a:ea typeface="華康儷中黑" panose="020B0509000000000000" pitchFamily="49" charset="-120"/>
                <a:cs typeface="+mn-cs"/>
              </a:rPr>
              <a:t>借閱抽好禮</a:t>
            </a:r>
          </a:p>
        </p:txBody>
      </p:sp>
      <p:sp>
        <p:nvSpPr>
          <p:cNvPr id="23" name="Freeform 11"/>
          <p:cNvSpPr/>
          <p:nvPr/>
        </p:nvSpPr>
        <p:spPr bwMode="auto">
          <a:xfrm>
            <a:off x="471892" y="1261353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FF388C"/>
          </a:solidFill>
          <a:ln>
            <a:solidFill>
              <a:schemeClr val="accent1"/>
            </a:solidFill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11"/>
          <p:cNvSpPr/>
          <p:nvPr/>
        </p:nvSpPr>
        <p:spPr bwMode="auto">
          <a:xfrm>
            <a:off x="426177" y="4460276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68007F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39693" y="1354975"/>
            <a:ext cx="4413702" cy="913418"/>
            <a:chOff x="539693" y="1354975"/>
            <a:chExt cx="4413702" cy="913418"/>
          </a:xfrm>
        </p:grpSpPr>
        <p:sp>
          <p:nvSpPr>
            <p:cNvPr id="27" name="Text Placeholder 32"/>
            <p:cNvSpPr txBox="1"/>
            <p:nvPr/>
          </p:nvSpPr>
          <p:spPr>
            <a:xfrm>
              <a:off x="1072515" y="1891030"/>
              <a:ext cx="3340100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至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樓、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5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樓取得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藏寶圖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Text Placeholder 33"/>
            <p:cNvSpPr txBox="1"/>
            <p:nvPr/>
          </p:nvSpPr>
          <p:spPr>
            <a:xfrm>
              <a:off x="1072830" y="1442372"/>
              <a:ext cx="3880565" cy="3375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藏寶圖</a:t>
              </a:r>
              <a:endPara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39693" y="13549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01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56954" y="2626143"/>
            <a:ext cx="3346768" cy="2126702"/>
            <a:chOff x="556953" y="3000546"/>
            <a:chExt cx="3346768" cy="2126702"/>
          </a:xfrm>
        </p:grpSpPr>
        <p:sp>
          <p:nvSpPr>
            <p:cNvPr id="42" name="TextBox 41"/>
            <p:cNvSpPr txBox="1"/>
            <p:nvPr/>
          </p:nvSpPr>
          <p:spPr>
            <a:xfrm>
              <a:off x="1010655" y="3419137"/>
              <a:ext cx="2893066" cy="170811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樓主題書展、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樓閱讀角落、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5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</a:t>
              </a:r>
              <a:r>
                <a:rPr kumimoji="0" lang="en-US" altLang="zh-TW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Kmovie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/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多功能室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五感體驗後，自己蓋章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換取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參加獎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，可抽普獎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+mn-lt"/>
              </a:endParaRPr>
            </a:p>
          </p:txBody>
        </p:sp>
        <p:sp>
          <p:nvSpPr>
            <p:cNvPr id="43" name="TextBox 170"/>
            <p:cNvSpPr txBox="1"/>
            <p:nvPr/>
          </p:nvSpPr>
          <p:spPr>
            <a:xfrm>
              <a:off x="1046282" y="3056601"/>
              <a:ext cx="2304215" cy="461651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至各樓層體驗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56953" y="300054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91866" y="4537921"/>
            <a:ext cx="3302055" cy="1815540"/>
            <a:chOff x="557305" y="5281480"/>
            <a:chExt cx="3302055" cy="1815540"/>
          </a:xfrm>
        </p:grpSpPr>
        <p:sp>
          <p:nvSpPr>
            <p:cNvPr id="44" name="TextBox 41"/>
            <p:cNvSpPr txBox="1"/>
            <p:nvPr/>
          </p:nvSpPr>
          <p:spPr>
            <a:xfrm>
              <a:off x="990759" y="5712074"/>
              <a:ext cx="2868601" cy="1384946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1-2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本中文圖書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/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影音光碟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體驗</a:t>
              </a:r>
              <a:r>
                <a:rPr kumimoji="0" lang="en-US" altLang="zh-TW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Kmovie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、多功能室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洽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樓、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5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樓櫃枱關主，投遞抽獎券 抽大獎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TextBox 170"/>
            <p:cNvSpPr txBox="1"/>
            <p:nvPr/>
          </p:nvSpPr>
          <p:spPr>
            <a:xfrm>
              <a:off x="1039765" y="5281480"/>
              <a:ext cx="2304215" cy="429847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加碼任務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57305" y="53224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03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64" y="-494038"/>
            <a:ext cx="4035780" cy="30303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47" y="736144"/>
            <a:ext cx="3183775" cy="31837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56" y="1976693"/>
            <a:ext cx="2291309" cy="263249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66" y="4007346"/>
            <a:ext cx="2721539" cy="272153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82" y="2785470"/>
            <a:ext cx="2169773" cy="260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313065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28" y="0"/>
            <a:ext cx="48483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食刻好書味‧圖書館好味道找一找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7" y="614328"/>
            <a:ext cx="4848301" cy="624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65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42071" y="3013501"/>
            <a:ext cx="5990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使用小訣竅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8519011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BA2AC8-1C65-4DB6-A0E2-35103E06F549}"/>
              </a:ext>
            </a:extLst>
          </p:cNvPr>
          <p:cNvGrpSpPr/>
          <p:nvPr/>
        </p:nvGrpSpPr>
        <p:grpSpPr>
          <a:xfrm>
            <a:off x="403860" y="803458"/>
            <a:ext cx="10073983" cy="2761377"/>
            <a:chOff x="403860" y="803458"/>
            <a:chExt cx="10073983" cy="2761377"/>
          </a:xfrm>
        </p:grpSpPr>
        <p:grpSp>
          <p:nvGrpSpPr>
            <p:cNvPr id="39" name="组合 1"/>
            <p:cNvGrpSpPr/>
            <p:nvPr/>
          </p:nvGrpSpPr>
          <p:grpSpPr>
            <a:xfrm>
              <a:off x="403860" y="803458"/>
              <a:ext cx="3517892" cy="457200"/>
              <a:chOff x="6627851" y="1871939"/>
              <a:chExt cx="3517892" cy="457200"/>
            </a:xfrm>
          </p:grpSpPr>
          <p:sp>
            <p:nvSpPr>
              <p:cNvPr id="50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2" name="文本框 570"/>
              <p:cNvSpPr txBox="1"/>
              <p:nvPr/>
            </p:nvSpPr>
            <p:spPr>
              <a:xfrm>
                <a:off x="7241935" y="1891556"/>
                <a:ext cx="29038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學校首頁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hlinkClick r:id="rId3"/>
                  </a:rPr>
                  <a:t>www.uch.edu.tw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3" name="文本框 571"/>
              <p:cNvSpPr txBox="1"/>
              <p:nvPr/>
            </p:nvSpPr>
            <p:spPr>
              <a:xfrm>
                <a:off x="6667040" y="191435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4"/>
            <a:srcRect l="13936" t="12984" r="7669" b="50019"/>
            <a:stretch/>
          </p:blipFill>
          <p:spPr>
            <a:xfrm>
              <a:off x="1793702" y="1260658"/>
              <a:ext cx="8684141" cy="2304177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E1E703D4-B628-4DB2-B94C-F55A7DA09544}"/>
              </a:ext>
            </a:extLst>
          </p:cNvPr>
          <p:cNvGrpSpPr/>
          <p:nvPr/>
        </p:nvGrpSpPr>
        <p:grpSpPr>
          <a:xfrm>
            <a:off x="361315" y="3851724"/>
            <a:ext cx="10258039" cy="2751197"/>
            <a:chOff x="361315" y="3851724"/>
            <a:chExt cx="10258039" cy="2751197"/>
          </a:xfrm>
        </p:grpSpPr>
        <p:grpSp>
          <p:nvGrpSpPr>
            <p:cNvPr id="54" name="组合 6"/>
            <p:cNvGrpSpPr/>
            <p:nvPr/>
          </p:nvGrpSpPr>
          <p:grpSpPr>
            <a:xfrm>
              <a:off x="361315" y="3851724"/>
              <a:ext cx="2645409" cy="456940"/>
              <a:chOff x="6627851" y="3493208"/>
              <a:chExt cx="2645409" cy="457200"/>
            </a:xfrm>
          </p:grpSpPr>
          <p:sp>
            <p:nvSpPr>
              <p:cNvPr id="55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7" name="文本框 573"/>
              <p:cNvSpPr txBox="1"/>
              <p:nvPr/>
            </p:nvSpPr>
            <p:spPr>
              <a:xfrm>
                <a:off x="7241935" y="3537037"/>
                <a:ext cx="2031325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行政單位→圖書館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8" name="文本框 574"/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  <p:grpSp>
          <p:nvGrpSpPr>
            <p:cNvPr id="4" name="群組 3"/>
            <p:cNvGrpSpPr/>
            <p:nvPr/>
          </p:nvGrpSpPr>
          <p:grpSpPr>
            <a:xfrm>
              <a:off x="1793702" y="4484223"/>
              <a:ext cx="8825652" cy="2118698"/>
              <a:chOff x="1922490" y="4398019"/>
              <a:chExt cx="8825652" cy="2118698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5"/>
              <a:srcRect l="35911" t="27245" r="9153" b="57053"/>
              <a:stretch/>
            </p:blipFill>
            <p:spPr>
              <a:xfrm>
                <a:off x="1922490" y="4398019"/>
                <a:ext cx="8825652" cy="1021725"/>
              </a:xfrm>
              <a:prstGeom prst="rect">
                <a:avLst/>
              </a:prstGeom>
            </p:spPr>
          </p:pic>
          <p:pic>
            <p:nvPicPr>
              <p:cNvPr id="59" name="圖片 58"/>
              <p:cNvPicPr>
                <a:picLocks noChangeAspect="1"/>
              </p:cNvPicPr>
              <p:nvPr/>
            </p:nvPicPr>
            <p:blipFill rotWithShape="1">
              <a:blip r:embed="rId5"/>
              <a:srcRect l="35911" t="58450" r="9153" b="24692"/>
              <a:stretch/>
            </p:blipFill>
            <p:spPr>
              <a:xfrm>
                <a:off x="1922490" y="5419744"/>
                <a:ext cx="8825652" cy="1096973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01687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47EA9F-A60D-44A8-9E55-A4192A61A02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33" y="1379913"/>
            <a:ext cx="9403200" cy="5241600"/>
          </a:xfrm>
          <a:prstGeom prst="rect">
            <a:avLst/>
          </a:prstGeom>
        </p:spPr>
      </p:pic>
      <p:grpSp>
        <p:nvGrpSpPr>
          <p:cNvPr id="39" name="组合 1"/>
          <p:cNvGrpSpPr/>
          <p:nvPr/>
        </p:nvGrpSpPr>
        <p:grpSpPr>
          <a:xfrm>
            <a:off x="403860" y="803458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圖書館首頁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hlinkClick r:id="rId4"/>
                </a:rPr>
                <a:t>www.lib.uch.edu.tw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3321824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館藏資源→館藏查詢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04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2F441AF-C2A5-40B6-8626-CB1C465F3DC6}"/>
              </a:ext>
            </a:extLst>
          </p:cNvPr>
          <p:cNvGrpSpPr/>
          <p:nvPr/>
        </p:nvGrpSpPr>
        <p:grpSpPr>
          <a:xfrm>
            <a:off x="1102833" y="1260657"/>
            <a:ext cx="9687600" cy="5464800"/>
            <a:chOff x="1102833" y="1260657"/>
            <a:chExt cx="9687600" cy="546480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9E8396B-555D-44DB-A650-71C10199FAD0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833" y="1260657"/>
              <a:ext cx="9687600" cy="5464800"/>
            </a:xfrm>
            <a:prstGeom prst="rect">
              <a:avLst/>
            </a:prstGeom>
          </p:spPr>
        </p:pic>
        <p:sp>
          <p:nvSpPr>
            <p:cNvPr id="2" name="圓角矩形 1"/>
            <p:cNvSpPr/>
            <p:nvPr/>
          </p:nvSpPr>
          <p:spPr>
            <a:xfrm>
              <a:off x="3200400" y="2286001"/>
              <a:ext cx="1244009" cy="99946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1828634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續借館藏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EF341CC-969E-4B0F-B51D-3D3419C71C79}"/>
              </a:ext>
            </a:extLst>
          </p:cNvPr>
          <p:cNvGrpSpPr/>
          <p:nvPr/>
        </p:nvGrpSpPr>
        <p:grpSpPr>
          <a:xfrm>
            <a:off x="-364903" y="803458"/>
            <a:ext cx="12623970" cy="3870510"/>
            <a:chOff x="-364903" y="803458"/>
            <a:chExt cx="12623970" cy="387051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12650" t="13512" r="13805" b="54225"/>
            <a:stretch/>
          </p:blipFill>
          <p:spPr>
            <a:xfrm>
              <a:off x="-364903" y="1560312"/>
              <a:ext cx="12623970" cy="3113656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03860" y="803458"/>
              <a:ext cx="3568739" cy="457200"/>
              <a:chOff x="6627851" y="1871939"/>
              <a:chExt cx="3568739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29546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館藏查詢系統→畫面右上角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</a:t>
                </a: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7250806" y="2423160"/>
              <a:ext cx="4941194" cy="52610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1C62CDB-8EA1-4D2C-B5B8-2BFD3BBF9767}"/>
              </a:ext>
            </a:extLst>
          </p:cNvPr>
          <p:cNvGrpSpPr/>
          <p:nvPr/>
        </p:nvGrpSpPr>
        <p:grpSpPr>
          <a:xfrm>
            <a:off x="361315" y="5018239"/>
            <a:ext cx="10002238" cy="1683942"/>
            <a:chOff x="361315" y="5018239"/>
            <a:chExt cx="10002238" cy="1683942"/>
          </a:xfrm>
        </p:grpSpPr>
        <p:grpSp>
          <p:nvGrpSpPr>
            <p:cNvPr id="11" name="组合 6"/>
            <p:cNvGrpSpPr/>
            <p:nvPr/>
          </p:nvGrpSpPr>
          <p:grpSpPr>
            <a:xfrm>
              <a:off x="361315" y="5018239"/>
              <a:ext cx="4958543" cy="690135"/>
              <a:chOff x="6627851" y="3493208"/>
              <a:chExt cx="4958543" cy="690528"/>
            </a:xfrm>
          </p:grpSpPr>
          <p:sp>
            <p:nvSpPr>
              <p:cNvPr id="12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文本框 573"/>
              <p:cNvSpPr txBox="1"/>
              <p:nvPr/>
            </p:nvSpPr>
            <p:spPr>
              <a:xfrm>
                <a:off x="7241935" y="3537037"/>
                <a:ext cx="4344459" cy="646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輸入學校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email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帳號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/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密碼→登入個人書房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文本框 574"/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4"/>
            <a:srcRect l="57787" t="19957" r="14201" b="72580"/>
            <a:stretch/>
          </p:blipFill>
          <p:spPr>
            <a:xfrm>
              <a:off x="2172290" y="5475181"/>
              <a:ext cx="8191263" cy="1227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703952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7AD4AE5-9702-490C-853B-E7581240CA4C}"/>
              </a:ext>
            </a:extLst>
          </p:cNvPr>
          <p:cNvGrpSpPr/>
          <p:nvPr/>
        </p:nvGrpSpPr>
        <p:grpSpPr>
          <a:xfrm>
            <a:off x="431687" y="685710"/>
            <a:ext cx="10615993" cy="6071073"/>
            <a:chOff x="431687" y="685710"/>
            <a:chExt cx="10615993" cy="607107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12650" t="13512" r="13805" b="13073"/>
            <a:stretch/>
          </p:blipFill>
          <p:spPr>
            <a:xfrm>
              <a:off x="964035" y="1097457"/>
              <a:ext cx="10083645" cy="5659326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31687" y="685710"/>
              <a:ext cx="5646231" cy="457200"/>
              <a:chOff x="6627851" y="1871939"/>
              <a:chExt cx="5646231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5032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可查詢圖書、視聽資料、期刊、碩士論文等資源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03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795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圖書館位於何處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7441142" y="0"/>
            <a:ext cx="4399364" cy="6341273"/>
            <a:chOff x="7441142" y="0"/>
            <a:chExt cx="4399364" cy="6341273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3947" y="643794"/>
              <a:ext cx="5150353" cy="38627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2" name="群組 11"/>
            <p:cNvGrpSpPr/>
            <p:nvPr/>
          </p:nvGrpSpPr>
          <p:grpSpPr>
            <a:xfrm>
              <a:off x="7441142" y="3666684"/>
              <a:ext cx="2673970" cy="2674589"/>
              <a:chOff x="7072605" y="3336206"/>
              <a:chExt cx="2673970" cy="2674589"/>
            </a:xfrm>
          </p:grpSpPr>
          <p:sp>
            <p:nvSpPr>
              <p:cNvPr id="2" name="弧形 11"/>
              <p:cNvSpPr>
                <a:spLocks noChangeArrowheads="1"/>
              </p:cNvSpPr>
              <p:nvPr/>
            </p:nvSpPr>
            <p:spPr bwMode="auto">
              <a:xfrm rot="1745326" flipV="1">
                <a:off x="7072605" y="3336206"/>
                <a:ext cx="2673970" cy="2674589"/>
              </a:xfrm>
              <a:custGeom>
                <a:avLst/>
                <a:gdLst>
                  <a:gd name="T0" fmla="*/ 1336677 w 2673350"/>
                  <a:gd name="T1" fmla="*/ 0 h 2674938"/>
                  <a:gd name="T2" fmla="*/ 1336675 w 2673350"/>
                  <a:gd name="T3" fmla="*/ 1337469 h 2674938"/>
                  <a:gd name="T4" fmla="*/ 2670532 w 2673350"/>
                  <a:gd name="T5" fmla="*/ 1424258 h 2674938"/>
                  <a:gd name="T6" fmla="*/ 11796480 60000 65536"/>
                  <a:gd name="T7" fmla="*/ 11796480 60000 65536"/>
                  <a:gd name="T8" fmla="*/ 5898240 60000 65536"/>
                  <a:gd name="T9" fmla="*/ 1336677 w 2673350"/>
                  <a:gd name="T10" fmla="*/ 0 h 2674938"/>
                  <a:gd name="T11" fmla="*/ 2673350 w 2673350"/>
                  <a:gd name="T12" fmla="*/ 1424263 h 26749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73350" h="2674938" stroke="0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  <a:lnTo>
                      <a:pt x="1336675" y="1337469"/>
                    </a:lnTo>
                    <a:close/>
                  </a:path>
                  <a:path w="2673350" h="2674938" fill="none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</a:path>
                </a:pathLst>
              </a:custGeom>
              <a:noFill/>
              <a:ln w="25400" algn="ctr">
                <a:solidFill>
                  <a:srgbClr val="767171"/>
                </a:solidFill>
                <a:miter lim="800000"/>
                <a:tailEnd type="stealth" w="med" len="med"/>
              </a:ln>
            </p:spPr>
            <p:txBody>
              <a:bodyPr vert="eaVert" lIns="91417" tIns="45709" rIns="91417" bIns="45709" anchor="ctr"/>
              <a:lstStyle/>
              <a:p>
                <a:endParaRPr lang="zh-CN" altLang="en-US"/>
              </a:p>
            </p:txBody>
          </p:sp>
          <p:sp>
            <p:nvSpPr>
              <p:cNvPr id="15" name="半闭框 17"/>
              <p:cNvSpPr>
                <a:spLocks noChangeArrowheads="1"/>
              </p:cNvSpPr>
              <p:nvPr/>
            </p:nvSpPr>
            <p:spPr bwMode="auto">
              <a:xfrm rot="4971896">
                <a:off x="9235822" y="5243405"/>
                <a:ext cx="466833" cy="466665"/>
              </a:xfrm>
              <a:custGeom>
                <a:avLst/>
                <a:gdLst>
                  <a:gd name="T0" fmla="*/ 424806 w 466725"/>
                  <a:gd name="T1" fmla="*/ 41919 h 466725"/>
                  <a:gd name="T2" fmla="*/ 43475 w 466725"/>
                  <a:gd name="T3" fmla="*/ 423249 h 466725"/>
                  <a:gd name="T4" fmla="*/ 0 w 466725"/>
                  <a:gd name="T5" fmla="*/ 233363 h 466725"/>
                  <a:gd name="T6" fmla="*/ 233363 w 466725"/>
                  <a:gd name="T7" fmla="*/ 0 h 466725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466725"/>
                  <a:gd name="T13" fmla="*/ 0 h 466725"/>
                  <a:gd name="T14" fmla="*/ 466725 w 466725"/>
                  <a:gd name="T15" fmla="*/ 466725 h 4667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6725" h="466725">
                    <a:moveTo>
                      <a:pt x="0" y="0"/>
                    </a:moveTo>
                    <a:lnTo>
                      <a:pt x="466725" y="0"/>
                    </a:lnTo>
                    <a:lnTo>
                      <a:pt x="382887" y="83838"/>
                    </a:lnTo>
                    <a:lnTo>
                      <a:pt x="86951" y="83838"/>
                    </a:lnTo>
                    <a:lnTo>
                      <a:pt x="86951" y="379774"/>
                    </a:lnTo>
                    <a:lnTo>
                      <a:pt x="0" y="466725"/>
                    </a:lnTo>
                    <a:close/>
                  </a:path>
                </a:pathLst>
              </a:custGeom>
              <a:solidFill>
                <a:srgbClr val="7C7C7C"/>
              </a:solidFill>
              <a:ln w="12700" algn="ctr">
                <a:noFill/>
                <a:miter lim="800000"/>
              </a:ln>
            </p:spPr>
            <p:txBody>
              <a:bodyPr rot="10800000" vert="eaVert" lIns="91417" tIns="45709" rIns="91417" bIns="45709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40EB4EAA-9D55-4D42-8700-813F961BCF0F}"/>
              </a:ext>
            </a:extLst>
          </p:cNvPr>
          <p:cNvGrpSpPr/>
          <p:nvPr/>
        </p:nvGrpSpPr>
        <p:grpSpPr>
          <a:xfrm>
            <a:off x="1413955" y="515620"/>
            <a:ext cx="6563786" cy="6342380"/>
            <a:chOff x="1413955" y="515620"/>
            <a:chExt cx="6563786" cy="634238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54818" y="1174757"/>
              <a:ext cx="5720472" cy="44021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4" name="群組 13"/>
            <p:cNvGrpSpPr/>
            <p:nvPr/>
          </p:nvGrpSpPr>
          <p:grpSpPr>
            <a:xfrm>
              <a:off x="4556775" y="2682720"/>
              <a:ext cx="3420966" cy="4175280"/>
              <a:chOff x="4556775" y="2682720"/>
              <a:chExt cx="3420966" cy="4175280"/>
            </a:xfrm>
          </p:grpSpPr>
          <p:grpSp>
            <p:nvGrpSpPr>
              <p:cNvPr id="11" name="群組 10"/>
              <p:cNvGrpSpPr/>
              <p:nvPr/>
            </p:nvGrpSpPr>
            <p:grpSpPr>
              <a:xfrm>
                <a:off x="4572794" y="2682720"/>
                <a:ext cx="2825350" cy="2674589"/>
                <a:chOff x="4256789" y="2807274"/>
                <a:chExt cx="2825350" cy="2674589"/>
              </a:xfrm>
            </p:grpSpPr>
            <p:sp>
              <p:nvSpPr>
                <p:cNvPr id="34" name="弧形 16"/>
                <p:cNvSpPr>
                  <a:spLocks noChangeArrowheads="1"/>
                </p:cNvSpPr>
                <p:nvPr/>
              </p:nvSpPr>
              <p:spPr bwMode="auto">
                <a:xfrm rot="21387678">
                  <a:off x="4256789" y="2807274"/>
                  <a:ext cx="2673970" cy="2674589"/>
                </a:xfrm>
                <a:custGeom>
                  <a:avLst/>
                  <a:gdLst>
                    <a:gd name="T0" fmla="*/ 1336677 w 2673350"/>
                    <a:gd name="T1" fmla="*/ 0 h 2674938"/>
                    <a:gd name="T2" fmla="*/ 1336675 w 2673350"/>
                    <a:gd name="T3" fmla="*/ 1337469 h 2674938"/>
                    <a:gd name="T4" fmla="*/ 2670532 w 2673350"/>
                    <a:gd name="T5" fmla="*/ 1424258 h 2674938"/>
                    <a:gd name="T6" fmla="*/ 11796480 60000 65536"/>
                    <a:gd name="T7" fmla="*/ 11796480 60000 65536"/>
                    <a:gd name="T8" fmla="*/ 5898240 60000 65536"/>
                    <a:gd name="T9" fmla="*/ 1336677 w 2673350"/>
                    <a:gd name="T10" fmla="*/ 0 h 2674938"/>
                    <a:gd name="T11" fmla="*/ 2673350 w 2673350"/>
                    <a:gd name="T12" fmla="*/ 1424263 h 26749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73350" h="2674938" stroke="0">
                      <a:moveTo>
                        <a:pt x="1336677" y="0"/>
                      </a:moveTo>
                      <a:lnTo>
                        <a:pt x="1336676" y="0"/>
                      </a:lnTo>
                      <a:cubicBezTo>
                        <a:pt x="2074901" y="1"/>
                        <a:pt x="2673350" y="598806"/>
                        <a:pt x="2673350" y="1337469"/>
                      </a:cubicBezTo>
                      <a:cubicBezTo>
                        <a:pt x="2673350" y="1366424"/>
                        <a:pt x="2672410" y="1395371"/>
                        <a:pt x="2670532" y="1424265"/>
                      </a:cubicBezTo>
                      <a:lnTo>
                        <a:pt x="1336675" y="1337469"/>
                      </a:lnTo>
                      <a:close/>
                    </a:path>
                    <a:path w="2673350" h="2674938" fill="none">
                      <a:moveTo>
                        <a:pt x="1336677" y="0"/>
                      </a:moveTo>
                      <a:lnTo>
                        <a:pt x="1336676" y="0"/>
                      </a:lnTo>
                      <a:cubicBezTo>
                        <a:pt x="2074901" y="1"/>
                        <a:pt x="2673350" y="598806"/>
                        <a:pt x="2673350" y="1337469"/>
                      </a:cubicBezTo>
                      <a:cubicBezTo>
                        <a:pt x="2673350" y="1366424"/>
                        <a:pt x="2672410" y="1395371"/>
                        <a:pt x="2670532" y="1424265"/>
                      </a:cubicBezTo>
                    </a:path>
                  </a:pathLst>
                </a:custGeom>
                <a:noFill/>
                <a:ln w="25400" algn="ctr">
                  <a:solidFill>
                    <a:srgbClr val="767171"/>
                  </a:solidFill>
                  <a:miter lim="800000"/>
                  <a:tailEnd type="stealth" w="med" len="med"/>
                </a:ln>
              </p:spPr>
              <p:txBody>
                <a:bodyPr vert="eaVert" lIns="91417" tIns="45709" rIns="91417" bIns="45709" anchor="ctr"/>
                <a:lstStyle/>
                <a:p>
                  <a:endParaRPr lang="zh-CN" altLang="en-US"/>
                </a:p>
              </p:txBody>
            </p:sp>
            <p:sp>
              <p:nvSpPr>
                <p:cNvPr id="3" name="半闭框 17"/>
                <p:cNvSpPr>
                  <a:spLocks noChangeArrowheads="1"/>
                </p:cNvSpPr>
                <p:nvPr/>
              </p:nvSpPr>
              <p:spPr bwMode="auto">
                <a:xfrm rot="11367075">
                  <a:off x="6615306" y="3701846"/>
                  <a:ext cx="466833" cy="466665"/>
                </a:xfrm>
                <a:custGeom>
                  <a:avLst/>
                  <a:gdLst>
                    <a:gd name="T0" fmla="*/ 424806 w 466725"/>
                    <a:gd name="T1" fmla="*/ 41919 h 466725"/>
                    <a:gd name="T2" fmla="*/ 43475 w 466725"/>
                    <a:gd name="T3" fmla="*/ 423249 h 466725"/>
                    <a:gd name="T4" fmla="*/ 0 w 466725"/>
                    <a:gd name="T5" fmla="*/ 233363 h 466725"/>
                    <a:gd name="T6" fmla="*/ 233363 w 466725"/>
                    <a:gd name="T7" fmla="*/ 0 h 466725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  <a:gd name="T12" fmla="*/ 0 w 466725"/>
                    <a:gd name="T13" fmla="*/ 0 h 466725"/>
                    <a:gd name="T14" fmla="*/ 466725 w 466725"/>
                    <a:gd name="T15" fmla="*/ 466725 h 4667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6725" h="466725">
                      <a:moveTo>
                        <a:pt x="0" y="0"/>
                      </a:moveTo>
                      <a:lnTo>
                        <a:pt x="466725" y="0"/>
                      </a:lnTo>
                      <a:lnTo>
                        <a:pt x="382887" y="83838"/>
                      </a:lnTo>
                      <a:lnTo>
                        <a:pt x="86951" y="83838"/>
                      </a:lnTo>
                      <a:lnTo>
                        <a:pt x="86951" y="379774"/>
                      </a:lnTo>
                      <a:lnTo>
                        <a:pt x="0" y="466725"/>
                      </a:lnTo>
                      <a:close/>
                    </a:path>
                  </a:pathLst>
                </a:custGeom>
                <a:solidFill>
                  <a:srgbClr val="7C7C7C"/>
                </a:solidFill>
                <a:ln w="12700" algn="ctr">
                  <a:noFill/>
                  <a:miter lim="800000"/>
                </a:ln>
              </p:spPr>
              <p:txBody>
                <a:bodyPr rot="10800000" vert="eaVert" lIns="91417" tIns="45709" rIns="91417" bIns="45709" anchor="ctr"/>
                <a:lstStyle/>
                <a:p>
                  <a:endParaRPr lang="zh-CN" altLang="en-US"/>
                </a:p>
              </p:txBody>
            </p:sp>
          </p:grpSp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6775" y="4213090"/>
                <a:ext cx="3420966" cy="228843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3" name="文字方塊 12"/>
              <p:cNvSpPr txBox="1"/>
              <p:nvPr/>
            </p:nvSpPr>
            <p:spPr>
              <a:xfrm>
                <a:off x="5086203" y="6457890"/>
                <a:ext cx="27494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rgbClr val="C00000"/>
                    </a:solidFill>
                  </a:rPr>
                  <a:t>站在校門口往右斜角看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31357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EE1CB0A-4F91-49E1-9A63-0BE6B9AFF9DD}"/>
              </a:ext>
            </a:extLst>
          </p:cNvPr>
          <p:cNvGrpSpPr/>
          <p:nvPr/>
        </p:nvGrpSpPr>
        <p:grpSpPr>
          <a:xfrm>
            <a:off x="403860" y="709023"/>
            <a:ext cx="10098518" cy="4903920"/>
            <a:chOff x="403860" y="709023"/>
            <a:chExt cx="10098518" cy="4903920"/>
          </a:xfrm>
        </p:grpSpPr>
        <p:grpSp>
          <p:nvGrpSpPr>
            <p:cNvPr id="10" name="组合 6"/>
            <p:cNvGrpSpPr/>
            <p:nvPr/>
          </p:nvGrpSpPr>
          <p:grpSpPr>
            <a:xfrm>
              <a:off x="403860" y="709023"/>
              <a:ext cx="3799571" cy="456940"/>
              <a:chOff x="6627851" y="3493208"/>
              <a:chExt cx="3799571" cy="457200"/>
            </a:xfrm>
          </p:grpSpPr>
          <p:sp>
            <p:nvSpPr>
              <p:cNvPr id="11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文本框 573"/>
              <p:cNvSpPr txBox="1"/>
              <p:nvPr/>
            </p:nvSpPr>
            <p:spPr>
              <a:xfrm>
                <a:off x="7241935" y="3537037"/>
                <a:ext cx="3185487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輸入關鍵詞或部份書名→搜尋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04</a:t>
                </a:r>
              </a:p>
            </p:txBody>
          </p:sp>
        </p:grpSp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l="13343" t="22274" r="51468" b="55326"/>
            <a:stretch/>
          </p:blipFill>
          <p:spPr>
            <a:xfrm>
              <a:off x="1982090" y="1892597"/>
              <a:ext cx="8520288" cy="3720346"/>
            </a:xfrm>
            <a:prstGeom prst="rect">
              <a:avLst/>
            </a:prstGeom>
          </p:spPr>
        </p:pic>
        <p:sp>
          <p:nvSpPr>
            <p:cNvPr id="18" name="圓角矩形 17"/>
            <p:cNvSpPr/>
            <p:nvPr/>
          </p:nvSpPr>
          <p:spPr>
            <a:xfrm>
              <a:off x="4046211" y="4701986"/>
              <a:ext cx="3786389" cy="57954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9240577" y="4701985"/>
              <a:ext cx="1056067" cy="57954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4059699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3D8BF0F6-D009-4582-9049-B2CE80843A40}"/>
              </a:ext>
            </a:extLst>
          </p:cNvPr>
          <p:cNvGrpSpPr/>
          <p:nvPr/>
        </p:nvGrpSpPr>
        <p:grpSpPr>
          <a:xfrm>
            <a:off x="361315" y="685710"/>
            <a:ext cx="11493093" cy="6082488"/>
            <a:chOff x="361315" y="685710"/>
            <a:chExt cx="11493093" cy="608248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13838" t="29476" r="20931" b="14166"/>
            <a:stretch/>
          </p:blipFill>
          <p:spPr>
            <a:xfrm>
              <a:off x="361315" y="1185325"/>
              <a:ext cx="11493093" cy="5582873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03860" y="685710"/>
              <a:ext cx="3337907" cy="457200"/>
              <a:chOff x="6627851" y="1871939"/>
              <a:chExt cx="3337907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2723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找到想看的書→詳細內容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05</a:t>
                </a:r>
              </a:p>
            </p:txBody>
          </p:sp>
        </p:grpSp>
        <p:sp>
          <p:nvSpPr>
            <p:cNvPr id="20" name="圓角矩形 19"/>
            <p:cNvSpPr/>
            <p:nvPr/>
          </p:nvSpPr>
          <p:spPr>
            <a:xfrm>
              <a:off x="2589045" y="4043966"/>
              <a:ext cx="965523" cy="50227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51163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查詢館藏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5EFC68B-863A-4769-9AC8-FD91318236B9}"/>
              </a:ext>
            </a:extLst>
          </p:cNvPr>
          <p:cNvGrpSpPr/>
          <p:nvPr/>
        </p:nvGrpSpPr>
        <p:grpSpPr>
          <a:xfrm>
            <a:off x="69002" y="683265"/>
            <a:ext cx="10381625" cy="5147979"/>
            <a:chOff x="69002" y="683265"/>
            <a:chExt cx="10381625" cy="514797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l="13343" t="61576" r="32909" b="14655"/>
            <a:stretch/>
          </p:blipFill>
          <p:spPr>
            <a:xfrm>
              <a:off x="69002" y="1655071"/>
              <a:ext cx="10381625" cy="2884742"/>
            </a:xfrm>
            <a:prstGeom prst="rect">
              <a:avLst/>
            </a:prstGeom>
          </p:spPr>
        </p:pic>
        <p:grpSp>
          <p:nvGrpSpPr>
            <p:cNvPr id="10" name="组合 6"/>
            <p:cNvGrpSpPr/>
            <p:nvPr/>
          </p:nvGrpSpPr>
          <p:grpSpPr>
            <a:xfrm>
              <a:off x="403860" y="683265"/>
              <a:ext cx="4030404" cy="456940"/>
              <a:chOff x="6627851" y="3493208"/>
              <a:chExt cx="4030404" cy="457200"/>
            </a:xfrm>
          </p:grpSpPr>
          <p:sp>
            <p:nvSpPr>
              <p:cNvPr id="11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文本框 573"/>
              <p:cNvSpPr txBox="1"/>
              <p:nvPr/>
            </p:nvSpPr>
            <p:spPr>
              <a:xfrm>
                <a:off x="7241935" y="3537037"/>
                <a:ext cx="341632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會得到書的詳細資訊、館藏位置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06</a:t>
                </a:r>
              </a:p>
            </p:txBody>
          </p:sp>
        </p:grpSp>
        <p:sp>
          <p:nvSpPr>
            <p:cNvPr id="18" name="圓角矩形 17"/>
            <p:cNvSpPr/>
            <p:nvPr/>
          </p:nvSpPr>
          <p:spPr>
            <a:xfrm>
              <a:off x="632460" y="2925977"/>
              <a:ext cx="7480762" cy="953038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任意多边形 6"/>
            <p:cNvSpPr/>
            <p:nvPr/>
          </p:nvSpPr>
          <p:spPr>
            <a:xfrm>
              <a:off x="441960" y="3746807"/>
              <a:ext cx="3583774" cy="1322684"/>
            </a:xfrm>
            <a:custGeom>
              <a:avLst/>
              <a:gdLst>
                <a:gd name="connsiteX0" fmla="*/ 0 w 7372841"/>
                <a:gd name="connsiteY0" fmla="*/ 348736 h 1394942"/>
                <a:gd name="connsiteX1" fmla="*/ 6675370 w 7372841"/>
                <a:gd name="connsiteY1" fmla="*/ 348736 h 1394942"/>
                <a:gd name="connsiteX2" fmla="*/ 6675370 w 7372841"/>
                <a:gd name="connsiteY2" fmla="*/ 0 h 1394942"/>
                <a:gd name="connsiteX3" fmla="*/ 7372841 w 7372841"/>
                <a:gd name="connsiteY3" fmla="*/ 697471 h 1394942"/>
                <a:gd name="connsiteX4" fmla="*/ 6675370 w 7372841"/>
                <a:gd name="connsiteY4" fmla="*/ 1394942 h 1394942"/>
                <a:gd name="connsiteX5" fmla="*/ 6675370 w 7372841"/>
                <a:gd name="connsiteY5" fmla="*/ 1046207 h 1394942"/>
                <a:gd name="connsiteX6" fmla="*/ 0 w 7372841"/>
                <a:gd name="connsiteY6" fmla="*/ 1046207 h 1394942"/>
                <a:gd name="connsiteX7" fmla="*/ 0 w 73728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2841" h="1394942">
                  <a:moveTo>
                    <a:pt x="0" y="348736"/>
                  </a:moveTo>
                  <a:lnTo>
                    <a:pt x="6675370" y="348736"/>
                  </a:lnTo>
                  <a:lnTo>
                    <a:pt x="6675370" y="0"/>
                  </a:lnTo>
                  <a:lnTo>
                    <a:pt x="7372841" y="697471"/>
                  </a:lnTo>
                  <a:lnTo>
                    <a:pt x="6675370" y="1394942"/>
                  </a:lnTo>
                  <a:lnTo>
                    <a:pt x="66753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974" tIns="359535" rIns="571453" bIns="540590" numCol="1" spcCol="1204" anchor="ctr" anchorCtr="0">
              <a:noAutofit/>
            </a:bodyPr>
            <a:lstStyle/>
            <a:p>
              <a:pPr marL="0" marR="0" lvl="0" indent="0" algn="ctr" defTabSz="33655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一本書最重要的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3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項資訊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356142" y="4200028"/>
              <a:ext cx="1627369" cy="1631216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館藏地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—1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樓</a:t>
              </a:r>
              <a:endPara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索書號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-177.2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                5252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               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書在館</a:t>
              </a:r>
            </a:p>
          </p:txBody>
        </p:sp>
        <p:sp>
          <p:nvSpPr>
            <p:cNvPr id="7" name="向右箭號 6"/>
            <p:cNvSpPr/>
            <p:nvPr/>
          </p:nvSpPr>
          <p:spPr>
            <a:xfrm>
              <a:off x="6318565" y="4887673"/>
              <a:ext cx="244699" cy="476518"/>
            </a:xfrm>
            <a:prstGeom prst="rightArrow">
              <a:avLst/>
            </a:prstGeom>
            <a:solidFill>
              <a:srgbClr val="9C0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17" name="直線接點 16"/>
            <p:cNvCxnSpPr/>
            <p:nvPr/>
          </p:nvCxnSpPr>
          <p:spPr>
            <a:xfrm>
              <a:off x="5283424" y="4879232"/>
              <a:ext cx="61647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/>
            <p:cNvSpPr txBox="1"/>
            <p:nvPr/>
          </p:nvSpPr>
          <p:spPr>
            <a:xfrm>
              <a:off x="6563264" y="4179503"/>
              <a:ext cx="154995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177.2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是書的分類</a:t>
              </a:r>
              <a:endPara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1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開頭的書會集中放置在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1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類書架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46584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續借館藏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95E08E5-61E3-4E77-8942-C96AC0478AC7}"/>
              </a:ext>
            </a:extLst>
          </p:cNvPr>
          <p:cNvGrpSpPr/>
          <p:nvPr/>
        </p:nvGrpSpPr>
        <p:grpSpPr>
          <a:xfrm>
            <a:off x="403860" y="803458"/>
            <a:ext cx="6988613" cy="1308184"/>
            <a:chOff x="403860" y="803458"/>
            <a:chExt cx="6988613" cy="130818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/>
            <a:srcRect l="64914" t="21942" r="13805" b="72776"/>
            <a:stretch/>
          </p:blipFill>
          <p:spPr>
            <a:xfrm>
              <a:off x="1017944" y="1222171"/>
              <a:ext cx="6374529" cy="889471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03860" y="803458"/>
              <a:ext cx="3337907" cy="457200"/>
              <a:chOff x="6627851" y="1871939"/>
              <a:chExt cx="3337907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2723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登入成功→進入個人書房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4475665" y="1401154"/>
              <a:ext cx="2775141" cy="59507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357B895-9016-4FB1-814A-071DC65EE1B0}"/>
              </a:ext>
            </a:extLst>
          </p:cNvPr>
          <p:cNvGrpSpPr/>
          <p:nvPr/>
        </p:nvGrpSpPr>
        <p:grpSpPr>
          <a:xfrm>
            <a:off x="399051" y="2287919"/>
            <a:ext cx="11875675" cy="4570081"/>
            <a:chOff x="399051" y="2287919"/>
            <a:chExt cx="11875675" cy="4570081"/>
          </a:xfrm>
        </p:grpSpPr>
        <p:grpSp>
          <p:nvGrpSpPr>
            <p:cNvPr id="11" name="组合 6"/>
            <p:cNvGrpSpPr/>
            <p:nvPr/>
          </p:nvGrpSpPr>
          <p:grpSpPr>
            <a:xfrm>
              <a:off x="399051" y="2287919"/>
              <a:ext cx="2645409" cy="456940"/>
              <a:chOff x="6627851" y="3493208"/>
              <a:chExt cx="2645409" cy="457200"/>
            </a:xfrm>
          </p:grpSpPr>
          <p:sp>
            <p:nvSpPr>
              <p:cNvPr id="12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文本框 573"/>
              <p:cNvSpPr txBox="1"/>
              <p:nvPr/>
            </p:nvSpPr>
            <p:spPr>
              <a:xfrm>
                <a:off x="7241935" y="3537037"/>
                <a:ext cx="2031325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點選借閱的件數處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/>
            <a:srcRect l="13628" t="29265" r="38254" b="39305"/>
            <a:stretch/>
          </p:blipFill>
          <p:spPr>
            <a:xfrm>
              <a:off x="1074855" y="2744859"/>
              <a:ext cx="11199871" cy="4113141"/>
            </a:xfrm>
            <a:prstGeom prst="rect">
              <a:avLst/>
            </a:prstGeom>
          </p:spPr>
        </p:pic>
        <p:sp>
          <p:nvSpPr>
            <p:cNvPr id="19" name="圓角矩形 18"/>
            <p:cNvSpPr/>
            <p:nvPr/>
          </p:nvSpPr>
          <p:spPr>
            <a:xfrm>
              <a:off x="3899649" y="4069723"/>
              <a:ext cx="3492824" cy="502277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90355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續借館藏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6E07E9F-18A9-49AC-A5FE-AD8B584D861B}"/>
              </a:ext>
            </a:extLst>
          </p:cNvPr>
          <p:cNvGrpSpPr/>
          <p:nvPr/>
        </p:nvGrpSpPr>
        <p:grpSpPr>
          <a:xfrm>
            <a:off x="403860" y="4342256"/>
            <a:ext cx="6792070" cy="2090366"/>
            <a:chOff x="403860" y="4342256"/>
            <a:chExt cx="6792070" cy="2090366"/>
          </a:xfrm>
        </p:grpSpPr>
        <p:grpSp>
          <p:nvGrpSpPr>
            <p:cNvPr id="11" name="组合 6"/>
            <p:cNvGrpSpPr/>
            <p:nvPr/>
          </p:nvGrpSpPr>
          <p:grpSpPr>
            <a:xfrm>
              <a:off x="403860" y="4342256"/>
              <a:ext cx="2183744" cy="456940"/>
              <a:chOff x="6627851" y="3493208"/>
              <a:chExt cx="2183744" cy="457200"/>
            </a:xfrm>
          </p:grpSpPr>
          <p:sp>
            <p:nvSpPr>
              <p:cNvPr id="12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文本框 573"/>
              <p:cNvSpPr txBox="1"/>
              <p:nvPr/>
            </p:nvSpPr>
            <p:spPr>
              <a:xfrm>
                <a:off x="7241935" y="3537037"/>
                <a:ext cx="156966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續借注意事項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04</a:t>
                </a:r>
              </a:p>
            </p:txBody>
          </p:sp>
        </p:grpSp>
        <p:sp>
          <p:nvSpPr>
            <p:cNvPr id="21" name="Rounded Rectangle 11"/>
            <p:cNvSpPr>
              <a:spLocks noChangeAspect="1"/>
            </p:cNvSpPr>
            <p:nvPr/>
          </p:nvSpPr>
          <p:spPr>
            <a:xfrm>
              <a:off x="1212946" y="5494722"/>
              <a:ext cx="387436" cy="387834"/>
            </a:xfrm>
            <a:prstGeom prst="roundRect">
              <a:avLst>
                <a:gd name="adj" fmla="val 50000"/>
              </a:avLst>
            </a:prstGeom>
            <a:solidFill>
              <a:srgbClr val="E4015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Text Placeholder 3"/>
            <p:cNvSpPr txBox="1"/>
            <p:nvPr/>
          </p:nvSpPr>
          <p:spPr>
            <a:xfrm>
              <a:off x="1600382" y="5494722"/>
              <a:ext cx="4523665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如果已被他人預約即無法續借。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ounded Rectangle 11"/>
            <p:cNvSpPr>
              <a:spLocks noChangeAspect="1"/>
            </p:cNvSpPr>
            <p:nvPr/>
          </p:nvSpPr>
          <p:spPr>
            <a:xfrm>
              <a:off x="1212946" y="6017172"/>
              <a:ext cx="387436" cy="387834"/>
            </a:xfrm>
            <a:prstGeom prst="roundRect">
              <a:avLst>
                <a:gd name="adj" fmla="val 50000"/>
              </a:avLst>
            </a:prstGeom>
            <a:solidFill>
              <a:srgbClr val="9C00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3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4" name="Text Placeholder 3"/>
            <p:cNvSpPr txBox="1"/>
            <p:nvPr/>
          </p:nvSpPr>
          <p:spPr>
            <a:xfrm>
              <a:off x="1600382" y="6017172"/>
              <a:ext cx="5396766" cy="41545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如果已超過續借次數、已逾期皆無法續借，請親洽圖書館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樓櫃枱。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ounded Rectangle 11"/>
            <p:cNvSpPr>
              <a:spLocks noChangeAspect="1"/>
            </p:cNvSpPr>
            <p:nvPr/>
          </p:nvSpPr>
          <p:spPr>
            <a:xfrm>
              <a:off x="1212946" y="4939053"/>
              <a:ext cx="387436" cy="38783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6" name="Text Placeholder 3"/>
            <p:cNvSpPr txBox="1"/>
            <p:nvPr/>
          </p:nvSpPr>
          <p:spPr>
            <a:xfrm>
              <a:off x="1600382" y="4939053"/>
              <a:ext cx="5595548" cy="41545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到期前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7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日，方能進行續借。請確定到期日已變更方表續借成功。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0B2BEE2-969E-48D7-8F61-67F0667724D6}"/>
              </a:ext>
            </a:extLst>
          </p:cNvPr>
          <p:cNvGrpSpPr/>
          <p:nvPr/>
        </p:nvGrpSpPr>
        <p:grpSpPr>
          <a:xfrm>
            <a:off x="403860" y="803458"/>
            <a:ext cx="11281937" cy="3387689"/>
            <a:chOff x="403860" y="803458"/>
            <a:chExt cx="11281937" cy="3387689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D2B4A94E-E58F-4614-BF78-0E31299F46A2}"/>
                </a:ext>
              </a:extLst>
            </p:cNvPr>
            <p:cNvGrpSpPr/>
            <p:nvPr/>
          </p:nvGrpSpPr>
          <p:grpSpPr>
            <a:xfrm>
              <a:off x="403860" y="803458"/>
              <a:ext cx="11281937" cy="3387689"/>
              <a:chOff x="403860" y="803458"/>
              <a:chExt cx="11281937" cy="3387689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2"/>
              <a:srcRect l="13543" t="27774" r="32412" b="45113"/>
              <a:stretch/>
            </p:blipFill>
            <p:spPr>
              <a:xfrm>
                <a:off x="1053903" y="1192407"/>
                <a:ext cx="10631894" cy="2998740"/>
              </a:xfrm>
              <a:prstGeom prst="rect">
                <a:avLst/>
              </a:prstGeom>
            </p:spPr>
          </p:pic>
          <p:grpSp>
            <p:nvGrpSpPr>
              <p:cNvPr id="14" name="组合 1"/>
              <p:cNvGrpSpPr/>
              <p:nvPr/>
            </p:nvGrpSpPr>
            <p:grpSpPr>
              <a:xfrm>
                <a:off x="403860" y="803458"/>
                <a:ext cx="3568739" cy="457200"/>
                <a:chOff x="6627851" y="1871939"/>
                <a:chExt cx="3568739" cy="457200"/>
              </a:xfrm>
            </p:grpSpPr>
            <p:sp>
              <p:nvSpPr>
                <p:cNvPr id="15" name="矩形: 圆角 26"/>
                <p:cNvSpPr/>
                <p:nvPr/>
              </p:nvSpPr>
              <p:spPr>
                <a:xfrm>
                  <a:off x="6627851" y="1871939"/>
                  <a:ext cx="457200" cy="457200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6" name="文本框 570"/>
                <p:cNvSpPr txBox="1"/>
                <p:nvPr/>
              </p:nvSpPr>
              <p:spPr>
                <a:xfrm>
                  <a:off x="7241935" y="1891556"/>
                  <a:ext cx="29546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勾選欲續借圖書→點選續借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7" name="文本框 571"/>
                <p:cNvSpPr txBox="1"/>
                <p:nvPr/>
              </p:nvSpPr>
              <p:spPr>
                <a:xfrm>
                  <a:off x="6667040" y="1914354"/>
                  <a:ext cx="453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9E6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rPr>
                    <a:t>03</a:t>
                  </a:r>
                </a:p>
              </p:txBody>
            </p:sp>
          </p:grpSp>
          <p:sp>
            <p:nvSpPr>
              <p:cNvPr id="10" name="圓角矩形 9"/>
              <p:cNvSpPr/>
              <p:nvPr/>
            </p:nvSpPr>
            <p:spPr>
              <a:xfrm>
                <a:off x="2845164" y="3371622"/>
                <a:ext cx="773800" cy="595072"/>
              </a:xfrm>
              <a:prstGeom prst="roundRect">
                <a:avLst/>
              </a:prstGeom>
              <a:noFill/>
              <a:ln w="76200">
                <a:solidFill>
                  <a:srgbClr val="E401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" name="圓角矩形 19"/>
              <p:cNvSpPr/>
              <p:nvPr/>
            </p:nvSpPr>
            <p:spPr>
              <a:xfrm>
                <a:off x="1212946" y="2024909"/>
                <a:ext cx="1234039" cy="595072"/>
              </a:xfrm>
              <a:prstGeom prst="roundRect">
                <a:avLst/>
              </a:prstGeom>
              <a:noFill/>
              <a:ln w="76200">
                <a:solidFill>
                  <a:srgbClr val="E401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27" name="圓角矩形 9">
              <a:extLst>
                <a:ext uri="{FF2B5EF4-FFF2-40B4-BE49-F238E27FC236}">
                  <a16:creationId xmlns:a16="http://schemas.microsoft.com/office/drawing/2014/main" id="{52150A9D-B812-42C7-8B33-026756B33850}"/>
                </a:ext>
              </a:extLst>
            </p:cNvPr>
            <p:cNvSpPr/>
            <p:nvPr/>
          </p:nvSpPr>
          <p:spPr>
            <a:xfrm>
              <a:off x="9427464" y="2743200"/>
              <a:ext cx="1097280" cy="1447947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4964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42071" y="3013501"/>
            <a:ext cx="4759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電子書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無所不在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7734114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常用中文電子書平台</a:t>
            </a:r>
            <a:endParaRPr lang="zh-CN" altLang="en-US" sz="3600" b="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20" y="1564588"/>
            <a:ext cx="3789153" cy="1080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55" y="3594847"/>
            <a:ext cx="3757218" cy="127063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48" y="1772856"/>
            <a:ext cx="4440791" cy="108000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4903694" y="4572000"/>
            <a:ext cx="5373782" cy="1156446"/>
            <a:chOff x="4903694" y="4572000"/>
            <a:chExt cx="5373782" cy="115644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3694" y="4572000"/>
              <a:ext cx="3137647" cy="1156446"/>
            </a:xfrm>
            <a:prstGeom prst="rect">
              <a:avLst/>
            </a:prstGeom>
          </p:spPr>
        </p:pic>
        <p:sp>
          <p:nvSpPr>
            <p:cNvPr id="5" name="向左箭號圖說文字 4"/>
            <p:cNvSpPr/>
            <p:nvPr/>
          </p:nvSpPr>
          <p:spPr>
            <a:xfrm>
              <a:off x="7839075" y="4716835"/>
              <a:ext cx="2438401" cy="866776"/>
            </a:xfrm>
            <a:prstGeom prst="leftArrowCallou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0000"/>
                  </a:solidFill>
                  <a:latin typeface="華康儷粗圓(P)" panose="020F0700000000000000" pitchFamily="34" charset="-120"/>
                  <a:ea typeface="華康儷粗圓(P)" panose="020F0700000000000000" pitchFamily="34" charset="-120"/>
                </a:rPr>
                <a:t>證照考試用書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2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801">
        <p:random/>
      </p:transition>
    </mc:Choice>
    <mc:Fallback xmlns="">
      <p:transition advTm="15801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en-US" altLang="zh-TW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進入電子書</a:t>
            </a:r>
            <a:endParaRPr lang="zh-CN" altLang="en-US" sz="3600" b="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" y="1509900"/>
            <a:ext cx="4305300" cy="331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本框 573"/>
          <p:cNvSpPr txBox="1"/>
          <p:nvPr/>
        </p:nvSpPr>
        <p:spPr>
          <a:xfrm>
            <a:off x="5525255" y="1509900"/>
            <a:ext cx="5595467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150000"/>
              </a:lnSpc>
              <a:spcBef>
                <a:spcPct val="20000"/>
              </a:spcBef>
              <a:buClr>
                <a:srgbClr val="6F2B0B"/>
              </a:buClr>
              <a:defRPr/>
            </a:pP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825609" y="3543472"/>
            <a:ext cx="6921855" cy="631755"/>
            <a:chOff x="4977798" y="4099284"/>
            <a:chExt cx="6921855" cy="631755"/>
          </a:xfrm>
        </p:grpSpPr>
        <p:sp>
          <p:nvSpPr>
            <p:cNvPr id="20" name="矩形: 圆角 27"/>
            <p:cNvSpPr/>
            <p:nvPr/>
          </p:nvSpPr>
          <p:spPr>
            <a:xfrm>
              <a:off x="4977798" y="4207819"/>
              <a:ext cx="659780" cy="4569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文本框 574"/>
            <p:cNvSpPr txBox="1"/>
            <p:nvPr/>
          </p:nvSpPr>
          <p:spPr>
            <a:xfrm>
              <a:off x="5091742" y="4207819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5791891" y="4099284"/>
              <a:ext cx="610776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由圖書館網頁</a:t>
              </a:r>
              <a:r>
                <a: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endPara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4825614" y="1552972"/>
            <a:ext cx="5581339" cy="662828"/>
            <a:chOff x="4771826" y="3266939"/>
            <a:chExt cx="5581339" cy="662828"/>
          </a:xfrm>
        </p:grpSpPr>
        <p:grpSp>
          <p:nvGrpSpPr>
            <p:cNvPr id="12" name="群組 11"/>
            <p:cNvGrpSpPr/>
            <p:nvPr/>
          </p:nvGrpSpPr>
          <p:grpSpPr>
            <a:xfrm>
              <a:off x="4771826" y="3364132"/>
              <a:ext cx="686044" cy="565635"/>
              <a:chOff x="6399434" y="3058255"/>
              <a:chExt cx="603841" cy="565635"/>
            </a:xfrm>
            <a:solidFill>
              <a:schemeClr val="accent5"/>
            </a:solidFill>
          </p:grpSpPr>
          <p:sp>
            <p:nvSpPr>
              <p:cNvPr id="3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" name="文本框 571"/>
              <p:cNvSpPr txBox="1"/>
              <p:nvPr/>
            </p:nvSpPr>
            <p:spPr>
              <a:xfrm>
                <a:off x="6451192" y="3100670"/>
                <a:ext cx="532202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sp>
          <p:nvSpPr>
            <p:cNvPr id="23" name="文本框 2"/>
            <p:cNvSpPr txBox="1"/>
            <p:nvPr/>
          </p:nvSpPr>
          <p:spPr>
            <a:xfrm>
              <a:off x="5667267" y="3266939"/>
              <a:ext cx="4685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下載行動載具</a:t>
              </a:r>
              <a:r>
                <a:rPr lang="en-US" altLang="zh-TW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3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14">
        <p:random/>
      </p:transition>
    </mc:Choice>
    <mc:Fallback xmlns="">
      <p:transition advTm="10814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26"/>
          <p:cNvSpPr/>
          <p:nvPr/>
        </p:nvSpPr>
        <p:spPr>
          <a:xfrm>
            <a:off x="509994" y="181347"/>
            <a:ext cx="603841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9E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占位符 3"/>
          <p:cNvSpPr txBox="1"/>
          <p:nvPr/>
        </p:nvSpPr>
        <p:spPr>
          <a:xfrm>
            <a:off x="760863" y="142622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下載行動載具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電子書</a:t>
            </a: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本框 571"/>
          <p:cNvSpPr txBox="1"/>
          <p:nvPr/>
        </p:nvSpPr>
        <p:spPr>
          <a:xfrm>
            <a:off x="580392" y="115327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01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22224" y="222362"/>
            <a:ext cx="485775" cy="388620"/>
            <a:chOff x="-5715" y="127635"/>
            <a:chExt cx="485775" cy="388620"/>
          </a:xfrm>
        </p:grpSpPr>
        <p:sp>
          <p:nvSpPr>
            <p:cNvPr id="14" name="矩形 13"/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65" y="837975"/>
            <a:ext cx="10589670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57225" y="257175"/>
            <a:ext cx="552450" cy="465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29209" y="137971"/>
            <a:ext cx="8218335" cy="616777"/>
            <a:chOff x="29209" y="137971"/>
            <a:chExt cx="8218335" cy="616777"/>
          </a:xfrm>
        </p:grpSpPr>
        <p:sp>
          <p:nvSpPr>
            <p:cNvPr id="33" name="文本占位符 3"/>
            <p:cNvSpPr txBox="1"/>
            <p:nvPr/>
          </p:nvSpPr>
          <p:spPr>
            <a:xfrm>
              <a:off x="760863" y="142622"/>
              <a:ext cx="7486681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</a:t>
              </a:r>
              <a:endPara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</a:p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4" name="文本框 571"/>
            <p:cNvSpPr txBox="1"/>
            <p:nvPr/>
          </p:nvSpPr>
          <p:spPr>
            <a:xfrm>
              <a:off x="557529" y="203049"/>
              <a:ext cx="710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01</a:t>
              </a:r>
            </a:p>
          </p:txBody>
        </p:sp>
        <p:grpSp>
          <p:nvGrpSpPr>
            <p:cNvPr id="35" name="群組 34"/>
            <p:cNvGrpSpPr/>
            <p:nvPr/>
          </p:nvGrpSpPr>
          <p:grpSpPr>
            <a:xfrm>
              <a:off x="29209" y="137971"/>
              <a:ext cx="485775" cy="388620"/>
              <a:chOff x="-5715" y="127635"/>
              <a:chExt cx="485775" cy="388620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5715" y="127635"/>
                <a:ext cx="367030" cy="388620"/>
              </a:xfrm>
              <a:prstGeom prst="rect">
                <a:avLst/>
              </a:prstGeom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403860" y="127635"/>
                <a:ext cx="76200" cy="387985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4" name="群組 3"/>
          <p:cNvGrpSpPr/>
          <p:nvPr/>
        </p:nvGrpSpPr>
        <p:grpSpPr>
          <a:xfrm>
            <a:off x="557881" y="853360"/>
            <a:ext cx="3168763" cy="5894958"/>
            <a:chOff x="557881" y="853360"/>
            <a:chExt cx="3168763" cy="5894958"/>
          </a:xfrm>
        </p:grpSpPr>
        <p:grpSp>
          <p:nvGrpSpPr>
            <p:cNvPr id="10" name="群組 9"/>
            <p:cNvGrpSpPr/>
            <p:nvPr/>
          </p:nvGrpSpPr>
          <p:grpSpPr>
            <a:xfrm>
              <a:off x="557881" y="853360"/>
              <a:ext cx="3168763" cy="5421933"/>
              <a:chOff x="557529" y="754748"/>
              <a:chExt cx="3168763" cy="5911176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529" y="754748"/>
                <a:ext cx="3168763" cy="5911176"/>
              </a:xfrm>
              <a:prstGeom prst="rect">
                <a:avLst/>
              </a:prstGeom>
            </p:spPr>
          </p:pic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933450" y="6296025"/>
                <a:ext cx="2232248" cy="338554"/>
              </a:xfrm>
              <a:prstGeom prst="rect">
                <a:avLst/>
              </a:prstGeom>
              <a:noFill/>
              <a:ln w="3810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endParaRPr>
              </a:p>
            </p:txBody>
          </p:sp>
          <p:sp>
            <p:nvSpPr>
              <p:cNvPr id="14" name="文本框 571">
                <a:extLst>
                  <a:ext uri="{FF2B5EF4-FFF2-40B4-BE49-F238E27FC236}">
                    <a16:creationId xmlns:a16="http://schemas.microsoft.com/office/drawing/2014/main" id="{3E8B1712-65BE-4B90-BA99-84F687D4D1B7}"/>
                  </a:ext>
                </a:extLst>
              </p:cNvPr>
              <p:cNvSpPr txBox="1"/>
              <p:nvPr/>
            </p:nvSpPr>
            <p:spPr>
              <a:xfrm>
                <a:off x="2736670" y="6265247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</a:t>
                </a:r>
              </a:p>
            </p:txBody>
          </p:sp>
        </p:grp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912754" y="6409764"/>
              <a:ext cx="2323447" cy="338554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點選「新增圖書館」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3963546" y="853360"/>
            <a:ext cx="3168000" cy="5922123"/>
            <a:chOff x="3963546" y="853360"/>
            <a:chExt cx="3168000" cy="5922123"/>
          </a:xfrm>
        </p:grpSpPr>
        <p:grpSp>
          <p:nvGrpSpPr>
            <p:cNvPr id="18" name="群組 17"/>
            <p:cNvGrpSpPr/>
            <p:nvPr/>
          </p:nvGrpSpPr>
          <p:grpSpPr>
            <a:xfrm>
              <a:off x="3963546" y="853360"/>
              <a:ext cx="3168000" cy="5421600"/>
              <a:chOff x="3963546" y="853360"/>
              <a:chExt cx="3168000" cy="5421600"/>
            </a:xfrm>
          </p:grpSpPr>
          <p:pic>
            <p:nvPicPr>
              <p:cNvPr id="9" name="圖片 8"/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3546" y="853360"/>
                <a:ext cx="3168000" cy="5421600"/>
              </a:xfrm>
              <a:prstGeom prst="rect">
                <a:avLst/>
              </a:prstGeom>
            </p:spPr>
          </p:pic>
          <p:sp>
            <p:nvSpPr>
              <p:cNvPr id="15" name="文本框 571">
                <a:extLst>
                  <a:ext uri="{FF2B5EF4-FFF2-40B4-BE49-F238E27FC236}">
                    <a16:creationId xmlns:a16="http://schemas.microsoft.com/office/drawing/2014/main" id="{3E8B1712-65BE-4B90-BA99-84F687D4D1B7}"/>
                  </a:ext>
                </a:extLst>
              </p:cNvPr>
              <p:cNvSpPr txBox="1"/>
              <p:nvPr/>
            </p:nvSpPr>
            <p:spPr>
              <a:xfrm>
                <a:off x="6094648" y="899928"/>
                <a:ext cx="378430" cy="38970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2</a:t>
                </a: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4630892" y="1336204"/>
                <a:ext cx="1567246" cy="1904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健科技大學</a:t>
                </a:r>
              </a:p>
            </p:txBody>
          </p:sp>
          <p:sp>
            <p:nvSpPr>
              <p:cNvPr id="38" name="文本框 571">
                <a:extLst>
                  <a:ext uri="{FF2B5EF4-FFF2-40B4-BE49-F238E27FC236}">
                    <a16:creationId xmlns:a16="http://schemas.microsoft.com/office/drawing/2014/main" id="{3E8B1712-65BE-4B90-BA99-84F687D4D1B7}"/>
                  </a:ext>
                </a:extLst>
              </p:cNvPr>
              <p:cNvSpPr txBox="1"/>
              <p:nvPr/>
            </p:nvSpPr>
            <p:spPr>
              <a:xfrm>
                <a:off x="6643341" y="1865875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3</a:t>
                </a:r>
              </a:p>
            </p:txBody>
          </p:sp>
        </p:grp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4822172" y="6418251"/>
              <a:ext cx="1450747" cy="3572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選擇圖書館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7896313" y="702539"/>
            <a:ext cx="3506793" cy="6055192"/>
            <a:chOff x="7896313" y="702539"/>
            <a:chExt cx="3506793" cy="6055192"/>
          </a:xfrm>
        </p:grpSpPr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8181754" y="6419177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進入健行科大的專屬電子書庫</a:t>
              </a:r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7896313" y="702539"/>
              <a:ext cx="3168763" cy="5599159"/>
              <a:chOff x="8058072" y="722369"/>
              <a:chExt cx="3168763" cy="5599159"/>
            </a:xfrm>
          </p:grpSpPr>
          <p:pic>
            <p:nvPicPr>
              <p:cNvPr id="21" name="圖片 20"/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8072" y="899928"/>
                <a:ext cx="3168763" cy="5421600"/>
              </a:xfrm>
              <a:prstGeom prst="rect">
                <a:avLst/>
              </a:prstGeom>
            </p:spPr>
          </p:pic>
          <p:sp>
            <p:nvSpPr>
              <p:cNvPr id="43" name="文本框 571">
                <a:extLst>
                  <a:ext uri="{FF2B5EF4-FFF2-40B4-BE49-F238E27FC236}">
                    <a16:creationId xmlns:a16="http://schemas.microsoft.com/office/drawing/2014/main" id="{3E8B1712-65BE-4B90-BA99-84F687D4D1B7}"/>
                  </a:ext>
                </a:extLst>
              </p:cNvPr>
              <p:cNvSpPr txBox="1"/>
              <p:nvPr/>
            </p:nvSpPr>
            <p:spPr>
              <a:xfrm>
                <a:off x="9482794" y="722369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4</a:t>
                </a:r>
              </a:p>
            </p:txBody>
          </p:sp>
          <p:sp>
            <p:nvSpPr>
              <p:cNvPr id="24" name="圓角矩形 23"/>
              <p:cNvSpPr/>
              <p:nvPr/>
            </p:nvSpPr>
            <p:spPr>
              <a:xfrm>
                <a:off x="9248775" y="1120359"/>
                <a:ext cx="828675" cy="406310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34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37E2EAE-614E-49D3-A2FA-1705FA3B5E2A}"/>
              </a:ext>
            </a:extLst>
          </p:cNvPr>
          <p:cNvGrpSpPr/>
          <p:nvPr/>
        </p:nvGrpSpPr>
        <p:grpSpPr>
          <a:xfrm>
            <a:off x="193458" y="1219426"/>
            <a:ext cx="3748073" cy="4409249"/>
            <a:chOff x="233723" y="925207"/>
            <a:chExt cx="3748073" cy="4409249"/>
          </a:xfrm>
        </p:grpSpPr>
        <p:grpSp>
          <p:nvGrpSpPr>
            <p:cNvPr id="63" name="Group 25"/>
            <p:cNvGrpSpPr/>
            <p:nvPr/>
          </p:nvGrpSpPr>
          <p:grpSpPr>
            <a:xfrm>
              <a:off x="965209" y="925207"/>
              <a:ext cx="2400260" cy="782272"/>
              <a:chOff x="764013" y="1541040"/>
              <a:chExt cx="1884754" cy="588203"/>
            </a:xfrm>
          </p:grpSpPr>
          <p:sp>
            <p:nvSpPr>
              <p:cNvPr id="64" name="Text Placeholder 3"/>
              <p:cNvSpPr txBox="1"/>
              <p:nvPr/>
            </p:nvSpPr>
            <p:spPr>
              <a:xfrm>
                <a:off x="1454957" y="1541040"/>
                <a:ext cx="402793" cy="23142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入口</a:t>
                </a:r>
                <a:endParaRPr lang="en-US" dirty="0"/>
              </a:p>
            </p:txBody>
          </p:sp>
          <p:sp>
            <p:nvSpPr>
              <p:cNvPr id="65" name="Text Placeholder 3"/>
              <p:cNvSpPr txBox="1"/>
              <p:nvPr/>
            </p:nvSpPr>
            <p:spPr>
              <a:xfrm>
                <a:off x="764013" y="1782146"/>
                <a:ext cx="1884754" cy="347097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學生證</a:t>
                </a:r>
                <a:r>
                  <a:rPr lang="en-US" altLang="zh-TW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/</a:t>
                </a:r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職員證感應入館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3" name="矩形: 剪去單一角落 52">
              <a:extLst>
                <a:ext uri="{FF2B5EF4-FFF2-40B4-BE49-F238E27FC236}">
                  <a16:creationId xmlns:a16="http://schemas.microsoft.com/office/drawing/2014/main" id="{46ABA628-19A3-480F-A5F1-26504CB8B104}"/>
                </a:ext>
              </a:extLst>
            </p:cNvPr>
            <p:cNvSpPr/>
            <p:nvPr/>
          </p:nvSpPr>
          <p:spPr>
            <a:xfrm>
              <a:off x="276206" y="1638079"/>
              <a:ext cx="3705590" cy="3696377"/>
            </a:xfrm>
            <a:custGeom>
              <a:avLst/>
              <a:gdLst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114" h="1537521">
                  <a:moveTo>
                    <a:pt x="0" y="0"/>
                  </a:moveTo>
                  <a:lnTo>
                    <a:pt x="1222590" y="0"/>
                  </a:lnTo>
                  <a:cubicBezTo>
                    <a:pt x="1304098" y="81508"/>
                    <a:pt x="1280831" y="601166"/>
                    <a:pt x="1467114" y="244524"/>
                  </a:cubicBezTo>
                  <a:lnTo>
                    <a:pt x="1467114" y="1537521"/>
                  </a:lnTo>
                  <a:lnTo>
                    <a:pt x="0" y="15375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A6E926D3-D3BD-48DA-A04F-201DEFEB35C2}"/>
                </a:ext>
              </a:extLst>
            </p:cNvPr>
            <p:cNvGrpSpPr/>
            <p:nvPr/>
          </p:nvGrpSpPr>
          <p:grpSpPr>
            <a:xfrm>
              <a:off x="233723" y="930778"/>
              <a:ext cx="540000" cy="540000"/>
              <a:chOff x="1462912" y="3604841"/>
              <a:chExt cx="585892" cy="585892"/>
            </a:xfrm>
          </p:grpSpPr>
          <p:sp>
            <p:nvSpPr>
              <p:cNvPr id="42" name="Oval 43"/>
              <p:cNvSpPr>
                <a:spLocks noChangeAspect="1"/>
              </p:cNvSpPr>
              <p:nvPr/>
            </p:nvSpPr>
            <p:spPr>
              <a:xfrm>
                <a:off x="1462912" y="3604841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grpSp>
            <p:nvGrpSpPr>
              <p:cNvPr id="43" name="Group 44"/>
              <p:cNvGrpSpPr/>
              <p:nvPr/>
            </p:nvGrpSpPr>
            <p:grpSpPr>
              <a:xfrm>
                <a:off x="1599486" y="3755475"/>
                <a:ext cx="328869" cy="328305"/>
                <a:chOff x="2558815" y="2740689"/>
                <a:chExt cx="465138" cy="464344"/>
              </a:xfrm>
              <a:solidFill>
                <a:schemeClr val="accent1"/>
              </a:solidFill>
            </p:grpSpPr>
            <p:sp>
              <p:nvSpPr>
                <p:cNvPr id="44" name="AutoShape 128"/>
                <p:cNvSpPr/>
                <p:nvPr/>
              </p:nvSpPr>
              <p:spPr bwMode="auto">
                <a:xfrm>
                  <a:off x="2558815" y="2740689"/>
                  <a:ext cx="465138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45" name="AutoShape 129"/>
                <p:cNvSpPr/>
                <p:nvPr/>
              </p:nvSpPr>
              <p:spPr bwMode="auto">
                <a:xfrm>
                  <a:off x="2820761" y="2818599"/>
                  <a:ext cx="115888" cy="115889"/>
                </a:xfrm>
                <a:custGeom>
                  <a:avLst/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D7AE529C-2275-492F-BD1B-3636FBB06368}"/>
              </a:ext>
            </a:extLst>
          </p:cNvPr>
          <p:cNvGrpSpPr/>
          <p:nvPr/>
        </p:nvGrpSpPr>
        <p:grpSpPr>
          <a:xfrm>
            <a:off x="8156323" y="1187414"/>
            <a:ext cx="3842219" cy="4593467"/>
            <a:chOff x="4251433" y="834272"/>
            <a:chExt cx="3842219" cy="4593467"/>
          </a:xfrm>
        </p:grpSpPr>
        <p:sp>
          <p:nvSpPr>
            <p:cNvPr id="30" name="矩形: 剪去單一角落 84">
              <a:extLst>
                <a:ext uri="{FF2B5EF4-FFF2-40B4-BE49-F238E27FC236}">
                  <a16:creationId xmlns:a16="http://schemas.microsoft.com/office/drawing/2014/main" id="{8C25A153-BFE2-42A8-A889-BAC2D1084E40}"/>
                </a:ext>
              </a:extLst>
            </p:cNvPr>
            <p:cNvSpPr/>
            <p:nvPr/>
          </p:nvSpPr>
          <p:spPr>
            <a:xfrm>
              <a:off x="4251433" y="1538078"/>
              <a:ext cx="3842219" cy="3889661"/>
            </a:xfrm>
            <a:custGeom>
              <a:avLst/>
              <a:gdLst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247746 w 2247746"/>
                <a:gd name="connsiteY2" fmla="*/ 363111 h 2178621"/>
                <a:gd name="connsiteX3" fmla="*/ 2247746 w 2247746"/>
                <a:gd name="connsiteY3" fmla="*/ 2178621 h 2178621"/>
                <a:gd name="connsiteX4" fmla="*/ 0 w 2247746"/>
                <a:gd name="connsiteY4" fmla="*/ 2178621 h 2178621"/>
                <a:gd name="connsiteX5" fmla="*/ 0 w 2247746"/>
                <a:gd name="connsiteY5" fmla="*/ 0 h 2178621"/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111834 w 2247746"/>
                <a:gd name="connsiteY2" fmla="*/ 493214 h 2178621"/>
                <a:gd name="connsiteX3" fmla="*/ 2247746 w 2247746"/>
                <a:gd name="connsiteY3" fmla="*/ 363111 h 2178621"/>
                <a:gd name="connsiteX4" fmla="*/ 2247746 w 2247746"/>
                <a:gd name="connsiteY4" fmla="*/ 2178621 h 2178621"/>
                <a:gd name="connsiteX5" fmla="*/ 0 w 2247746"/>
                <a:gd name="connsiteY5" fmla="*/ 2178621 h 2178621"/>
                <a:gd name="connsiteX6" fmla="*/ 0 w 2247746"/>
                <a:gd name="connsiteY6" fmla="*/ 0 h 217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746" h="2178621">
                  <a:moveTo>
                    <a:pt x="0" y="0"/>
                  </a:moveTo>
                  <a:lnTo>
                    <a:pt x="1884635" y="0"/>
                  </a:lnTo>
                  <a:cubicBezTo>
                    <a:pt x="1957193" y="72330"/>
                    <a:pt x="2039276" y="420884"/>
                    <a:pt x="2111834" y="493214"/>
                  </a:cubicBezTo>
                  <a:lnTo>
                    <a:pt x="2247746" y="363111"/>
                  </a:lnTo>
                  <a:lnTo>
                    <a:pt x="2247746" y="2178621"/>
                  </a:lnTo>
                  <a:lnTo>
                    <a:pt x="0" y="21786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Group 25">
              <a:extLst>
                <a:ext uri="{FF2B5EF4-FFF2-40B4-BE49-F238E27FC236}">
                  <a16:creationId xmlns:a16="http://schemas.microsoft.com/office/drawing/2014/main" id="{37CA097A-9089-4DD3-92BA-DB46CD738A0F}"/>
                </a:ext>
              </a:extLst>
            </p:cNvPr>
            <p:cNvGrpSpPr/>
            <p:nvPr/>
          </p:nvGrpSpPr>
          <p:grpSpPr>
            <a:xfrm>
              <a:off x="5704043" y="834272"/>
              <a:ext cx="2072945" cy="651041"/>
              <a:chOff x="-646415" y="-949428"/>
              <a:chExt cx="1627737" cy="489527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-646415" y="-949428"/>
                <a:ext cx="1006980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閱讀書活區</a:t>
                </a:r>
                <a:endParaRPr lang="en-US" dirty="0"/>
              </a:p>
            </p:txBody>
          </p:sp>
          <p:sp>
            <p:nvSpPr>
              <p:cNvPr id="33" name="Text Placeholder 3">
                <a:extLst>
                  <a:ext uri="{FF2B5EF4-FFF2-40B4-BE49-F238E27FC236}">
                    <a16:creationId xmlns:a16="http://schemas.microsoft.com/office/drawing/2014/main" id="{DC099B19-6B1B-4DF2-8719-60A2143D540C}"/>
                  </a:ext>
                </a:extLst>
              </p:cNvPr>
              <p:cNvSpPr txBox="1"/>
              <p:nvPr/>
            </p:nvSpPr>
            <p:spPr>
              <a:xfrm>
                <a:off x="-563315" y="-774309"/>
                <a:ext cx="1544637" cy="314408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熱門新書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83FF754F-4970-4845-B7AF-820BDCDB2F84}"/>
                </a:ext>
              </a:extLst>
            </p:cNvPr>
            <p:cNvGrpSpPr/>
            <p:nvPr/>
          </p:nvGrpSpPr>
          <p:grpSpPr>
            <a:xfrm>
              <a:off x="4427289" y="837845"/>
              <a:ext cx="540000" cy="540000"/>
              <a:chOff x="8701354" y="2173707"/>
              <a:chExt cx="585892" cy="585892"/>
            </a:xfrm>
          </p:grpSpPr>
          <p:sp>
            <p:nvSpPr>
              <p:cNvPr id="35" name="Oval 22">
                <a:extLst>
                  <a:ext uri="{FF2B5EF4-FFF2-40B4-BE49-F238E27FC236}">
                    <a16:creationId xmlns:a16="http://schemas.microsoft.com/office/drawing/2014/main" id="{4963825D-ECF4-490F-BC32-5B19916211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1354" y="2173707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36" name="圖形 35" descr="書籍">
                <a:extLst>
                  <a:ext uri="{FF2B5EF4-FFF2-40B4-BE49-F238E27FC236}">
                    <a16:creationId xmlns:a16="http://schemas.microsoft.com/office/drawing/2014/main" id="{CDC06A39-0596-450B-8C1C-44583D8AD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75163" y="2283829"/>
                <a:ext cx="438275" cy="438275"/>
              </a:xfrm>
              <a:prstGeom prst="rect">
                <a:avLst/>
              </a:prstGeom>
            </p:spPr>
          </p:pic>
        </p:grp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0975889-83C1-4361-A456-73645E3D916D}"/>
              </a:ext>
            </a:extLst>
          </p:cNvPr>
          <p:cNvGrpSpPr/>
          <p:nvPr/>
        </p:nvGrpSpPr>
        <p:grpSpPr>
          <a:xfrm>
            <a:off x="4124780" y="646749"/>
            <a:ext cx="3696457" cy="4376829"/>
            <a:chOff x="8247419" y="957627"/>
            <a:chExt cx="3696457" cy="4376829"/>
          </a:xfrm>
        </p:grpSpPr>
        <p:sp>
          <p:nvSpPr>
            <p:cNvPr id="89" name="矩形: 剪去單一角落 84">
              <a:extLst>
                <a:ext uri="{FF2B5EF4-FFF2-40B4-BE49-F238E27FC236}">
                  <a16:creationId xmlns:a16="http://schemas.microsoft.com/office/drawing/2014/main" id="{98175848-81F1-44A0-A8C4-5269BFEB943F}"/>
                </a:ext>
              </a:extLst>
            </p:cNvPr>
            <p:cNvSpPr/>
            <p:nvPr/>
          </p:nvSpPr>
          <p:spPr>
            <a:xfrm>
              <a:off x="8247419" y="1636470"/>
              <a:ext cx="3696457" cy="3697986"/>
            </a:xfrm>
            <a:custGeom>
              <a:avLst/>
              <a:gdLst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247746 w 2247746"/>
                <a:gd name="connsiteY2" fmla="*/ 363111 h 2178621"/>
                <a:gd name="connsiteX3" fmla="*/ 2247746 w 2247746"/>
                <a:gd name="connsiteY3" fmla="*/ 2178621 h 2178621"/>
                <a:gd name="connsiteX4" fmla="*/ 0 w 2247746"/>
                <a:gd name="connsiteY4" fmla="*/ 2178621 h 2178621"/>
                <a:gd name="connsiteX5" fmla="*/ 0 w 2247746"/>
                <a:gd name="connsiteY5" fmla="*/ 0 h 2178621"/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111834 w 2247746"/>
                <a:gd name="connsiteY2" fmla="*/ 493214 h 2178621"/>
                <a:gd name="connsiteX3" fmla="*/ 2247746 w 2247746"/>
                <a:gd name="connsiteY3" fmla="*/ 363111 h 2178621"/>
                <a:gd name="connsiteX4" fmla="*/ 2247746 w 2247746"/>
                <a:gd name="connsiteY4" fmla="*/ 2178621 h 2178621"/>
                <a:gd name="connsiteX5" fmla="*/ 0 w 2247746"/>
                <a:gd name="connsiteY5" fmla="*/ 2178621 h 2178621"/>
                <a:gd name="connsiteX6" fmla="*/ 0 w 2247746"/>
                <a:gd name="connsiteY6" fmla="*/ 0 h 217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746" h="2178621">
                  <a:moveTo>
                    <a:pt x="0" y="0"/>
                  </a:moveTo>
                  <a:lnTo>
                    <a:pt x="1884635" y="0"/>
                  </a:lnTo>
                  <a:cubicBezTo>
                    <a:pt x="1957193" y="72330"/>
                    <a:pt x="2039276" y="420884"/>
                    <a:pt x="2111834" y="493214"/>
                  </a:cubicBezTo>
                  <a:lnTo>
                    <a:pt x="2247746" y="363111"/>
                  </a:lnTo>
                  <a:lnTo>
                    <a:pt x="2247746" y="2178621"/>
                  </a:lnTo>
                  <a:lnTo>
                    <a:pt x="0" y="21786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1" name="Group 25">
              <a:extLst>
                <a:ext uri="{FF2B5EF4-FFF2-40B4-BE49-F238E27FC236}">
                  <a16:creationId xmlns:a16="http://schemas.microsoft.com/office/drawing/2014/main" id="{13A728B8-1AED-4A18-BBE9-481E825E903E}"/>
                </a:ext>
              </a:extLst>
            </p:cNvPr>
            <p:cNvGrpSpPr/>
            <p:nvPr/>
          </p:nvGrpSpPr>
          <p:grpSpPr>
            <a:xfrm>
              <a:off x="9133383" y="957627"/>
              <a:ext cx="2081353" cy="709966"/>
              <a:chOff x="764013" y="1562670"/>
              <a:chExt cx="1634339" cy="533833"/>
            </a:xfrm>
          </p:grpSpPr>
          <p:sp>
            <p:nvSpPr>
              <p:cNvPr id="92" name="Text Placeholder 3">
                <a:extLst>
                  <a:ext uri="{FF2B5EF4-FFF2-40B4-BE49-F238E27FC236}">
                    <a16:creationId xmlns:a16="http://schemas.microsoft.com/office/drawing/2014/main" id="{DE61C5C7-FC9C-46A6-89D2-C140F834888D}"/>
                  </a:ext>
                </a:extLst>
              </p:cNvPr>
              <p:cNvSpPr txBox="1"/>
              <p:nvPr/>
            </p:nvSpPr>
            <p:spPr>
              <a:xfrm>
                <a:off x="1133544" y="1562670"/>
                <a:ext cx="805584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流通櫃枱</a:t>
                </a:r>
                <a:endParaRPr lang="en-US" dirty="0"/>
              </a:p>
            </p:txBody>
          </p:sp>
          <p:sp>
            <p:nvSpPr>
              <p:cNvPr id="93" name="Text Placeholder 3">
                <a:extLst>
                  <a:ext uri="{FF2B5EF4-FFF2-40B4-BE49-F238E27FC236}">
                    <a16:creationId xmlns:a16="http://schemas.microsoft.com/office/drawing/2014/main" id="{5B365C0C-7FFD-4B2F-93DB-245C3750CBA5}"/>
                  </a:ext>
                </a:extLst>
              </p:cNvPr>
              <p:cNvSpPr txBox="1"/>
              <p:nvPr/>
            </p:nvSpPr>
            <p:spPr>
              <a:xfrm>
                <a:off x="764013" y="1749408"/>
                <a:ext cx="1634339" cy="347095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全館圖書借書、還書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A80B02C1-8470-4B8C-9DB3-496B136E2BBE}"/>
                </a:ext>
              </a:extLst>
            </p:cNvPr>
            <p:cNvGrpSpPr/>
            <p:nvPr/>
          </p:nvGrpSpPr>
          <p:grpSpPr>
            <a:xfrm>
              <a:off x="8255731" y="977167"/>
              <a:ext cx="540000" cy="540000"/>
              <a:chOff x="8255731" y="977167"/>
              <a:chExt cx="540000" cy="540000"/>
            </a:xfrm>
          </p:grpSpPr>
          <p:sp>
            <p:nvSpPr>
              <p:cNvPr id="95" name="Oval 22">
                <a:extLst>
                  <a:ext uri="{FF2B5EF4-FFF2-40B4-BE49-F238E27FC236}">
                    <a16:creationId xmlns:a16="http://schemas.microsoft.com/office/drawing/2014/main" id="{A164EA7D-CF19-46C6-8FCC-68546183CE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55731" y="977167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84DAF85C-BCB9-4570-B7B6-AB8FB3CDCE89}"/>
                  </a:ext>
                </a:extLst>
              </p:cNvPr>
              <p:cNvSpPr/>
              <p:nvPr/>
            </p:nvSpPr>
            <p:spPr>
              <a:xfrm>
                <a:off x="8424958" y="1001496"/>
                <a:ext cx="180000" cy="180000"/>
              </a:xfrm>
              <a:custGeom>
                <a:avLst/>
                <a:gdLst>
                  <a:gd name="connsiteX0" fmla="*/ 182461 w 180000"/>
                  <a:gd name="connsiteY0" fmla="*/ 92461 h 180000"/>
                  <a:gd name="connsiteX1" fmla="*/ 92461 w 180000"/>
                  <a:gd name="connsiteY1" fmla="*/ 182461 h 180000"/>
                  <a:gd name="connsiteX2" fmla="*/ 2461 w 180000"/>
                  <a:gd name="connsiteY2" fmla="*/ 92461 h 180000"/>
                  <a:gd name="connsiteX3" fmla="*/ 92461 w 180000"/>
                  <a:gd name="connsiteY3" fmla="*/ 2461 h 180000"/>
                  <a:gd name="connsiteX4" fmla="*/ 182461 w 180000"/>
                  <a:gd name="connsiteY4" fmla="*/ 92461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000" h="180000">
                    <a:moveTo>
                      <a:pt x="182461" y="92461"/>
                    </a:moveTo>
                    <a:cubicBezTo>
                      <a:pt x="182461" y="142167"/>
                      <a:pt x="142167" y="182461"/>
                      <a:pt x="92461" y="182461"/>
                    </a:cubicBezTo>
                    <a:cubicBezTo>
                      <a:pt x="42755" y="182461"/>
                      <a:pt x="2461" y="142167"/>
                      <a:pt x="2461" y="92461"/>
                    </a:cubicBezTo>
                    <a:cubicBezTo>
                      <a:pt x="2461" y="42755"/>
                      <a:pt x="42755" y="2461"/>
                      <a:pt x="92461" y="2461"/>
                    </a:cubicBezTo>
                    <a:cubicBezTo>
                      <a:pt x="142167" y="2461"/>
                      <a:pt x="182461" y="42755"/>
                      <a:pt x="182461" y="92461"/>
                    </a:cubicBezTo>
                    <a:close/>
                  </a:path>
                </a:pathLst>
              </a:custGeom>
              <a:solidFill>
                <a:srgbClr val="002060"/>
              </a:solidFill>
              <a:ln w="5556" cap="flat">
                <a:solidFill>
                  <a:srgbClr val="00206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FC55E276-47F4-4E7E-88A6-E6E5FDCEB18B}"/>
                  </a:ext>
                </a:extLst>
              </p:cNvPr>
              <p:cNvSpPr/>
              <p:nvPr/>
            </p:nvSpPr>
            <p:spPr>
              <a:xfrm>
                <a:off x="8334782" y="1181552"/>
                <a:ext cx="360000" cy="213750"/>
              </a:xfrm>
              <a:custGeom>
                <a:avLst/>
                <a:gdLst>
                  <a:gd name="connsiteX0" fmla="*/ 345762 w 360000"/>
                  <a:gd name="connsiteY0" fmla="*/ 69398 h 213750"/>
                  <a:gd name="connsiteX1" fmla="*/ 329450 w 360000"/>
                  <a:gd name="connsiteY1" fmla="*/ 39248 h 213750"/>
                  <a:gd name="connsiteX2" fmla="*/ 250137 w 360000"/>
                  <a:gd name="connsiteY2" fmla="*/ 4430 h 213750"/>
                  <a:gd name="connsiteX3" fmla="*/ 240181 w 360000"/>
                  <a:gd name="connsiteY3" fmla="*/ 2461 h 213750"/>
                  <a:gd name="connsiteX4" fmla="*/ 125712 w 360000"/>
                  <a:gd name="connsiteY4" fmla="*/ 2461 h 213750"/>
                  <a:gd name="connsiteX5" fmla="*/ 115587 w 360000"/>
                  <a:gd name="connsiteY5" fmla="*/ 4317 h 213750"/>
                  <a:gd name="connsiteX6" fmla="*/ 35825 w 360000"/>
                  <a:gd name="connsiteY6" fmla="*/ 39248 h 213750"/>
                  <a:gd name="connsiteX7" fmla="*/ 19512 w 360000"/>
                  <a:gd name="connsiteY7" fmla="*/ 69398 h 213750"/>
                  <a:gd name="connsiteX8" fmla="*/ 2637 w 360000"/>
                  <a:gd name="connsiteY8" fmla="*/ 166092 h 213750"/>
                  <a:gd name="connsiteX9" fmla="*/ 11525 w 360000"/>
                  <a:gd name="connsiteY9" fmla="*/ 187355 h 213750"/>
                  <a:gd name="connsiteX10" fmla="*/ 50056 w 360000"/>
                  <a:gd name="connsiteY10" fmla="*/ 212780 h 213750"/>
                  <a:gd name="connsiteX11" fmla="*/ 50056 w 360000"/>
                  <a:gd name="connsiteY11" fmla="*/ 90998 h 213750"/>
                  <a:gd name="connsiteX12" fmla="*/ 75593 w 360000"/>
                  <a:gd name="connsiteY12" fmla="*/ 65460 h 213750"/>
                  <a:gd name="connsiteX13" fmla="*/ 75762 w 360000"/>
                  <a:gd name="connsiteY13" fmla="*/ 65461 h 213750"/>
                  <a:gd name="connsiteX14" fmla="*/ 289512 w 360000"/>
                  <a:gd name="connsiteY14" fmla="*/ 65461 h 213750"/>
                  <a:gd name="connsiteX15" fmla="*/ 315050 w 360000"/>
                  <a:gd name="connsiteY15" fmla="*/ 90998 h 213750"/>
                  <a:gd name="connsiteX16" fmla="*/ 315050 w 360000"/>
                  <a:gd name="connsiteY16" fmla="*/ 209686 h 213750"/>
                  <a:gd name="connsiteX17" fmla="*/ 355662 w 360000"/>
                  <a:gd name="connsiteY17" fmla="*/ 184205 h 213750"/>
                  <a:gd name="connsiteX18" fmla="*/ 362637 w 360000"/>
                  <a:gd name="connsiteY18" fmla="*/ 169580 h 21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0000" h="213750">
                    <a:moveTo>
                      <a:pt x="345762" y="69398"/>
                    </a:moveTo>
                    <a:cubicBezTo>
                      <a:pt x="344228" y="57681"/>
                      <a:pt x="338419" y="46943"/>
                      <a:pt x="329450" y="39248"/>
                    </a:cubicBezTo>
                    <a:cubicBezTo>
                      <a:pt x="305418" y="22793"/>
                      <a:pt x="278516" y="10983"/>
                      <a:pt x="250137" y="4430"/>
                    </a:cubicBezTo>
                    <a:cubicBezTo>
                      <a:pt x="246931" y="3698"/>
                      <a:pt x="243556" y="3080"/>
                      <a:pt x="240181" y="2461"/>
                    </a:cubicBezTo>
                    <a:cubicBezTo>
                      <a:pt x="205298" y="24812"/>
                      <a:pt x="160595" y="24812"/>
                      <a:pt x="125712" y="2461"/>
                    </a:cubicBezTo>
                    <a:lnTo>
                      <a:pt x="115587" y="4317"/>
                    </a:lnTo>
                    <a:cubicBezTo>
                      <a:pt x="87181" y="11266"/>
                      <a:pt x="60195" y="23084"/>
                      <a:pt x="35825" y="39248"/>
                    </a:cubicBezTo>
                    <a:cubicBezTo>
                      <a:pt x="25812" y="45661"/>
                      <a:pt x="21650" y="57586"/>
                      <a:pt x="19512" y="69398"/>
                    </a:cubicBezTo>
                    <a:lnTo>
                      <a:pt x="2637" y="166092"/>
                    </a:lnTo>
                    <a:cubicBezTo>
                      <a:pt x="1627" y="174253"/>
                      <a:pt x="5008" y="182339"/>
                      <a:pt x="11525" y="187355"/>
                    </a:cubicBezTo>
                    <a:lnTo>
                      <a:pt x="50056" y="212780"/>
                    </a:lnTo>
                    <a:lnTo>
                      <a:pt x="50056" y="90998"/>
                    </a:lnTo>
                    <a:cubicBezTo>
                      <a:pt x="50055" y="76894"/>
                      <a:pt x="61489" y="65461"/>
                      <a:pt x="75593" y="65460"/>
                    </a:cubicBezTo>
                    <a:cubicBezTo>
                      <a:pt x="75649" y="65460"/>
                      <a:pt x="75706" y="65460"/>
                      <a:pt x="75762" y="65461"/>
                    </a:cubicBezTo>
                    <a:lnTo>
                      <a:pt x="289512" y="65461"/>
                    </a:lnTo>
                    <a:cubicBezTo>
                      <a:pt x="303616" y="65461"/>
                      <a:pt x="315050" y="76894"/>
                      <a:pt x="315050" y="90998"/>
                    </a:cubicBezTo>
                    <a:lnTo>
                      <a:pt x="315050" y="209686"/>
                    </a:lnTo>
                    <a:lnTo>
                      <a:pt x="355662" y="184205"/>
                    </a:lnTo>
                    <a:cubicBezTo>
                      <a:pt x="360470" y="180958"/>
                      <a:pt x="363141" y="175359"/>
                      <a:pt x="362637" y="169580"/>
                    </a:cubicBezTo>
                    <a:close/>
                  </a:path>
                </a:pathLst>
              </a:custGeom>
              <a:solidFill>
                <a:srgbClr val="002060"/>
              </a:solidFill>
              <a:ln w="5556" cap="flat">
                <a:solidFill>
                  <a:srgbClr val="00206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ED306B45-CD8E-479A-8413-D25838E6C939}"/>
                  </a:ext>
                </a:extLst>
              </p:cNvPr>
              <p:cNvSpPr/>
              <p:nvPr/>
            </p:nvSpPr>
            <p:spPr>
              <a:xfrm>
                <a:off x="8350764" y="1255801"/>
                <a:ext cx="331875" cy="180000"/>
              </a:xfrm>
              <a:custGeom>
                <a:avLst/>
                <a:gdLst>
                  <a:gd name="connsiteX0" fmla="*/ 287986 w 331875"/>
                  <a:gd name="connsiteY0" fmla="*/ 156925 h 180000"/>
                  <a:gd name="connsiteX1" fmla="*/ 287986 w 331875"/>
                  <a:gd name="connsiteY1" fmla="*/ 16750 h 180000"/>
                  <a:gd name="connsiteX2" fmla="*/ 273700 w 331875"/>
                  <a:gd name="connsiteY2" fmla="*/ 2461 h 180000"/>
                  <a:gd name="connsiteX3" fmla="*/ 273530 w 331875"/>
                  <a:gd name="connsiteY3" fmla="*/ 2462 h 180000"/>
                  <a:gd name="connsiteX4" fmla="*/ 59780 w 331875"/>
                  <a:gd name="connsiteY4" fmla="*/ 2462 h 180000"/>
                  <a:gd name="connsiteX5" fmla="*/ 45492 w 331875"/>
                  <a:gd name="connsiteY5" fmla="*/ 16750 h 180000"/>
                  <a:gd name="connsiteX6" fmla="*/ 45492 w 331875"/>
                  <a:gd name="connsiteY6" fmla="*/ 156925 h 180000"/>
                  <a:gd name="connsiteX7" fmla="*/ 2461 w 331875"/>
                  <a:gd name="connsiteY7" fmla="*/ 156925 h 180000"/>
                  <a:gd name="connsiteX8" fmla="*/ 2461 w 331875"/>
                  <a:gd name="connsiteY8" fmla="*/ 164068 h 180000"/>
                  <a:gd name="connsiteX9" fmla="*/ 16748 w 331875"/>
                  <a:gd name="connsiteY9" fmla="*/ 178356 h 180000"/>
                  <a:gd name="connsiteX10" fmla="*/ 316561 w 331875"/>
                  <a:gd name="connsiteY10" fmla="*/ 178356 h 180000"/>
                  <a:gd name="connsiteX11" fmla="*/ 330848 w 331875"/>
                  <a:gd name="connsiteY11" fmla="*/ 164068 h 180000"/>
                  <a:gd name="connsiteX12" fmla="*/ 330848 w 331875"/>
                  <a:gd name="connsiteY12" fmla="*/ 156925 h 180000"/>
                  <a:gd name="connsiteX13" fmla="*/ 137517 w 331875"/>
                  <a:gd name="connsiteY13" fmla="*/ 109956 h 180000"/>
                  <a:gd name="connsiteX14" fmla="*/ 129586 w 331875"/>
                  <a:gd name="connsiteY14" fmla="*/ 117887 h 180000"/>
                  <a:gd name="connsiteX15" fmla="*/ 98030 w 331875"/>
                  <a:gd name="connsiteY15" fmla="*/ 86331 h 180000"/>
                  <a:gd name="connsiteX16" fmla="*/ 129586 w 331875"/>
                  <a:gd name="connsiteY16" fmla="*/ 54775 h 180000"/>
                  <a:gd name="connsiteX17" fmla="*/ 137517 w 331875"/>
                  <a:gd name="connsiteY17" fmla="*/ 62706 h 180000"/>
                  <a:gd name="connsiteX18" fmla="*/ 113948 w 331875"/>
                  <a:gd name="connsiteY18" fmla="*/ 86331 h 180000"/>
                  <a:gd name="connsiteX19" fmla="*/ 158498 w 331875"/>
                  <a:gd name="connsiteY19" fmla="*/ 121825 h 180000"/>
                  <a:gd name="connsiteX20" fmla="*/ 148092 w 331875"/>
                  <a:gd name="connsiteY20" fmla="*/ 117493 h 180000"/>
                  <a:gd name="connsiteX21" fmla="*/ 174473 w 331875"/>
                  <a:gd name="connsiteY21" fmla="*/ 53818 h 180000"/>
                  <a:gd name="connsiteX22" fmla="*/ 184823 w 331875"/>
                  <a:gd name="connsiteY22" fmla="*/ 58150 h 180000"/>
                  <a:gd name="connsiteX23" fmla="*/ 203498 w 331875"/>
                  <a:gd name="connsiteY23" fmla="*/ 117887 h 180000"/>
                  <a:gd name="connsiteX24" fmla="*/ 195567 w 331875"/>
                  <a:gd name="connsiteY24" fmla="*/ 109956 h 180000"/>
                  <a:gd name="connsiteX25" fmla="*/ 219136 w 331875"/>
                  <a:gd name="connsiteY25" fmla="*/ 86331 h 180000"/>
                  <a:gd name="connsiteX26" fmla="*/ 195567 w 331875"/>
                  <a:gd name="connsiteY26" fmla="*/ 62706 h 180000"/>
                  <a:gd name="connsiteX27" fmla="*/ 203498 w 331875"/>
                  <a:gd name="connsiteY27" fmla="*/ 54775 h 180000"/>
                  <a:gd name="connsiteX28" fmla="*/ 235055 w 331875"/>
                  <a:gd name="connsiteY28" fmla="*/ 86331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1875" h="180000">
                    <a:moveTo>
                      <a:pt x="287986" y="156925"/>
                    </a:moveTo>
                    <a:lnTo>
                      <a:pt x="287986" y="16750"/>
                    </a:lnTo>
                    <a:cubicBezTo>
                      <a:pt x="287987" y="8859"/>
                      <a:pt x="281590" y="2461"/>
                      <a:pt x="273700" y="2461"/>
                    </a:cubicBezTo>
                    <a:cubicBezTo>
                      <a:pt x="273643" y="2461"/>
                      <a:pt x="273587" y="2461"/>
                      <a:pt x="273530" y="2462"/>
                    </a:cubicBezTo>
                    <a:lnTo>
                      <a:pt x="59780" y="2462"/>
                    </a:lnTo>
                    <a:cubicBezTo>
                      <a:pt x="51889" y="2462"/>
                      <a:pt x="45492" y="8859"/>
                      <a:pt x="45492" y="16750"/>
                    </a:cubicBezTo>
                    <a:lnTo>
                      <a:pt x="45492" y="156925"/>
                    </a:lnTo>
                    <a:lnTo>
                      <a:pt x="2461" y="156925"/>
                    </a:lnTo>
                    <a:lnTo>
                      <a:pt x="2461" y="164068"/>
                    </a:lnTo>
                    <a:cubicBezTo>
                      <a:pt x="2492" y="171946"/>
                      <a:pt x="8871" y="178325"/>
                      <a:pt x="16748" y="178356"/>
                    </a:cubicBezTo>
                    <a:lnTo>
                      <a:pt x="316561" y="178356"/>
                    </a:lnTo>
                    <a:cubicBezTo>
                      <a:pt x="324439" y="178325"/>
                      <a:pt x="330818" y="171946"/>
                      <a:pt x="330848" y="164068"/>
                    </a:cubicBezTo>
                    <a:lnTo>
                      <a:pt x="330848" y="156925"/>
                    </a:lnTo>
                    <a:close/>
                    <a:moveTo>
                      <a:pt x="137517" y="109956"/>
                    </a:moveTo>
                    <a:lnTo>
                      <a:pt x="129586" y="117887"/>
                    </a:lnTo>
                    <a:lnTo>
                      <a:pt x="98030" y="86331"/>
                    </a:lnTo>
                    <a:lnTo>
                      <a:pt x="129586" y="54775"/>
                    </a:lnTo>
                    <a:lnTo>
                      <a:pt x="137517" y="62706"/>
                    </a:lnTo>
                    <a:lnTo>
                      <a:pt x="113948" y="86331"/>
                    </a:lnTo>
                    <a:close/>
                    <a:moveTo>
                      <a:pt x="158498" y="121825"/>
                    </a:moveTo>
                    <a:lnTo>
                      <a:pt x="148092" y="117493"/>
                    </a:lnTo>
                    <a:lnTo>
                      <a:pt x="174473" y="53818"/>
                    </a:lnTo>
                    <a:lnTo>
                      <a:pt x="184823" y="58150"/>
                    </a:lnTo>
                    <a:close/>
                    <a:moveTo>
                      <a:pt x="203498" y="117887"/>
                    </a:moveTo>
                    <a:lnTo>
                      <a:pt x="195567" y="109956"/>
                    </a:lnTo>
                    <a:lnTo>
                      <a:pt x="219136" y="86331"/>
                    </a:lnTo>
                    <a:lnTo>
                      <a:pt x="195567" y="62706"/>
                    </a:lnTo>
                    <a:lnTo>
                      <a:pt x="203498" y="54775"/>
                    </a:lnTo>
                    <a:lnTo>
                      <a:pt x="235055" y="86331"/>
                    </a:lnTo>
                    <a:close/>
                  </a:path>
                </a:pathLst>
              </a:custGeom>
              <a:solidFill>
                <a:srgbClr val="002060"/>
              </a:solidFill>
              <a:ln w="5556" cap="flat">
                <a:solidFill>
                  <a:srgbClr val="00206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294841" y="173315"/>
            <a:ext cx="7784094" cy="1063814"/>
            <a:chOff x="574363" y="-433083"/>
            <a:chExt cx="7784094" cy="1071288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574363" y="-355620"/>
              <a:ext cx="901933" cy="993825"/>
              <a:chOff x="6451192" y="2630065"/>
              <a:chExt cx="901933" cy="993825"/>
            </a:xfrm>
          </p:grpSpPr>
          <p:sp>
            <p:nvSpPr>
              <p:cNvPr id="32" name="矩形: 圆角 26"/>
              <p:cNvSpPr/>
              <p:nvPr/>
            </p:nvSpPr>
            <p:spPr>
              <a:xfrm>
                <a:off x="6554112" y="2630065"/>
                <a:ext cx="799013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3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</p:grpSp>
      <p:grpSp>
        <p:nvGrpSpPr>
          <p:cNvPr id="6" name="群組 5"/>
          <p:cNvGrpSpPr/>
          <p:nvPr/>
        </p:nvGrpSpPr>
        <p:grpSpPr>
          <a:xfrm>
            <a:off x="397761" y="958729"/>
            <a:ext cx="3221352" cy="5847974"/>
            <a:chOff x="397761" y="958729"/>
            <a:chExt cx="3221352" cy="5847974"/>
          </a:xfrm>
        </p:grpSpPr>
        <p:pic>
          <p:nvPicPr>
            <p:cNvPr id="35" name="圖片 34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61" y="958729"/>
              <a:ext cx="3168763" cy="5421600"/>
            </a:xfrm>
            <a:prstGeom prst="rect">
              <a:avLst/>
            </a:prstGeom>
          </p:spPr>
        </p:pic>
        <p:sp>
          <p:nvSpPr>
            <p:cNvPr id="36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1233413" y="985500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5</a:t>
              </a: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768397" y="1215826"/>
              <a:ext cx="428378" cy="335068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>
              <a:off x="397761" y="6468149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登入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137321" y="985500"/>
            <a:ext cx="3168000" cy="5421600"/>
            <a:chOff x="4038709" y="854770"/>
            <a:chExt cx="3460403" cy="5421600"/>
          </a:xfrm>
        </p:grpSpPr>
        <p:pic>
          <p:nvPicPr>
            <p:cNvPr id="3" name="圖片 2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709" y="854770"/>
              <a:ext cx="3168763" cy="5421600"/>
            </a:xfrm>
            <a:prstGeom prst="rect">
              <a:avLst/>
            </a:prstGeom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4572576" y="5375895"/>
              <a:ext cx="2583923" cy="385785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  <p:sp>
          <p:nvSpPr>
            <p:cNvPr id="14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6963718" y="3453583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6</a:t>
              </a:r>
            </a:p>
          </p:txBody>
        </p:sp>
        <p:sp>
          <p:nvSpPr>
            <p:cNvPr id="2" name="向下箭號圖說文字 1"/>
            <p:cNvSpPr/>
            <p:nvPr/>
          </p:nvSpPr>
          <p:spPr>
            <a:xfrm>
              <a:off x="4662117" y="3132599"/>
              <a:ext cx="2836995" cy="432971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SIP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帳號密碼</a:t>
              </a:r>
            </a:p>
          </p:txBody>
        </p:sp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6302377" y="5375895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7</a:t>
              </a:r>
            </a:p>
          </p:txBody>
        </p:sp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4358925" y="5795053"/>
              <a:ext cx="3140187" cy="3877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要同意才能登入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8131789" y="873513"/>
            <a:ext cx="3221352" cy="5901390"/>
            <a:chOff x="8131789" y="873513"/>
            <a:chExt cx="3221352" cy="5901390"/>
          </a:xfrm>
        </p:grpSpPr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8131789" y="6436349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選擇喜歡的電子書</a:t>
              </a:r>
            </a:p>
          </p:txBody>
        </p:sp>
        <p:pic>
          <p:nvPicPr>
            <p:cNvPr id="40" name="圖片 39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789" y="873513"/>
              <a:ext cx="3168763" cy="542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88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" name="群組 9215"/>
          <p:cNvGrpSpPr/>
          <p:nvPr/>
        </p:nvGrpSpPr>
        <p:grpSpPr>
          <a:xfrm>
            <a:off x="8259297" y="851760"/>
            <a:ext cx="3168000" cy="5616000"/>
            <a:chOff x="8259297" y="851760"/>
            <a:chExt cx="3168000" cy="5616000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297" y="851760"/>
              <a:ext cx="3168000" cy="5616000"/>
            </a:xfrm>
            <a:prstGeom prst="rect">
              <a:avLst/>
            </a:prstGeom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9603772" y="3979643"/>
              <a:ext cx="479048" cy="338554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  <p:sp>
          <p:nvSpPr>
            <p:cNvPr id="20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10200825" y="3979643"/>
              <a:ext cx="554234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10</a:t>
              </a: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4306000" y="851760"/>
            <a:ext cx="3168763" cy="5977390"/>
            <a:chOff x="4306000" y="851760"/>
            <a:chExt cx="3168763" cy="5977390"/>
          </a:xfrm>
        </p:grpSpPr>
        <p:pic>
          <p:nvPicPr>
            <p:cNvPr id="27" name="圖片 26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000" y="851760"/>
              <a:ext cx="3168763" cy="561600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6949" y="2804226"/>
              <a:ext cx="2967814" cy="708212"/>
            </a:xfrm>
            <a:prstGeom prst="rect">
              <a:avLst/>
            </a:prstGeom>
          </p:spPr>
        </p:pic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4908005" y="6490595"/>
              <a:ext cx="2566758" cy="3385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微軟正黑體" pitchFamily="34" charset="-120"/>
                  <a:cs typeface="+mn-cs"/>
                </a:rPr>
                <a:t>  都可「借閱」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97761" y="173314"/>
            <a:ext cx="7681174" cy="612978"/>
            <a:chOff x="677283" y="-433083"/>
            <a:chExt cx="7681174" cy="612126"/>
          </a:xfrm>
        </p:grpSpPr>
        <p:sp>
          <p:nvSpPr>
            <p:cNvPr id="1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4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9217" name="群組 9216"/>
          <p:cNvGrpSpPr/>
          <p:nvPr/>
        </p:nvGrpSpPr>
        <p:grpSpPr>
          <a:xfrm>
            <a:off x="615893" y="851760"/>
            <a:ext cx="3168763" cy="5616000"/>
            <a:chOff x="615893" y="851760"/>
            <a:chExt cx="3168763" cy="5616000"/>
          </a:xfrm>
        </p:grpSpPr>
        <p:grpSp>
          <p:nvGrpSpPr>
            <p:cNvPr id="30" name="群組 29"/>
            <p:cNvGrpSpPr/>
            <p:nvPr/>
          </p:nvGrpSpPr>
          <p:grpSpPr>
            <a:xfrm>
              <a:off x="615893" y="851760"/>
              <a:ext cx="3168763" cy="5616000"/>
              <a:chOff x="615893" y="851760"/>
              <a:chExt cx="3168763" cy="5616000"/>
            </a:xfrm>
          </p:grpSpPr>
          <p:pic>
            <p:nvPicPr>
              <p:cNvPr id="14" name="圖片 13"/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893" y="851760"/>
                <a:ext cx="3168763" cy="5616000"/>
              </a:xfrm>
              <a:prstGeom prst="rect">
                <a:avLst/>
              </a:prstGeom>
            </p:spPr>
          </p:pic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>
                <a:off x="990599" y="2402856"/>
                <a:ext cx="1209675" cy="331573"/>
              </a:xfrm>
              <a:prstGeom prst="rect">
                <a:avLst/>
              </a:prstGeom>
              <a:noFill/>
              <a:ln w="3810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endParaRPr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2452819" y="2402856"/>
                <a:ext cx="1209675" cy="331573"/>
              </a:xfrm>
              <a:prstGeom prst="rect">
                <a:avLst/>
              </a:prstGeom>
              <a:noFill/>
              <a:ln w="3810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endParaRPr>
              </a:p>
            </p:txBody>
          </p:sp>
        </p:grpSp>
        <p:sp>
          <p:nvSpPr>
            <p:cNvPr id="12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976740" y="2753912"/>
              <a:ext cx="392617" cy="3978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8</a:t>
              </a:r>
            </a:p>
          </p:txBody>
        </p:sp>
        <p:sp>
          <p:nvSpPr>
            <p:cNvPr id="22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2452819" y="2789000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2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10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497802" y="847781"/>
            <a:ext cx="3622733" cy="5431912"/>
            <a:chOff x="497802" y="847781"/>
            <a:chExt cx="3622733" cy="5431912"/>
          </a:xfrm>
        </p:grpSpPr>
        <p:pic>
          <p:nvPicPr>
            <p:cNvPr id="15" name="圖片 14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02" y="858093"/>
              <a:ext cx="3168763" cy="5421600"/>
            </a:xfrm>
            <a:prstGeom prst="rect">
              <a:avLst/>
            </a:prstGeom>
          </p:spPr>
        </p:pic>
        <p:sp>
          <p:nvSpPr>
            <p:cNvPr id="20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3666565" y="847781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11</a:t>
              </a: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3241834" y="1119109"/>
              <a:ext cx="514379" cy="349853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335191" y="847781"/>
            <a:ext cx="3302618" cy="5910617"/>
            <a:chOff x="4335191" y="847781"/>
            <a:chExt cx="3302618" cy="5910617"/>
          </a:xfrm>
        </p:grpSpPr>
        <p:sp>
          <p:nvSpPr>
            <p:cNvPr id="9223" name="Text Box 8"/>
            <p:cNvSpPr txBox="1">
              <a:spLocks noChangeArrowheads="1"/>
            </p:cNvSpPr>
            <p:nvPr/>
          </p:nvSpPr>
          <p:spPr bwMode="auto">
            <a:xfrm>
              <a:off x="4682061" y="6419844"/>
              <a:ext cx="2474259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微軟正黑體" pitchFamily="34" charset="-120"/>
                  <a:cs typeface="+mn-cs"/>
                </a:rPr>
                <a:t>進入</a:t>
              </a: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「</a:t>
              </a: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微軟正黑體" pitchFamily="34" charset="-120"/>
                  <a:cs typeface="+mn-cs"/>
                </a:rPr>
                <a:t>書櫃</a:t>
              </a: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」</a:t>
              </a: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itchFamily="65" charset="-120"/>
                  <a:ea typeface="微軟正黑體" pitchFamily="34" charset="-120"/>
                  <a:cs typeface="+mn-cs"/>
                </a:rPr>
                <a:t>開始閱讀</a:t>
              </a: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4335191" y="847781"/>
              <a:ext cx="3302618" cy="5421600"/>
              <a:chOff x="4335191" y="847781"/>
              <a:chExt cx="3302618" cy="5421600"/>
            </a:xfrm>
          </p:grpSpPr>
          <p:pic>
            <p:nvPicPr>
              <p:cNvPr id="6" name="圖片 5"/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191" y="847781"/>
                <a:ext cx="3168000" cy="5421600"/>
              </a:xfrm>
              <a:prstGeom prst="rect">
                <a:avLst/>
              </a:prstGeom>
            </p:spPr>
          </p:pic>
          <p:sp>
            <p:nvSpPr>
              <p:cNvPr id="17" name="圓角矩形 16"/>
              <p:cNvSpPr/>
              <p:nvPr/>
            </p:nvSpPr>
            <p:spPr>
              <a:xfrm>
                <a:off x="4486275" y="2971800"/>
                <a:ext cx="2670045" cy="2076450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8" name="文本框 571">
                <a:extLst>
                  <a:ext uri="{FF2B5EF4-FFF2-40B4-BE49-F238E27FC236}">
                    <a16:creationId xmlns:a16="http://schemas.microsoft.com/office/drawing/2014/main" id="{3E8B1712-65BE-4B90-BA99-84F687D4D1B7}"/>
                  </a:ext>
                </a:extLst>
              </p:cNvPr>
              <p:cNvSpPr txBox="1"/>
              <p:nvPr/>
            </p:nvSpPr>
            <p:spPr>
              <a:xfrm>
                <a:off x="7183839" y="3189249"/>
                <a:ext cx="453970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12</a:t>
                </a:r>
              </a:p>
            </p:txBody>
          </p:sp>
        </p:grpSp>
      </p:grpSp>
      <p:grpSp>
        <p:nvGrpSpPr>
          <p:cNvPr id="19" name="群組 18"/>
          <p:cNvGrpSpPr/>
          <p:nvPr/>
        </p:nvGrpSpPr>
        <p:grpSpPr>
          <a:xfrm>
            <a:off x="7959278" y="628184"/>
            <a:ext cx="3220563" cy="6137560"/>
            <a:chOff x="7959278" y="628184"/>
            <a:chExt cx="3220563" cy="6137560"/>
          </a:xfrm>
        </p:grpSpPr>
        <p:grpSp>
          <p:nvGrpSpPr>
            <p:cNvPr id="21" name="群組 20"/>
            <p:cNvGrpSpPr/>
            <p:nvPr/>
          </p:nvGrpSpPr>
          <p:grpSpPr>
            <a:xfrm>
              <a:off x="7959278" y="628184"/>
              <a:ext cx="3220563" cy="5651509"/>
              <a:chOff x="4282628" y="617872"/>
              <a:chExt cx="3220563" cy="5651509"/>
            </a:xfrm>
          </p:grpSpPr>
          <p:pic>
            <p:nvPicPr>
              <p:cNvPr id="22" name="圖片 21"/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191" y="847781"/>
                <a:ext cx="3168000" cy="5421600"/>
              </a:xfrm>
              <a:prstGeom prst="rect">
                <a:avLst/>
              </a:prstGeom>
            </p:spPr>
          </p:pic>
          <p:sp>
            <p:nvSpPr>
              <p:cNvPr id="24" name="文本框 571">
                <a:extLst>
                  <a:ext uri="{FF2B5EF4-FFF2-40B4-BE49-F238E27FC236}">
                    <a16:creationId xmlns:a16="http://schemas.microsoft.com/office/drawing/2014/main" id="{3E8B1712-65BE-4B90-BA99-84F687D4D1B7}"/>
                  </a:ext>
                </a:extLst>
              </p:cNvPr>
              <p:cNvSpPr txBox="1"/>
              <p:nvPr/>
            </p:nvSpPr>
            <p:spPr>
              <a:xfrm>
                <a:off x="4282628" y="617872"/>
                <a:ext cx="453970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13</a:t>
                </a:r>
              </a:p>
            </p:txBody>
          </p:sp>
        </p:grpSp>
        <p:sp>
          <p:nvSpPr>
            <p:cNvPr id="25" name="圓角矩形 24"/>
            <p:cNvSpPr/>
            <p:nvPr/>
          </p:nvSpPr>
          <p:spPr>
            <a:xfrm>
              <a:off x="8011841" y="1102532"/>
              <a:ext cx="514379" cy="349853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8358711" y="6427190"/>
              <a:ext cx="2474259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              繼續借書</a:t>
              </a: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微軟正黑體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3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23" y="697764"/>
            <a:ext cx="11770660" cy="579683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4362417" y="4093131"/>
            <a:ext cx="1025372" cy="7448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本框 571">
            <a:extLst>
              <a:ext uri="{FF2B5EF4-FFF2-40B4-BE49-F238E27FC236}">
                <a16:creationId xmlns:a16="http://schemas.microsoft.com/office/drawing/2014/main" id="{24CF2980-075C-4942-9A85-DFDACFD9FDBF}"/>
              </a:ext>
            </a:extLst>
          </p:cNvPr>
          <p:cNvSpPr txBox="1"/>
          <p:nvPr/>
        </p:nvSpPr>
        <p:spPr>
          <a:xfrm>
            <a:off x="3818965" y="3723799"/>
            <a:ext cx="5434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01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480059" y="41021"/>
            <a:ext cx="7894819" cy="612126"/>
            <a:chOff x="480059" y="41021"/>
            <a:chExt cx="7894819" cy="612126"/>
          </a:xfrm>
        </p:grpSpPr>
        <p:sp>
          <p:nvSpPr>
            <p:cNvPr id="16" name="文本占位符 3"/>
            <p:cNvSpPr txBox="1"/>
            <p:nvPr/>
          </p:nvSpPr>
          <p:spPr>
            <a:xfrm>
              <a:off x="480059" y="41021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598804" y="87512"/>
              <a:ext cx="656411" cy="565635"/>
              <a:chOff x="6399434" y="3058255"/>
              <a:chExt cx="656411" cy="565635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075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98448"/>
            <a:ext cx="11734800" cy="3745039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571">
            <a:extLst>
              <a:ext uri="{FF2B5EF4-FFF2-40B4-BE49-F238E27FC236}">
                <a16:creationId xmlns:a16="http://schemas.microsoft.com/office/drawing/2014/main" id="{4EBA9E59-4307-48B9-9381-FCB14793A99A}"/>
              </a:ext>
            </a:extLst>
          </p:cNvPr>
          <p:cNvSpPr txBox="1"/>
          <p:nvPr/>
        </p:nvSpPr>
        <p:spPr>
          <a:xfrm>
            <a:off x="952888" y="2691580"/>
            <a:ext cx="46022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02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480059" y="41021"/>
            <a:ext cx="7894819" cy="612126"/>
            <a:chOff x="480059" y="41021"/>
            <a:chExt cx="7894819" cy="612126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80059" y="41021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8" name="群組 7"/>
            <p:cNvGrpSpPr/>
            <p:nvPr/>
          </p:nvGrpSpPr>
          <p:grpSpPr>
            <a:xfrm>
              <a:off x="598804" y="87512"/>
              <a:ext cx="656411" cy="565635"/>
              <a:chOff x="6399434" y="3058255"/>
              <a:chExt cx="656411" cy="565635"/>
            </a:xfrm>
          </p:grpSpPr>
          <p:sp>
            <p:nvSpPr>
              <p:cNvPr id="10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</p:grpSp>
      <p:sp>
        <p:nvSpPr>
          <p:cNvPr id="14" name="文本框 571">
            <a:extLst>
              <a:ext uri="{FF2B5EF4-FFF2-40B4-BE49-F238E27FC236}">
                <a16:creationId xmlns:a16="http://schemas.microsoft.com/office/drawing/2014/main" id="{4EBA9E59-4307-48B9-9381-FCB14793A99A}"/>
              </a:ext>
            </a:extLst>
          </p:cNvPr>
          <p:cNvSpPr txBox="1"/>
          <p:nvPr/>
        </p:nvSpPr>
        <p:spPr>
          <a:xfrm>
            <a:off x="7732716" y="3067728"/>
            <a:ext cx="46022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03</a:t>
            </a:r>
          </a:p>
        </p:txBody>
      </p:sp>
      <p:sp>
        <p:nvSpPr>
          <p:cNvPr id="6" name="矩形 5"/>
          <p:cNvSpPr/>
          <p:nvPr/>
        </p:nvSpPr>
        <p:spPr>
          <a:xfrm>
            <a:off x="1413116" y="3067728"/>
            <a:ext cx="5721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輸入電子書平台名稱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udn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HyRread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iRead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PUBU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7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30">
        <p:random/>
      </p:transition>
    </mc:Choice>
    <mc:Fallback xmlns="">
      <p:transition advTm="1253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6870046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AB48898-4208-4788-A204-4C0F5595F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5" y="602859"/>
            <a:ext cx="9877497" cy="612462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727804" y="3621266"/>
            <a:ext cx="3282151" cy="1822745"/>
            <a:chOff x="6727804" y="3621266"/>
            <a:chExt cx="3282151" cy="1822745"/>
          </a:xfrm>
        </p:grpSpPr>
        <p:sp>
          <p:nvSpPr>
            <p:cNvPr id="3" name="圖說文字: 向上箭號 2">
              <a:extLst>
                <a:ext uri="{FF2B5EF4-FFF2-40B4-BE49-F238E27FC236}">
                  <a16:creationId xmlns:a16="http://schemas.microsoft.com/office/drawing/2014/main" id="{7B01982A-1D88-4ECF-8ADA-61C13267A56F}"/>
                </a:ext>
              </a:extLst>
            </p:cNvPr>
            <p:cNvSpPr/>
            <p:nvPr/>
          </p:nvSpPr>
          <p:spPr>
            <a:xfrm>
              <a:off x="6727804" y="3621266"/>
              <a:ext cx="3282151" cy="1822745"/>
            </a:xfrm>
            <a:prstGeom prst="upArrow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SIP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帳號密碼</a:t>
              </a:r>
            </a:p>
          </p:txBody>
        </p:sp>
        <p:sp>
          <p:nvSpPr>
            <p:cNvPr id="8" name="文本框 571">
              <a:extLst>
                <a:ext uri="{FF2B5EF4-FFF2-40B4-BE49-F238E27FC236}">
                  <a16:creationId xmlns:a16="http://schemas.microsoft.com/office/drawing/2014/main" id="{0FC31EA1-3172-45F3-8C49-AC0C511407B5}"/>
                </a:ext>
              </a:extLst>
            </p:cNvPr>
            <p:cNvSpPr txBox="1"/>
            <p:nvPr/>
          </p:nvSpPr>
          <p:spPr>
            <a:xfrm>
              <a:off x="9128979" y="3790429"/>
              <a:ext cx="46022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04</a:t>
              </a:r>
            </a:p>
          </p:txBody>
        </p:sp>
      </p:grpSp>
      <p:sp>
        <p:nvSpPr>
          <p:cNvPr id="10" name="文本占位符 3"/>
          <p:cNvSpPr txBox="1"/>
          <p:nvPr/>
        </p:nvSpPr>
        <p:spPr>
          <a:xfrm>
            <a:off x="480059" y="0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22605" y="92482"/>
            <a:ext cx="656411" cy="565635"/>
            <a:chOff x="6399434" y="3058255"/>
            <a:chExt cx="656411" cy="565635"/>
          </a:xfrm>
        </p:grpSpPr>
        <p:sp>
          <p:nvSpPr>
            <p:cNvPr id="11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79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11">
        <p:random/>
      </p:transition>
    </mc:Choice>
    <mc:Fallback xmlns="">
      <p:transition advTm="4811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7638445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56166" y="1044423"/>
            <a:ext cx="12035834" cy="4581525"/>
            <a:chOff x="156166" y="1044423"/>
            <a:chExt cx="12035834" cy="45815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166" y="1044423"/>
              <a:ext cx="12035834" cy="4581525"/>
            </a:xfrm>
            <a:prstGeom prst="rect">
              <a:avLst/>
            </a:prstGeom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F503AA53-7454-4D04-BD04-6759C029BD88}"/>
                </a:ext>
              </a:extLst>
            </p:cNvPr>
            <p:cNvSpPr/>
            <p:nvPr/>
          </p:nvSpPr>
          <p:spPr>
            <a:xfrm>
              <a:off x="2885035" y="3321124"/>
              <a:ext cx="4983783" cy="81067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箭號: 向下 8">
              <a:extLst>
                <a:ext uri="{FF2B5EF4-FFF2-40B4-BE49-F238E27FC236}">
                  <a16:creationId xmlns:a16="http://schemas.microsoft.com/office/drawing/2014/main" id="{B34587A9-F6F7-459F-A78F-DBE08AE92E1E}"/>
                </a:ext>
              </a:extLst>
            </p:cNvPr>
            <p:cNvSpPr/>
            <p:nvPr/>
          </p:nvSpPr>
          <p:spPr>
            <a:xfrm>
              <a:off x="5161951" y="3009022"/>
              <a:ext cx="429950" cy="8441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364D13F-2A79-4DBC-867A-DD3C8688453F}"/>
                </a:ext>
              </a:extLst>
            </p:cNvPr>
            <p:cNvSpPr/>
            <p:nvPr/>
          </p:nvSpPr>
          <p:spPr>
            <a:xfrm>
              <a:off x="4476789" y="2542103"/>
              <a:ext cx="2261777" cy="6523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點網址進入</a:t>
              </a:r>
            </a:p>
          </p:txBody>
        </p:sp>
        <p:sp>
          <p:nvSpPr>
            <p:cNvPr id="17" name="文本框 571">
              <a:extLst>
                <a:ext uri="{FF2B5EF4-FFF2-40B4-BE49-F238E27FC236}">
                  <a16:creationId xmlns:a16="http://schemas.microsoft.com/office/drawing/2014/main" id="{45FC38BD-DDD1-44A9-A6F4-09AC4D023DC7}"/>
                </a:ext>
              </a:extLst>
            </p:cNvPr>
            <p:cNvSpPr txBox="1"/>
            <p:nvPr/>
          </p:nvSpPr>
          <p:spPr>
            <a:xfrm>
              <a:off x="4540041" y="2656939"/>
              <a:ext cx="453970" cy="35208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05</a:t>
              </a: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56260" y="105147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731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7775177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22605" y="64266"/>
            <a:ext cx="656411" cy="565635"/>
            <a:chOff x="6399434" y="3058255"/>
            <a:chExt cx="656411" cy="565635"/>
          </a:xfrm>
        </p:grpSpPr>
        <p:sp>
          <p:nvSpPr>
            <p:cNvPr id="9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250952" y="693957"/>
            <a:ext cx="11873484" cy="5917203"/>
            <a:chOff x="250952" y="693957"/>
            <a:chExt cx="11873484" cy="591720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952" y="693957"/>
              <a:ext cx="11873484" cy="5917203"/>
            </a:xfrm>
            <a:prstGeom prst="rect">
              <a:avLst/>
            </a:prstGeom>
          </p:spPr>
        </p:pic>
        <p:sp>
          <p:nvSpPr>
            <p:cNvPr id="13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4620949" y="693957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06</a:t>
              </a:r>
            </a:p>
          </p:txBody>
        </p:sp>
      </p:grpSp>
      <p:sp>
        <p:nvSpPr>
          <p:cNvPr id="24" name="流程圖: 程序 23">
            <a:extLst>
              <a:ext uri="{FF2B5EF4-FFF2-40B4-BE49-F238E27FC236}">
                <a16:creationId xmlns:a16="http://schemas.microsoft.com/office/drawing/2014/main" id="{443842D2-B19D-4571-BA72-A02F9CC29A5E}"/>
              </a:ext>
            </a:extLst>
          </p:cNvPr>
          <p:cNvSpPr/>
          <p:nvPr/>
        </p:nvSpPr>
        <p:spPr>
          <a:xfrm>
            <a:off x="5074919" y="653147"/>
            <a:ext cx="608857" cy="394143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7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97" y="873111"/>
            <a:ext cx="5419695" cy="569674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7775177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22605" y="64266"/>
            <a:ext cx="656411" cy="565635"/>
            <a:chOff x="6399434" y="3058255"/>
            <a:chExt cx="656411" cy="565635"/>
          </a:xfrm>
        </p:grpSpPr>
        <p:sp>
          <p:nvSpPr>
            <p:cNvPr id="9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</a:p>
          </p:txBody>
        </p:sp>
      </p:grpSp>
      <p:sp>
        <p:nvSpPr>
          <p:cNvPr id="13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5705475" y="5248275"/>
            <a:ext cx="50052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07</a:t>
            </a:r>
          </a:p>
        </p:txBody>
      </p:sp>
      <p:sp>
        <p:nvSpPr>
          <p:cNvPr id="12" name="圖說文字: 向上箭號 10">
            <a:extLst>
              <a:ext uri="{FF2B5EF4-FFF2-40B4-BE49-F238E27FC236}">
                <a16:creationId xmlns:a16="http://schemas.microsoft.com/office/drawing/2014/main" id="{899E1BD9-B488-47F5-B333-E41ED2CC0DF6}"/>
              </a:ext>
            </a:extLst>
          </p:cNvPr>
          <p:cNvSpPr/>
          <p:nvPr/>
        </p:nvSpPr>
        <p:spPr>
          <a:xfrm>
            <a:off x="3793471" y="5617607"/>
            <a:ext cx="2737145" cy="968901"/>
          </a:xfrm>
          <a:prstGeom prst="upArrowCallou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SIP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帳號密碼</a:t>
            </a:r>
          </a:p>
        </p:txBody>
      </p:sp>
    </p:spTree>
    <p:extLst>
      <p:ext uri="{BB962C8B-B14F-4D97-AF65-F5344CB8AC3E}">
        <p14:creationId xmlns:p14="http://schemas.microsoft.com/office/powerpoint/2010/main" val="22844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177800" y="708719"/>
            <a:ext cx="11933421" cy="1163682"/>
            <a:chOff x="177800" y="708719"/>
            <a:chExt cx="11933421" cy="78105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800" y="708719"/>
              <a:ext cx="11933421" cy="781050"/>
            </a:xfrm>
            <a:prstGeom prst="rect">
              <a:avLst/>
            </a:prstGeom>
          </p:spPr>
        </p:pic>
        <p:grpSp>
          <p:nvGrpSpPr>
            <p:cNvPr id="5" name="群組 4"/>
            <p:cNvGrpSpPr/>
            <p:nvPr/>
          </p:nvGrpSpPr>
          <p:grpSpPr>
            <a:xfrm>
              <a:off x="7253197" y="826253"/>
              <a:ext cx="1384418" cy="497140"/>
              <a:chOff x="5879506" y="1435692"/>
              <a:chExt cx="1051134" cy="307649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6315342" y="1435692"/>
                <a:ext cx="615298" cy="30764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" name="向右箭號 3"/>
              <p:cNvSpPr/>
              <p:nvPr/>
            </p:nvSpPr>
            <p:spPr>
              <a:xfrm>
                <a:off x="5879506" y="1435693"/>
                <a:ext cx="435836" cy="30764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8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6789752" y="914578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08</a:t>
              </a: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6" y="1624518"/>
            <a:ext cx="12087225" cy="507492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5958538" y="3800479"/>
            <a:ext cx="5189643" cy="956258"/>
            <a:chOff x="5958538" y="3800479"/>
            <a:chExt cx="5189643" cy="956258"/>
          </a:xfrm>
        </p:grpSpPr>
        <p:sp>
          <p:nvSpPr>
            <p:cNvPr id="25" name="橢圓形圖說文字 24"/>
            <p:cNvSpPr/>
            <p:nvPr/>
          </p:nvSpPr>
          <p:spPr>
            <a:xfrm>
              <a:off x="5958538" y="3800479"/>
              <a:ext cx="5189643" cy="586926"/>
            </a:xfrm>
            <a:prstGeom prst="wedgeEllipse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華康儷粗圓" panose="020F0709000000000000" pitchFamily="49" charset="-120"/>
                  <a:ea typeface="華康儷粗圓" panose="020F0709000000000000" pitchFamily="49" charset="-120"/>
                  <a:cs typeface="+mn-cs"/>
                </a:rPr>
                <a:t>選擇一本想看的書</a:t>
              </a:r>
            </a:p>
          </p:txBody>
        </p:sp>
        <p:sp>
          <p:nvSpPr>
            <p:cNvPr id="26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8790644" y="4387405"/>
              <a:ext cx="31931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2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2D08485-80A7-4201-96BC-31C88E21F3A9}"/>
              </a:ext>
            </a:extLst>
          </p:cNvPr>
          <p:cNvGrpSpPr/>
          <p:nvPr/>
        </p:nvGrpSpPr>
        <p:grpSpPr>
          <a:xfrm>
            <a:off x="614309" y="614329"/>
            <a:ext cx="10479868" cy="6172746"/>
            <a:chOff x="614309" y="614329"/>
            <a:chExt cx="10479868" cy="6172746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8F458FA2-19BA-4D45-8956-382125CDC95E}"/>
                </a:ext>
              </a:extLst>
            </p:cNvPr>
            <p:cNvGrpSpPr/>
            <p:nvPr/>
          </p:nvGrpSpPr>
          <p:grpSpPr>
            <a:xfrm>
              <a:off x="1097823" y="614329"/>
              <a:ext cx="1397364" cy="540629"/>
              <a:chOff x="1106212" y="700523"/>
              <a:chExt cx="1397364" cy="540629"/>
            </a:xfrm>
          </p:grpSpPr>
          <p:sp>
            <p:nvSpPr>
              <p:cNvPr id="37" name="Text Placeholder 3">
                <a:extLst>
                  <a:ext uri="{FF2B5EF4-FFF2-40B4-BE49-F238E27FC236}">
                    <a16:creationId xmlns:a16="http://schemas.microsoft.com/office/drawing/2014/main" id="{B34178BB-2439-48A9-A4C6-B6AA5D90E446}"/>
                  </a:ext>
                </a:extLst>
              </p:cNvPr>
              <p:cNvSpPr txBox="1"/>
              <p:nvPr/>
            </p:nvSpPr>
            <p:spPr>
              <a:xfrm>
                <a:off x="1734135" y="816948"/>
                <a:ext cx="769441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>
                    <a:solidFill>
                      <a:srgbClr val="FF0000"/>
                    </a:solidFill>
                  </a:rPr>
                  <a:t>電腦區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Oval 22">
                <a:extLst>
                  <a:ext uri="{FF2B5EF4-FFF2-40B4-BE49-F238E27FC236}">
                    <a16:creationId xmlns:a16="http://schemas.microsoft.com/office/drawing/2014/main" id="{821CF4F1-E2D8-49A6-9435-BFB028F260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6212" y="700523"/>
                <a:ext cx="540000" cy="54062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077ABC70-1321-4354-93E6-B278E44C2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1194504" y="773009"/>
                <a:ext cx="363415" cy="395654"/>
              </a:xfrm>
              <a:prstGeom prst="rect">
                <a:avLst/>
              </a:prstGeom>
            </p:spPr>
          </p:pic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CC192E6-281E-44F1-A6CE-4D4DB981886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09" y="1354865"/>
              <a:ext cx="5400000" cy="445955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47E49AD-09A5-4771-8F7F-A36F35330CC8}"/>
                </a:ext>
              </a:extLst>
            </p:cNvPr>
            <p:cNvGrpSpPr/>
            <p:nvPr/>
          </p:nvGrpSpPr>
          <p:grpSpPr>
            <a:xfrm>
              <a:off x="6803472" y="870317"/>
              <a:ext cx="4290705" cy="4825807"/>
              <a:chOff x="293339" y="764695"/>
              <a:chExt cx="3316881" cy="4469180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67FDFF65-96DE-4CA7-B133-E2440AA1064A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220" y="1453875"/>
                <a:ext cx="3240000" cy="3780000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grpSp>
            <p:nvGrpSpPr>
              <p:cNvPr id="19" name="群組 18">
                <a:extLst>
                  <a:ext uri="{FF2B5EF4-FFF2-40B4-BE49-F238E27FC236}">
                    <a16:creationId xmlns:a16="http://schemas.microsoft.com/office/drawing/2014/main" id="{99E69F79-33D1-42CD-A1DB-0FA9C812345E}"/>
                  </a:ext>
                </a:extLst>
              </p:cNvPr>
              <p:cNvGrpSpPr/>
              <p:nvPr/>
            </p:nvGrpSpPr>
            <p:grpSpPr>
              <a:xfrm>
                <a:off x="293339" y="764695"/>
                <a:ext cx="3043280" cy="545964"/>
                <a:chOff x="179723" y="930778"/>
                <a:chExt cx="3043280" cy="545964"/>
              </a:xfrm>
            </p:grpSpPr>
            <p:sp>
              <p:nvSpPr>
                <p:cNvPr id="20" name="Text Placeholder 3">
                  <a:extLst>
                    <a:ext uri="{FF2B5EF4-FFF2-40B4-BE49-F238E27FC236}">
                      <a16:creationId xmlns:a16="http://schemas.microsoft.com/office/drawing/2014/main" id="{F836D2F9-977C-4995-A9BA-217B86CDB47C}"/>
                    </a:ext>
                  </a:extLst>
                </p:cNvPr>
                <p:cNvSpPr txBox="1"/>
                <p:nvPr/>
              </p:nvSpPr>
              <p:spPr>
                <a:xfrm>
                  <a:off x="822743" y="977167"/>
                  <a:ext cx="2400260" cy="499575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pPr algn="ctr" defTabSz="1216025">
                    <a:spcBef>
                      <a:spcPct val="20000"/>
                    </a:spcBef>
                  </a:pPr>
                  <a:r>
                    <a:rPr lang="zh-TW" altLang="en-US" sz="2000" b="1" dirty="0">
                      <a:solidFill>
                        <a:srgbClr val="FF0000"/>
                      </a:solidFill>
                      <a:cs typeface="+mn-cs"/>
                      <a:sym typeface="Arial" panose="020B0604020202020204" pitchFamily="34" charset="0"/>
                    </a:rPr>
                    <a:t>咖啡免費喝</a:t>
                  </a:r>
                  <a:endParaRPr lang="en-US" altLang="zh-CN" sz="2000" b="1" dirty="0">
                    <a:solidFill>
                      <a:srgbClr val="FF0000"/>
                    </a:solidFill>
                    <a:cs typeface="+mn-cs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21" name="群組 20">
                  <a:extLst>
                    <a:ext uri="{FF2B5EF4-FFF2-40B4-BE49-F238E27FC236}">
                      <a16:creationId xmlns:a16="http://schemas.microsoft.com/office/drawing/2014/main" id="{F8BE174D-DE1D-40BA-9CD0-9294B7BDDBF9}"/>
                    </a:ext>
                  </a:extLst>
                </p:cNvPr>
                <p:cNvGrpSpPr/>
                <p:nvPr/>
              </p:nvGrpSpPr>
              <p:grpSpPr>
                <a:xfrm>
                  <a:off x="179723" y="930778"/>
                  <a:ext cx="648000" cy="540000"/>
                  <a:chOff x="179723" y="930778"/>
                  <a:chExt cx="648000" cy="540000"/>
                </a:xfrm>
              </p:grpSpPr>
              <p:grpSp>
                <p:nvGrpSpPr>
                  <p:cNvPr id="22" name="群組 21">
                    <a:extLst>
                      <a:ext uri="{FF2B5EF4-FFF2-40B4-BE49-F238E27FC236}">
                        <a16:creationId xmlns:a16="http://schemas.microsoft.com/office/drawing/2014/main" id="{CD6BF513-F0F0-4D93-8133-C3E870BC3AF5}"/>
                      </a:ext>
                    </a:extLst>
                  </p:cNvPr>
                  <p:cNvGrpSpPr/>
                  <p:nvPr/>
                </p:nvGrpSpPr>
                <p:grpSpPr>
                  <a:xfrm>
                    <a:off x="233723" y="930778"/>
                    <a:ext cx="540000" cy="540000"/>
                    <a:chOff x="1462912" y="3604841"/>
                    <a:chExt cx="585892" cy="585892"/>
                  </a:xfrm>
                </p:grpSpPr>
                <p:sp>
                  <p:nvSpPr>
                    <p:cNvPr id="24" name="Oval 43">
                      <a:extLst>
                        <a:ext uri="{FF2B5EF4-FFF2-40B4-BE49-F238E27FC236}">
                          <a16:creationId xmlns:a16="http://schemas.microsoft.com/office/drawing/2014/main" id="{AAEC6FA4-25D7-4B6E-BB90-A5E55763489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62912" y="3604841"/>
                      <a:ext cx="585892" cy="5858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d-ID"/>
                    </a:p>
                  </p:txBody>
                </p:sp>
                <p:sp>
                  <p:nvSpPr>
                    <p:cNvPr id="25" name="AutoShape 129">
                      <a:extLst>
                        <a:ext uri="{FF2B5EF4-FFF2-40B4-BE49-F238E27FC236}">
                          <a16:creationId xmlns:a16="http://schemas.microsoft.com/office/drawing/2014/main" id="{EB451EA0-3610-447A-B242-C1609173AA3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784690" y="3810560"/>
                      <a:ext cx="81937" cy="81937"/>
                    </a:xfrm>
                    <a:custGeom>
                      <a:avLst/>
                      <a:gdLst>
                        <a:gd name="T0" fmla="*/ 10800 w 21600"/>
                        <a:gd name="T1" fmla="+- 0 10800 134"/>
                        <a:gd name="T2" fmla="*/ 10800 h 21333"/>
                        <a:gd name="T3" fmla="*/ 10800 w 21600"/>
                        <a:gd name="T4" fmla="+- 0 10800 134"/>
                        <a:gd name="T5" fmla="*/ 10800 h 21333"/>
                        <a:gd name="T6" fmla="*/ 10800 w 21600"/>
                        <a:gd name="T7" fmla="+- 0 10800 134"/>
                        <a:gd name="T8" fmla="*/ 10800 h 21333"/>
                        <a:gd name="T9" fmla="*/ 10800 w 21600"/>
                        <a:gd name="T10" fmla="+- 0 10800 134"/>
                        <a:gd name="T11" fmla="*/ 10800 h 21333"/>
                      </a:gdLst>
                      <a:ahLst/>
                      <a:cxnLst>
                        <a:cxn ang="0">
                          <a:pos x="T0" y="T2"/>
                        </a:cxn>
                        <a:cxn ang="0">
                          <a:pos x="T3" y="T5"/>
                        </a:cxn>
                        <a:cxn ang="0">
                          <a:pos x="T6" y="T8"/>
                        </a:cxn>
                        <a:cxn ang="0">
                          <a:pos x="T9" y="T11"/>
                        </a:cxn>
                      </a:cxnLst>
                      <a:rect l="0" t="0" r="r" b="b"/>
                      <a:pathLst>
                        <a:path w="21600" h="21333">
                          <a:moveTo>
                            <a:pt x="13008" y="18684"/>
                          </a:moveTo>
                          <a:cubicBezTo>
                            <a:pt x="9017" y="15850"/>
                            <a:pt x="5542" y="12415"/>
                            <a:pt x="2694" y="8570"/>
                          </a:cubicBezTo>
                          <a:cubicBezTo>
                            <a:pt x="3736" y="5628"/>
                            <a:pt x="5693" y="3697"/>
                            <a:pt x="8585" y="2647"/>
                          </a:cubicBezTo>
                          <a:cubicBezTo>
                            <a:pt x="12578" y="5489"/>
                            <a:pt x="16048" y="8911"/>
                            <a:pt x="18889" y="12809"/>
                          </a:cubicBezTo>
                          <a:cubicBezTo>
                            <a:pt x="17836" y="15730"/>
                            <a:pt x="15883" y="17647"/>
                            <a:pt x="13008" y="18684"/>
                          </a:cubicBezTo>
                          <a:moveTo>
                            <a:pt x="21110" y="11295"/>
                          </a:moveTo>
                          <a:cubicBezTo>
                            <a:pt x="18081" y="7130"/>
                            <a:pt x="14396" y="3496"/>
                            <a:pt x="10161" y="484"/>
                          </a:cubicBezTo>
                          <a:cubicBezTo>
                            <a:pt x="9468" y="-8"/>
                            <a:pt x="8579" y="-134"/>
                            <a:pt x="7778" y="145"/>
                          </a:cubicBezTo>
                          <a:cubicBezTo>
                            <a:pt x="4027" y="1450"/>
                            <a:pt x="1463" y="3983"/>
                            <a:pt x="145" y="7687"/>
                          </a:cubicBezTo>
                          <a:cubicBezTo>
                            <a:pt x="46" y="7962"/>
                            <a:pt x="0" y="8252"/>
                            <a:pt x="0" y="8537"/>
                          </a:cubicBezTo>
                          <a:cubicBezTo>
                            <a:pt x="0" y="9071"/>
                            <a:pt x="167" y="9596"/>
                            <a:pt x="487" y="10041"/>
                          </a:cubicBezTo>
                          <a:cubicBezTo>
                            <a:pt x="3525" y="14213"/>
                            <a:pt x="7211" y="17850"/>
                            <a:pt x="11431" y="20850"/>
                          </a:cubicBezTo>
                          <a:cubicBezTo>
                            <a:pt x="12122" y="21338"/>
                            <a:pt x="13010" y="21466"/>
                            <a:pt x="13812" y="21188"/>
                          </a:cubicBezTo>
                          <a:cubicBezTo>
                            <a:pt x="17563" y="19893"/>
                            <a:pt x="20133" y="17356"/>
                            <a:pt x="21451" y="13647"/>
                          </a:cubicBezTo>
                          <a:cubicBezTo>
                            <a:pt x="21551" y="13372"/>
                            <a:pt x="21600" y="13081"/>
                            <a:pt x="21600" y="12796"/>
                          </a:cubicBezTo>
                          <a:cubicBezTo>
                            <a:pt x="21600" y="12265"/>
                            <a:pt x="21429" y="11740"/>
                            <a:pt x="21110" y="11295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prstDash val="solid"/>
                          <a:miter lim="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9050" tIns="19050" rIns="19050" bIns="19050" anchor="ctr"/>
                    <a:lstStyle/>
                    <a:p>
                      <a:pPr algn="ctr" defTabSz="228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5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ill Sans" charset="0"/>
                        <a:sym typeface="Gill Sans" charset="0"/>
                      </a:endParaRPr>
                    </a:p>
                  </p:txBody>
                </p:sp>
              </p:grpSp>
              <p:pic>
                <p:nvPicPr>
                  <p:cNvPr id="23" name="圖片 22">
                    <a:extLst>
                      <a:ext uri="{FF2B5EF4-FFF2-40B4-BE49-F238E27FC236}">
                        <a16:creationId xmlns:a16="http://schemas.microsoft.com/office/drawing/2014/main" id="{DDA4BE46-79A7-4106-99F2-26EA2A4BA2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  <a14:imgEffect>
                              <a14:artisticLineDrawing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9723" y="953920"/>
                    <a:ext cx="648000" cy="49957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CAF59B41-E44A-4C56-A89A-59889302AF78}"/>
                </a:ext>
              </a:extLst>
            </p:cNvPr>
            <p:cNvGrpSpPr/>
            <p:nvPr/>
          </p:nvGrpSpPr>
          <p:grpSpPr>
            <a:xfrm>
              <a:off x="2910980" y="6195958"/>
              <a:ext cx="4394256" cy="591117"/>
              <a:chOff x="305657" y="5996869"/>
              <a:chExt cx="3995170" cy="418374"/>
            </a:xfrm>
          </p:grpSpPr>
          <p:pic>
            <p:nvPicPr>
              <p:cNvPr id="27" name="圖形 41" descr="影印機">
                <a:extLst>
                  <a:ext uri="{FF2B5EF4-FFF2-40B4-BE49-F238E27FC236}">
                    <a16:creationId xmlns:a16="http://schemas.microsoft.com/office/drawing/2014/main" id="{94D2B917-4F26-4A7C-9DCB-E50D74C25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05657" y="5996869"/>
                <a:ext cx="418374" cy="418374"/>
              </a:xfrm>
              <a:prstGeom prst="rect">
                <a:avLst/>
              </a:prstGeom>
            </p:spPr>
          </p:pic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89C3472B-AADE-4E8A-A2CF-93B80523BE2C}"/>
                  </a:ext>
                </a:extLst>
              </p:cNvPr>
              <p:cNvSpPr txBox="1"/>
              <p:nvPr/>
            </p:nvSpPr>
            <p:spPr>
              <a:xfrm>
                <a:off x="724031" y="6056297"/>
                <a:ext cx="3576796" cy="261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rPr>
                  <a:t>設有付費影印機列印</a:t>
                </a:r>
                <a:r>
                  <a:rPr lang="en-US" altLang="zh-TW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rPr>
                  <a:t>‧</a:t>
                </a:r>
                <a:r>
                  <a:rPr lang="zh-TW" altLang="en-US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rPr>
                  <a:t>使用請洽詢櫃枱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3624363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80060" y="41021"/>
            <a:ext cx="7681174" cy="612126"/>
            <a:chOff x="480060" y="41021"/>
            <a:chExt cx="7681174" cy="612126"/>
          </a:xfrm>
        </p:grpSpPr>
        <p:sp>
          <p:nvSpPr>
            <p:cNvPr id="9" name="文本占位符 3"/>
            <p:cNvSpPr txBox="1"/>
            <p:nvPr/>
          </p:nvSpPr>
          <p:spPr>
            <a:xfrm>
              <a:off x="480060" y="41021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522605" y="72570"/>
              <a:ext cx="656411" cy="565635"/>
              <a:chOff x="6399434" y="3058255"/>
              <a:chExt cx="656411" cy="565635"/>
            </a:xfrm>
          </p:grpSpPr>
          <p:sp>
            <p:nvSpPr>
              <p:cNvPr id="11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</p:grpSp>
      <p:grpSp>
        <p:nvGrpSpPr>
          <p:cNvPr id="6" name="群組 5"/>
          <p:cNvGrpSpPr/>
          <p:nvPr/>
        </p:nvGrpSpPr>
        <p:grpSpPr>
          <a:xfrm>
            <a:off x="73152" y="739761"/>
            <a:ext cx="11951208" cy="5671757"/>
            <a:chOff x="73152" y="739761"/>
            <a:chExt cx="11951208" cy="567175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2" y="739761"/>
              <a:ext cx="11951208" cy="5671757"/>
            </a:xfrm>
            <a:prstGeom prst="rect">
              <a:avLst/>
            </a:prstGeom>
          </p:spPr>
        </p:pic>
        <p:sp>
          <p:nvSpPr>
            <p:cNvPr id="4" name="圓角矩形 3"/>
            <p:cNvSpPr/>
            <p:nvPr/>
          </p:nvSpPr>
          <p:spPr>
            <a:xfrm>
              <a:off x="9025128" y="1197864"/>
              <a:ext cx="2560320" cy="348386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" name="向右箭號圖說文字 4"/>
            <p:cNvSpPr/>
            <p:nvPr/>
          </p:nvSpPr>
          <p:spPr>
            <a:xfrm>
              <a:off x="7086600" y="2935224"/>
              <a:ext cx="1865376" cy="1746504"/>
            </a:xfrm>
            <a:prstGeom prst="right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40059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只要有書都可以借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40059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 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40059">
                    <a:lumMod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8534582" y="4312396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82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106">
        <p:random/>
      </p:transition>
    </mc:Choice>
    <mc:Fallback xmlns="">
      <p:transition advTm="20106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8" y="768605"/>
            <a:ext cx="4733925" cy="2771214"/>
          </a:xfrm>
          <a:prstGeom prst="rect">
            <a:avLst/>
          </a:prstGeom>
        </p:spPr>
      </p:pic>
      <p:sp>
        <p:nvSpPr>
          <p:cNvPr id="22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3678369" y="2225268"/>
            <a:ext cx="453970" cy="31419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13</a:t>
            </a:r>
          </a:p>
        </p:txBody>
      </p:sp>
      <p:sp>
        <p:nvSpPr>
          <p:cNvPr id="15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855947" y="1182744"/>
            <a:ext cx="453970" cy="31419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11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480060" y="41021"/>
            <a:ext cx="7681174" cy="612126"/>
            <a:chOff x="480060" y="41021"/>
            <a:chExt cx="7681174" cy="612126"/>
          </a:xfrm>
        </p:grpSpPr>
        <p:sp>
          <p:nvSpPr>
            <p:cNvPr id="20" name="文本占位符 3"/>
            <p:cNvSpPr txBox="1"/>
            <p:nvPr/>
          </p:nvSpPr>
          <p:spPr>
            <a:xfrm>
              <a:off x="480060" y="41021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522605" y="72570"/>
              <a:ext cx="656411" cy="565635"/>
              <a:chOff x="6399434" y="3058255"/>
              <a:chExt cx="656411" cy="565635"/>
            </a:xfrm>
          </p:grpSpPr>
          <p:sp>
            <p:nvSpPr>
              <p:cNvPr id="23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4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</p:grpSp>
      <p:grpSp>
        <p:nvGrpSpPr>
          <p:cNvPr id="2" name="群組 1"/>
          <p:cNvGrpSpPr/>
          <p:nvPr/>
        </p:nvGrpSpPr>
        <p:grpSpPr>
          <a:xfrm>
            <a:off x="583096" y="583926"/>
            <a:ext cx="10705752" cy="4072964"/>
            <a:chOff x="583096" y="583926"/>
            <a:chExt cx="10705752" cy="4072964"/>
          </a:xfrm>
        </p:grpSpPr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583096" y="2539461"/>
              <a:ext cx="453970" cy="31419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12</a:t>
              </a:r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5186019" y="583926"/>
              <a:ext cx="6102829" cy="4072964"/>
              <a:chOff x="5186019" y="583926"/>
              <a:chExt cx="6102829" cy="4072964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6019" y="583926"/>
                <a:ext cx="6102829" cy="3929977"/>
              </a:xfrm>
              <a:prstGeom prst="rect">
                <a:avLst/>
              </a:prstGeom>
            </p:spPr>
          </p:pic>
          <p:sp>
            <p:nvSpPr>
              <p:cNvPr id="27" name="向左箭號圖說文字 26"/>
              <p:cNvSpPr/>
              <p:nvPr/>
            </p:nvSpPr>
            <p:spPr>
              <a:xfrm>
                <a:off x="8321040" y="3443387"/>
                <a:ext cx="2575392" cy="1213503"/>
              </a:xfrm>
              <a:prstGeom prst="leftArrowCallou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88C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可以看到所有借的電子書</a:t>
                </a:r>
              </a:p>
            </p:txBody>
          </p:sp>
        </p:grpSp>
      </p:grpSp>
      <p:grpSp>
        <p:nvGrpSpPr>
          <p:cNvPr id="29" name="群組 28"/>
          <p:cNvGrpSpPr/>
          <p:nvPr/>
        </p:nvGrpSpPr>
        <p:grpSpPr>
          <a:xfrm>
            <a:off x="177800" y="4799878"/>
            <a:ext cx="7743825" cy="1106419"/>
            <a:chOff x="177800" y="4799878"/>
            <a:chExt cx="7743825" cy="1106419"/>
          </a:xfrm>
        </p:grpSpPr>
        <p:grpSp>
          <p:nvGrpSpPr>
            <p:cNvPr id="28" name="群組 27"/>
            <p:cNvGrpSpPr/>
            <p:nvPr/>
          </p:nvGrpSpPr>
          <p:grpSpPr>
            <a:xfrm>
              <a:off x="177800" y="4799878"/>
              <a:ext cx="7743825" cy="1090928"/>
              <a:chOff x="177800" y="4799878"/>
              <a:chExt cx="7743825" cy="1090928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7800" y="4799878"/>
                <a:ext cx="7743825" cy="981075"/>
              </a:xfrm>
              <a:prstGeom prst="rect">
                <a:avLst/>
              </a:prstGeom>
            </p:spPr>
          </p:pic>
          <p:sp>
            <p:nvSpPr>
              <p:cNvPr id="25" name="文本框 571">
                <a:extLst>
                  <a:ext uri="{FF2B5EF4-FFF2-40B4-BE49-F238E27FC236}">
                    <a16:creationId xmlns:a16="http://schemas.microsoft.com/office/drawing/2014/main" id="{3E8B1712-65BE-4B90-BA99-84F687D4D1B7}"/>
                  </a:ext>
                </a:extLst>
              </p:cNvPr>
              <p:cNvSpPr txBox="1"/>
              <p:nvPr/>
            </p:nvSpPr>
            <p:spPr>
              <a:xfrm>
                <a:off x="4498984" y="5521474"/>
                <a:ext cx="453970" cy="3693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14</a:t>
                </a:r>
              </a:p>
            </p:txBody>
          </p:sp>
        </p:grpSp>
        <p:sp>
          <p:nvSpPr>
            <p:cNvPr id="13" name="向上箭號圖說文字 12"/>
            <p:cNvSpPr/>
            <p:nvPr/>
          </p:nvSpPr>
          <p:spPr>
            <a:xfrm>
              <a:off x="4975707" y="5156489"/>
              <a:ext cx="1004469" cy="749808"/>
            </a:xfrm>
            <a:prstGeom prst="up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88C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點書房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43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53">
        <p:random/>
      </p:transition>
    </mc:Choice>
    <mc:Fallback xmlns="">
      <p:transition advTm="70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4" y="686916"/>
            <a:ext cx="10058400" cy="22502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60477" y="1922804"/>
            <a:ext cx="3033759" cy="7691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4613874" y="2491162"/>
            <a:ext cx="2389273" cy="756239"/>
          </a:xfrm>
          <a:prstGeom prst="wedgeRoundRectCallout">
            <a:avLst>
              <a:gd name="adj1" fmla="val 71061"/>
              <a:gd name="adj2" fmla="val -77861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無借閱的數量時，</a:t>
            </a:r>
            <a:endParaRPr kumimoji="0" lang="en-US" altLang="zh-TW" sz="18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</a:t>
            </a:r>
            <a:r>
              <a:rPr kumimoji="0" lang="zh-TW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預約排隊等候</a:t>
            </a:r>
          </a:p>
        </p:txBody>
      </p:sp>
      <p:sp>
        <p:nvSpPr>
          <p:cNvPr id="14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7596714" y="2538291"/>
            <a:ext cx="4539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15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253953" y="3373013"/>
            <a:ext cx="7099643" cy="3215795"/>
            <a:chOff x="1253953" y="3373013"/>
            <a:chExt cx="7099643" cy="3215795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747" y="3373013"/>
              <a:ext cx="5010849" cy="3215795"/>
            </a:xfrm>
            <a:prstGeom prst="rect">
              <a:avLst/>
            </a:prstGeom>
          </p:spPr>
        </p:pic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4613874" y="5792116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16</a:t>
              </a:r>
            </a:p>
          </p:txBody>
        </p:sp>
        <p:sp>
          <p:nvSpPr>
            <p:cNvPr id="17" name="圓角矩形圖說文字 16"/>
            <p:cNvSpPr/>
            <p:nvPr/>
          </p:nvSpPr>
          <p:spPr>
            <a:xfrm>
              <a:off x="1253953" y="5336842"/>
              <a:ext cx="2389273" cy="756239"/>
            </a:xfrm>
            <a:prstGeom prst="wedgeRoundRectCallout">
              <a:avLst>
                <a:gd name="adj1" fmla="val 71061"/>
                <a:gd name="adj2" fmla="val -77861"/>
                <a:gd name="adj3" fmla="val 16667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填寫</a:t>
              </a:r>
              <a:r>
                <a:rPr kumimoji="0" lang="en-US" altLang="zh-TW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SIP</a:t>
              </a:r>
              <a:r>
                <a:rPr kumimoji="0" lang="zh-TW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帳號</a:t>
              </a:r>
              <a:endParaRPr kumimoji="0" lang="en-US" altLang="zh-TW" sz="1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點</a:t>
              </a:r>
              <a:r>
                <a:rPr kumimoji="0" lang="zh-TW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預約本書排隊等候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80060" y="41021"/>
            <a:ext cx="7681174" cy="612126"/>
            <a:chOff x="480060" y="41021"/>
            <a:chExt cx="7681174" cy="612126"/>
          </a:xfrm>
        </p:grpSpPr>
        <p:sp>
          <p:nvSpPr>
            <p:cNvPr id="13" name="文本占位符 3"/>
            <p:cNvSpPr txBox="1"/>
            <p:nvPr/>
          </p:nvSpPr>
          <p:spPr>
            <a:xfrm>
              <a:off x="480060" y="41021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522605" y="72570"/>
              <a:ext cx="656411" cy="565635"/>
              <a:chOff x="6399434" y="3058255"/>
              <a:chExt cx="656411" cy="565635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51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84">
        <p:random/>
      </p:transition>
    </mc:Choice>
    <mc:Fallback xmlns="">
      <p:transition advTm="108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3348932" y="5087847"/>
            <a:ext cx="5925780" cy="10772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更多雲端閱讀豐富功能 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等您親自來體驗 </a:t>
            </a:r>
          </a:p>
        </p:txBody>
      </p:sp>
      <p:pic>
        <p:nvPicPr>
          <p:cNvPr id="6" name="圖片 5">
            <a:hlinkClick r:id="rId3"/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58" y="787780"/>
            <a:ext cx="2520000" cy="10790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圖片 6">
            <a:hlinkClick r:id="rId5"/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54530" y="787780"/>
            <a:ext cx="2520000" cy="10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hlinkClick r:id="rId7"/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936893" y="2028485"/>
            <a:ext cx="2520000" cy="108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007" y="3864967"/>
            <a:ext cx="3137647" cy="11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30">
        <p:random/>
      </p:transition>
    </mc:Choice>
    <mc:Fallback xmlns="">
      <p:transition advTm="6230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圖書館聯絡資訊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hape 1869"/>
          <p:cNvSpPr/>
          <p:nvPr/>
        </p:nvSpPr>
        <p:spPr>
          <a:xfrm rot="10800000">
            <a:off x="3913126" y="1177644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99487" y="1082024"/>
            <a:ext cx="2875787" cy="2047929"/>
            <a:chOff x="599487" y="1082024"/>
            <a:chExt cx="2875787" cy="2047929"/>
          </a:xfrm>
        </p:grpSpPr>
        <p:sp>
          <p:nvSpPr>
            <p:cNvPr id="6" name="Text Placeholder 4"/>
            <p:cNvSpPr txBox="1"/>
            <p:nvPr/>
          </p:nvSpPr>
          <p:spPr>
            <a:xfrm>
              <a:off x="1250777" y="2752590"/>
              <a:ext cx="2005330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lib@uch.edu.tw</a:t>
              </a:r>
            </a:p>
          </p:txBody>
        </p:sp>
        <p:sp>
          <p:nvSpPr>
            <p:cNvPr id="7" name="Shape 1851"/>
            <p:cNvSpPr/>
            <p:nvPr/>
          </p:nvSpPr>
          <p:spPr>
            <a:xfrm>
              <a:off x="599487" y="2252896"/>
              <a:ext cx="2875787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圖書館電子郵件信箱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Shape 1852"/>
            <p:cNvSpPr/>
            <p:nvPr/>
          </p:nvSpPr>
          <p:spPr>
            <a:xfrm>
              <a:off x="1881232" y="1082024"/>
              <a:ext cx="898552" cy="89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1853"/>
            <p:cNvSpPr/>
            <p:nvPr/>
          </p:nvSpPr>
          <p:spPr>
            <a:xfrm>
              <a:off x="2138028" y="1368254"/>
              <a:ext cx="372115" cy="30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7439043" y="3256320"/>
            <a:ext cx="4193456" cy="2819580"/>
            <a:chOff x="7439043" y="3256320"/>
            <a:chExt cx="4193456" cy="2819580"/>
          </a:xfrm>
        </p:grpSpPr>
        <p:sp>
          <p:nvSpPr>
            <p:cNvPr id="13" name="Shape 1859"/>
            <p:cNvSpPr/>
            <p:nvPr/>
          </p:nvSpPr>
          <p:spPr>
            <a:xfrm>
              <a:off x="7439043" y="4782761"/>
              <a:ext cx="2138767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各項公告、活動皆即時刊登。如有問題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可私訊喵編</a:t>
              </a:r>
              <a:endParaRPr lang="en-US" altLang="zh-CN" sz="1400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Shape 1860"/>
            <p:cNvSpPr/>
            <p:nvPr/>
          </p:nvSpPr>
          <p:spPr>
            <a:xfrm>
              <a:off x="7489213" y="4448997"/>
              <a:ext cx="1452321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FB/IG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Shape 1861"/>
            <p:cNvSpPr/>
            <p:nvPr/>
          </p:nvSpPr>
          <p:spPr>
            <a:xfrm>
              <a:off x="7550556" y="3256320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Shape 1862"/>
            <p:cNvSpPr/>
            <p:nvPr/>
          </p:nvSpPr>
          <p:spPr>
            <a:xfrm>
              <a:off x="7828567" y="3519289"/>
              <a:ext cx="344424" cy="30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044" y="4782761"/>
              <a:ext cx="908961" cy="908961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10034259" y="570656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FB</a:t>
              </a:r>
              <a:endParaRPr lang="zh-TW" altLang="en-US" dirty="0"/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0434" y="4782761"/>
              <a:ext cx="932065" cy="932065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10972342" y="5705732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IG</a:t>
              </a:r>
              <a:endParaRPr lang="zh-TW" altLang="en-US" dirty="0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2507627" y="3236231"/>
            <a:ext cx="4036877" cy="3197767"/>
            <a:chOff x="2507627" y="3236231"/>
            <a:chExt cx="4036877" cy="3197767"/>
          </a:xfrm>
        </p:grpSpPr>
        <p:sp>
          <p:nvSpPr>
            <p:cNvPr id="10" name="Shape 1855"/>
            <p:cNvSpPr/>
            <p:nvPr/>
          </p:nvSpPr>
          <p:spPr>
            <a:xfrm>
              <a:off x="2507627" y="4725887"/>
              <a:ext cx="2138767" cy="170811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建議安裝圖書館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APP</a:t>
              </a:r>
            </a:p>
            <a:p>
              <a:pPr>
                <a:lnSpc>
                  <a:spcPct val="150000"/>
                </a:lnSpc>
              </a:pP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-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查詢館藏</a:t>
              </a:r>
              <a:endParaRPr lang="en-US" altLang="zh-TW" sz="1400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-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到期提醒</a:t>
              </a:r>
              <a:endParaRPr lang="en-US" altLang="zh-TW" sz="1400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-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預約書到館等訊息不漏接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。</a:t>
              </a:r>
              <a:endParaRPr lang="en-US" altLang="zh-CN" sz="1400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Shape 1856"/>
            <p:cNvSpPr/>
            <p:nvPr/>
          </p:nvSpPr>
          <p:spPr>
            <a:xfrm>
              <a:off x="2830249" y="4377226"/>
              <a:ext cx="1298432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APP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Shape 1857"/>
            <p:cNvSpPr/>
            <p:nvPr/>
          </p:nvSpPr>
          <p:spPr>
            <a:xfrm>
              <a:off x="3565406" y="3236231"/>
              <a:ext cx="904604" cy="904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25398" tIns="25398" rIns="25398" bIns="25398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graphicFrame>
          <p:nvGraphicFramePr>
            <p:cNvPr id="2" name="物件 1"/>
            <p:cNvGraphicFramePr>
              <a:graphicFrameLocks noChangeAspect="1"/>
            </p:cNvGraphicFramePr>
            <p:nvPr/>
          </p:nvGraphicFramePr>
          <p:xfrm>
            <a:off x="4470010" y="4659895"/>
            <a:ext cx="1006650" cy="1006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4" name="PhotoImpact" r:id="rId6" imgW="1810440" imgH="1810440" progId="PI3.Image">
                    <p:embed/>
                  </p:oleObj>
                </mc:Choice>
                <mc:Fallback>
                  <p:oleObj name="PhotoImpact" r:id="rId6" imgW="1810440" imgH="1810440" progId="PI3.Image">
                    <p:embed/>
                    <p:pic>
                      <p:nvPicPr>
                        <p:cNvPr id="2" name="物件 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70010" y="4659895"/>
                          <a:ext cx="1006650" cy="1006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文字方塊 2"/>
            <p:cNvSpPr txBox="1"/>
            <p:nvPr/>
          </p:nvSpPr>
          <p:spPr>
            <a:xfrm>
              <a:off x="4678156" y="5632084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iOS</a:t>
              </a:r>
              <a:endParaRPr lang="zh-TW" altLang="en-US" dirty="0"/>
            </a:p>
          </p:txBody>
        </p:sp>
        <p:graphicFrame>
          <p:nvGraphicFramePr>
            <p:cNvPr id="5" name="物件 4"/>
            <p:cNvGraphicFramePr>
              <a:graphicFrameLocks noChangeAspect="1"/>
            </p:cNvGraphicFramePr>
            <p:nvPr/>
          </p:nvGraphicFramePr>
          <p:xfrm>
            <a:off x="5526830" y="4648871"/>
            <a:ext cx="1017674" cy="1017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" name="PhotoImpact" r:id="rId8" imgW="1798200" imgH="1798200" progId="PI3.Image">
                    <p:embed/>
                  </p:oleObj>
                </mc:Choice>
                <mc:Fallback>
                  <p:oleObj name="PhotoImpact" r:id="rId8" imgW="1798200" imgH="1798200" progId="PI3.Image">
                    <p:embed/>
                    <p:pic>
                      <p:nvPicPr>
                        <p:cNvPr id="5" name="物件 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526830" y="4648871"/>
                          <a:ext cx="1017674" cy="10176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文字方塊 25"/>
            <p:cNvSpPr txBox="1"/>
            <p:nvPr/>
          </p:nvSpPr>
          <p:spPr>
            <a:xfrm>
              <a:off x="5532935" y="5632084"/>
              <a:ext cx="934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Android</a:t>
              </a:r>
              <a:endParaRPr lang="zh-TW" altLang="en-US" dirty="0"/>
            </a:p>
          </p:txBody>
        </p:sp>
        <p:sp>
          <p:nvSpPr>
            <p:cNvPr id="30" name="Freeform 63"/>
            <p:cNvSpPr>
              <a:spLocks noEditPoints="1"/>
            </p:cNvSpPr>
            <p:nvPr/>
          </p:nvSpPr>
          <p:spPr bwMode="auto">
            <a:xfrm>
              <a:off x="3749052" y="3496991"/>
              <a:ext cx="537312" cy="383134"/>
            </a:xfrm>
            <a:custGeom>
              <a:avLst/>
              <a:gdLst/>
              <a:ahLst/>
              <a:cxnLst>
                <a:cxn ang="0">
                  <a:pos x="62" y="57"/>
                </a:cxn>
                <a:cxn ang="0">
                  <a:pos x="18" y="57"/>
                </a:cxn>
                <a:cxn ang="0">
                  <a:pos x="0" y="39"/>
                </a:cxn>
                <a:cxn ang="0">
                  <a:pos x="11" y="23"/>
                </a:cxn>
                <a:cxn ang="0">
                  <a:pos x="11" y="21"/>
                </a:cxn>
                <a:cxn ang="0">
                  <a:pos x="31" y="0"/>
                </a:cxn>
                <a:cxn ang="0">
                  <a:pos x="50" y="13"/>
                </a:cxn>
                <a:cxn ang="0">
                  <a:pos x="57" y="11"/>
                </a:cxn>
                <a:cxn ang="0">
                  <a:pos x="67" y="21"/>
                </a:cxn>
                <a:cxn ang="0">
                  <a:pos x="66" y="27"/>
                </a:cxn>
                <a:cxn ang="0">
                  <a:pos x="78" y="42"/>
                </a:cxn>
                <a:cxn ang="0">
                  <a:pos x="62" y="57"/>
                </a:cxn>
                <a:cxn ang="0">
                  <a:pos x="51" y="31"/>
                </a:cxn>
                <a:cxn ang="0">
                  <a:pos x="42" y="31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3" y="16"/>
                </a:cxn>
                <a:cxn ang="0">
                  <a:pos x="31" y="17"/>
                </a:cxn>
                <a:cxn ang="0">
                  <a:pos x="31" y="31"/>
                </a:cxn>
                <a:cxn ang="0">
                  <a:pos x="22" y="31"/>
                </a:cxn>
                <a:cxn ang="0">
                  <a:pos x="21" y="33"/>
                </a:cxn>
                <a:cxn ang="0">
                  <a:pos x="21" y="34"/>
                </a:cxn>
                <a:cxn ang="0">
                  <a:pos x="36" y="48"/>
                </a:cxn>
                <a:cxn ang="0">
                  <a:pos x="36" y="48"/>
                </a:cxn>
                <a:cxn ang="0">
                  <a:pos x="37" y="48"/>
                </a:cxn>
                <a:cxn ang="0">
                  <a:pos x="51" y="34"/>
                </a:cxn>
                <a:cxn ang="0">
                  <a:pos x="52" y="33"/>
                </a:cxn>
                <a:cxn ang="0">
                  <a:pos x="51" y="31"/>
                </a:cxn>
              </a:cxnLst>
              <a:rect l="0" t="0" r="r" b="b"/>
              <a:pathLst>
                <a:path w="78" h="57">
                  <a:moveTo>
                    <a:pt x="62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9" y="57"/>
                    <a:pt x="0" y="49"/>
                    <a:pt x="0" y="39"/>
                  </a:cubicBezTo>
                  <a:cubicBezTo>
                    <a:pt x="0" y="32"/>
                    <a:pt x="5" y="26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10"/>
                    <a:pt x="20" y="0"/>
                    <a:pt x="31" y="0"/>
                  </a:cubicBezTo>
                  <a:cubicBezTo>
                    <a:pt x="40" y="0"/>
                    <a:pt x="47" y="6"/>
                    <a:pt x="50" y="13"/>
                  </a:cubicBezTo>
                  <a:cubicBezTo>
                    <a:pt x="52" y="12"/>
                    <a:pt x="55" y="11"/>
                    <a:pt x="57" y="11"/>
                  </a:cubicBezTo>
                  <a:cubicBezTo>
                    <a:pt x="63" y="11"/>
                    <a:pt x="67" y="15"/>
                    <a:pt x="67" y="21"/>
                  </a:cubicBezTo>
                  <a:cubicBezTo>
                    <a:pt x="67" y="23"/>
                    <a:pt x="67" y="25"/>
                    <a:pt x="66" y="27"/>
                  </a:cubicBezTo>
                  <a:cubicBezTo>
                    <a:pt x="73" y="28"/>
                    <a:pt x="78" y="34"/>
                    <a:pt x="78" y="42"/>
                  </a:cubicBezTo>
                  <a:cubicBezTo>
                    <a:pt x="78" y="50"/>
                    <a:pt x="71" y="57"/>
                    <a:pt x="62" y="57"/>
                  </a:cubicBezTo>
                  <a:close/>
                  <a:moveTo>
                    <a:pt x="51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1" y="16"/>
                    <a:pt x="4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1" y="16"/>
                    <a:pt x="31" y="17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3"/>
                  </a:cubicBezTo>
                  <a:cubicBezTo>
                    <a:pt x="21" y="33"/>
                    <a:pt x="21" y="33"/>
                    <a:pt x="21" y="3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581057" y="1166695"/>
            <a:ext cx="2036534" cy="2206112"/>
            <a:chOff x="8581057" y="1166695"/>
            <a:chExt cx="2036534" cy="2206112"/>
          </a:xfrm>
        </p:grpSpPr>
        <p:sp>
          <p:nvSpPr>
            <p:cNvPr id="17" name="Shape 1864"/>
            <p:cNvSpPr/>
            <p:nvPr/>
          </p:nvSpPr>
          <p:spPr>
            <a:xfrm>
              <a:off x="8935895" y="2672279"/>
              <a:ext cx="1681696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4581196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轉學校分機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3748~3758</a:t>
              </a:r>
            </a:p>
          </p:txBody>
        </p:sp>
        <p:sp>
          <p:nvSpPr>
            <p:cNvPr id="18" name="Shape 1865"/>
            <p:cNvSpPr/>
            <p:nvPr/>
          </p:nvSpPr>
          <p:spPr>
            <a:xfrm>
              <a:off x="8581057" y="2338516"/>
              <a:ext cx="153888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其他聯絡方式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Shape 1866"/>
            <p:cNvSpPr/>
            <p:nvPr/>
          </p:nvSpPr>
          <p:spPr>
            <a:xfrm>
              <a:off x="9112767" y="1166695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17"/>
            <p:cNvSpPr/>
            <p:nvPr/>
          </p:nvSpPr>
          <p:spPr bwMode="auto">
            <a:xfrm>
              <a:off x="9372074" y="1442034"/>
              <a:ext cx="360464" cy="360484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164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851693" y="4242250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92470" y="2433107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054475" y="2090590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11891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44006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176120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25"/>
                            </p:stCondLst>
                            <p:childTnLst>
                              <p:par>
                                <p:cTn id="8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72202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2F 3F 4F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圖片 2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t="3191" r="7017" b="9734"/>
          <a:stretch/>
        </p:blipFill>
        <p:spPr>
          <a:xfrm>
            <a:off x="291629" y="2427317"/>
            <a:ext cx="3834953" cy="329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25">
            <a:extLst>
              <a:ext uri="{FF2B5EF4-FFF2-40B4-BE49-F238E27FC236}">
                <a16:creationId xmlns:a16="http://schemas.microsoft.com/office/drawing/2014/main" id="{C6FD02F9-0EA6-40EC-B3F5-029C51A65421}"/>
              </a:ext>
            </a:extLst>
          </p:cNvPr>
          <p:cNvGrpSpPr/>
          <p:nvPr/>
        </p:nvGrpSpPr>
        <p:grpSpPr>
          <a:xfrm>
            <a:off x="5397849" y="1109296"/>
            <a:ext cx="2212098" cy="624049"/>
            <a:chOff x="764013" y="1625297"/>
            <a:chExt cx="1660492" cy="469232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CAECD3D2-CD16-46A2-8FBB-6698741BF813}"/>
                </a:ext>
              </a:extLst>
            </p:cNvPr>
            <p:cNvSpPr txBox="1"/>
            <p:nvPr/>
          </p:nvSpPr>
          <p:spPr>
            <a:xfrm>
              <a:off x="840963" y="1625297"/>
              <a:ext cx="1277788" cy="23142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dirty="0"/>
                <a:t>3F</a:t>
              </a:r>
              <a:r>
                <a:rPr lang="zh-TW" altLang="en-US" dirty="0"/>
                <a:t>現行期刊區</a:t>
              </a:r>
              <a:endParaRPr lang="en-US" dirty="0"/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56D6EC81-C9A4-41B1-BE3F-6F4AC1BCB56C}"/>
                </a:ext>
              </a:extLst>
            </p:cNvPr>
            <p:cNvSpPr txBox="1"/>
            <p:nvPr/>
          </p:nvSpPr>
          <p:spPr>
            <a:xfrm>
              <a:off x="764013" y="1782146"/>
              <a:ext cx="1660492" cy="31238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期刊按筆畫順序排放</a:t>
              </a:r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A4CC7FD-B93F-4692-A4B0-361DC5789FEA}"/>
              </a:ext>
            </a:extLst>
          </p:cNvPr>
          <p:cNvGrpSpPr/>
          <p:nvPr/>
        </p:nvGrpSpPr>
        <p:grpSpPr>
          <a:xfrm>
            <a:off x="4556566" y="1109296"/>
            <a:ext cx="540000" cy="540000"/>
            <a:chOff x="177722" y="1024179"/>
            <a:chExt cx="540000" cy="540000"/>
          </a:xfrm>
        </p:grpSpPr>
        <p:sp>
          <p:nvSpPr>
            <p:cNvPr id="20" name="Oval 43">
              <a:extLst>
                <a:ext uri="{FF2B5EF4-FFF2-40B4-BE49-F238E27FC236}">
                  <a16:creationId xmlns:a16="http://schemas.microsoft.com/office/drawing/2014/main" id="{51033B22-44A3-4ECA-A62A-D9A8FD8E72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722" y="1024179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21" name="圖形 20" descr="闔上的書本">
              <a:extLst>
                <a:ext uri="{FF2B5EF4-FFF2-40B4-BE49-F238E27FC236}">
                  <a16:creationId xmlns:a16="http://schemas.microsoft.com/office/drawing/2014/main" id="{74949D83-3064-4DF7-891E-A60DF71FD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122" y="1079261"/>
              <a:ext cx="403200" cy="403200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1E7FBAD-31FE-4147-9223-498999D98C74}"/>
              </a:ext>
            </a:extLst>
          </p:cNvPr>
          <p:cNvGrpSpPr/>
          <p:nvPr/>
        </p:nvGrpSpPr>
        <p:grpSpPr>
          <a:xfrm>
            <a:off x="8225306" y="985726"/>
            <a:ext cx="540000" cy="540000"/>
            <a:chOff x="5785758" y="3508821"/>
            <a:chExt cx="585892" cy="583405"/>
          </a:xfrm>
        </p:grpSpPr>
        <p:sp>
          <p:nvSpPr>
            <p:cNvPr id="23" name="Oval 30">
              <a:extLst>
                <a:ext uri="{FF2B5EF4-FFF2-40B4-BE49-F238E27FC236}">
                  <a16:creationId xmlns:a16="http://schemas.microsoft.com/office/drawing/2014/main" id="{C7F57AB5-91DA-4750-870C-4FCC85D3C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5758" y="3508821"/>
              <a:ext cx="585892" cy="583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4" name="AutoShape 112">
              <a:extLst>
                <a:ext uri="{FF2B5EF4-FFF2-40B4-BE49-F238E27FC236}">
                  <a16:creationId xmlns:a16="http://schemas.microsoft.com/office/drawing/2014/main" id="{5C85DD45-4E90-4886-B7E9-101A69ADE09B}"/>
                </a:ext>
              </a:extLst>
            </p:cNvPr>
            <p:cNvSpPr/>
            <p:nvPr/>
          </p:nvSpPr>
          <p:spPr bwMode="auto">
            <a:xfrm>
              <a:off x="5926243" y="3635350"/>
              <a:ext cx="328308" cy="327473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26C69C04-4AA2-4F1B-B21D-64F98399FCF1}"/>
              </a:ext>
            </a:extLst>
          </p:cNvPr>
          <p:cNvGrpSpPr/>
          <p:nvPr/>
        </p:nvGrpSpPr>
        <p:grpSpPr>
          <a:xfrm>
            <a:off x="9057508" y="988692"/>
            <a:ext cx="2858622" cy="1096727"/>
            <a:chOff x="-1595607" y="-3729696"/>
            <a:chExt cx="1768976" cy="824643"/>
          </a:xfrm>
        </p:grpSpPr>
        <p:sp>
          <p:nvSpPr>
            <p:cNvPr id="29" name="Text Placeholder 3">
              <a:extLst>
                <a:ext uri="{FF2B5EF4-FFF2-40B4-BE49-F238E27FC236}">
                  <a16:creationId xmlns:a16="http://schemas.microsoft.com/office/drawing/2014/main" id="{4C330173-1C6B-452B-A7EB-D7B991435762}"/>
                </a:ext>
              </a:extLst>
            </p:cNvPr>
            <p:cNvSpPr txBox="1"/>
            <p:nvPr/>
          </p:nvSpPr>
          <p:spPr>
            <a:xfrm>
              <a:off x="-1328431" y="-3729696"/>
              <a:ext cx="1042225" cy="23142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dirty="0"/>
                <a:t>4F</a:t>
              </a:r>
              <a:r>
                <a:rPr lang="zh-TW" altLang="en-US" dirty="0"/>
                <a:t>中文書庫</a:t>
              </a:r>
              <a:endParaRPr lang="en-US" dirty="0"/>
            </a:p>
          </p:txBody>
        </p:sp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F0418F8D-53F7-46BA-9776-B2A1C22618DC}"/>
                </a:ext>
              </a:extLst>
            </p:cNvPr>
            <p:cNvSpPr txBox="1"/>
            <p:nvPr/>
          </p:nvSpPr>
          <p:spPr>
            <a:xfrm>
              <a:off x="-1595607" y="-3529853"/>
              <a:ext cx="1768976" cy="62480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舒適閱覽座位、各種好書</a:t>
              </a:r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7747223-AA90-42CC-A249-41173312A873}"/>
              </a:ext>
            </a:extLst>
          </p:cNvPr>
          <p:cNvGrpSpPr/>
          <p:nvPr/>
        </p:nvGrpSpPr>
        <p:grpSpPr>
          <a:xfrm>
            <a:off x="210060" y="1045546"/>
            <a:ext cx="540000" cy="540000"/>
            <a:chOff x="4696122" y="4538828"/>
            <a:chExt cx="540000" cy="540000"/>
          </a:xfrm>
        </p:grpSpPr>
        <p:sp>
          <p:nvSpPr>
            <p:cNvPr id="35" name="Oval 35">
              <a:extLst>
                <a:ext uri="{FF2B5EF4-FFF2-40B4-BE49-F238E27FC236}">
                  <a16:creationId xmlns:a16="http://schemas.microsoft.com/office/drawing/2014/main" id="{D16075B1-951E-410E-BC52-026EEC4008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6122" y="4538828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6" name="圖形 35" descr="報紙">
              <a:extLst>
                <a:ext uri="{FF2B5EF4-FFF2-40B4-BE49-F238E27FC236}">
                  <a16:creationId xmlns:a16="http://schemas.microsoft.com/office/drawing/2014/main" id="{1163688C-5851-4048-88F6-1812A98DE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77691" y="4641866"/>
              <a:ext cx="403200" cy="403200"/>
            </a:xfrm>
            <a:prstGeom prst="rect">
              <a:avLst/>
            </a:prstGeom>
          </p:spPr>
        </p:pic>
      </p:grpSp>
      <p:grpSp>
        <p:nvGrpSpPr>
          <p:cNvPr id="37" name="Group 25">
            <a:extLst>
              <a:ext uri="{FF2B5EF4-FFF2-40B4-BE49-F238E27FC236}">
                <a16:creationId xmlns:a16="http://schemas.microsoft.com/office/drawing/2014/main" id="{48254FCD-B2AC-4AF4-BDEF-BE8BD9D2C00D}"/>
              </a:ext>
            </a:extLst>
          </p:cNvPr>
          <p:cNvGrpSpPr/>
          <p:nvPr/>
        </p:nvGrpSpPr>
        <p:grpSpPr>
          <a:xfrm>
            <a:off x="852053" y="999918"/>
            <a:ext cx="3543182" cy="1018114"/>
            <a:chOff x="561923" y="1641216"/>
            <a:chExt cx="2998781" cy="765536"/>
          </a:xfrm>
        </p:grpSpPr>
        <p:sp>
          <p:nvSpPr>
            <p:cNvPr id="38" name="Text Placeholder 3">
              <a:extLst>
                <a:ext uri="{FF2B5EF4-FFF2-40B4-BE49-F238E27FC236}">
                  <a16:creationId xmlns:a16="http://schemas.microsoft.com/office/drawing/2014/main" id="{CC79F67B-11A1-426A-8F46-6C6F8E499EAE}"/>
                </a:ext>
              </a:extLst>
            </p:cNvPr>
            <p:cNvSpPr txBox="1"/>
            <p:nvPr/>
          </p:nvSpPr>
          <p:spPr>
            <a:xfrm>
              <a:off x="1416262" y="1641216"/>
              <a:ext cx="1042224" cy="231422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dirty="0"/>
                <a:t>2F</a:t>
              </a:r>
              <a:r>
                <a:rPr lang="zh-TW" altLang="en-US" dirty="0"/>
                <a:t>健行藝廊</a:t>
              </a:r>
              <a:endParaRPr lang="en-US" dirty="0"/>
            </a:p>
          </p:txBody>
        </p:sp>
        <p:sp>
          <p:nvSpPr>
            <p:cNvPr id="39" name="Text Placeholder 3">
              <a:extLst>
                <a:ext uri="{FF2B5EF4-FFF2-40B4-BE49-F238E27FC236}">
                  <a16:creationId xmlns:a16="http://schemas.microsoft.com/office/drawing/2014/main" id="{510CCDAD-10DF-42B3-A322-CDA4AFD83BDB}"/>
                </a:ext>
              </a:extLst>
            </p:cNvPr>
            <p:cNvSpPr txBox="1"/>
            <p:nvPr/>
          </p:nvSpPr>
          <p:spPr>
            <a:xfrm>
              <a:off x="561923" y="1814637"/>
              <a:ext cx="2998781" cy="592115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每學年展出靜態藝術作品，並搭配舉行導覽、演講、手作課程</a:t>
              </a:r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69" y="2187431"/>
            <a:ext cx="3538077" cy="353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35" y="2033301"/>
            <a:ext cx="3707476" cy="3707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474796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5F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5" name="Group 25">
            <a:extLst>
              <a:ext uri="{FF2B5EF4-FFF2-40B4-BE49-F238E27FC236}">
                <a16:creationId xmlns:a16="http://schemas.microsoft.com/office/drawing/2014/main" id="{58D17188-16D0-4D64-82E6-F171308EB10B}"/>
              </a:ext>
            </a:extLst>
          </p:cNvPr>
          <p:cNvGrpSpPr/>
          <p:nvPr/>
        </p:nvGrpSpPr>
        <p:grpSpPr>
          <a:xfrm>
            <a:off x="771689" y="558074"/>
            <a:ext cx="3062024" cy="1105321"/>
            <a:chOff x="689376" y="1583560"/>
            <a:chExt cx="2404392" cy="689044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02E05CF1-C2BB-4117-8BFC-1ADDAAB842EB}"/>
                </a:ext>
              </a:extLst>
            </p:cNvPr>
            <p:cNvSpPr txBox="1"/>
            <p:nvPr/>
          </p:nvSpPr>
          <p:spPr>
            <a:xfrm>
              <a:off x="1684631" y="1583560"/>
              <a:ext cx="402792" cy="23142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/>
                <a:t>片庫</a:t>
              </a:r>
              <a:endParaRPr lang="en-US" dirty="0"/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C62824E3-0F89-4B5B-8391-E489A376AAFC}"/>
                </a:ext>
              </a:extLst>
            </p:cNvPr>
            <p:cNvSpPr txBox="1"/>
            <p:nvPr/>
          </p:nvSpPr>
          <p:spPr>
            <a:xfrm>
              <a:off x="689376" y="1754601"/>
              <a:ext cx="2404392" cy="51800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有休閒、教學、語言學習等各式影片供挑選</a:t>
              </a:r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A66C81B-CC01-4330-A65C-2BEE8A8862CD}"/>
              </a:ext>
            </a:extLst>
          </p:cNvPr>
          <p:cNvGrpSpPr/>
          <p:nvPr/>
        </p:nvGrpSpPr>
        <p:grpSpPr>
          <a:xfrm>
            <a:off x="4146723" y="1022900"/>
            <a:ext cx="540000" cy="540000"/>
            <a:chOff x="4549925" y="735651"/>
            <a:chExt cx="540000" cy="540000"/>
          </a:xfrm>
        </p:grpSpPr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EF0CC08F-6221-459E-ACB7-23EB11B08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925" y="735651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22" name="圖形 21" descr="影片膠片">
              <a:extLst>
                <a:ext uri="{FF2B5EF4-FFF2-40B4-BE49-F238E27FC236}">
                  <a16:creationId xmlns:a16="http://schemas.microsoft.com/office/drawing/2014/main" id="{FB3D2994-B49D-45DB-9830-CE6EE791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8325" y="804051"/>
              <a:ext cx="403200" cy="403200"/>
            </a:xfrm>
            <a:prstGeom prst="rect">
              <a:avLst/>
            </a:prstGeom>
          </p:spPr>
        </p:pic>
      </p:grpSp>
      <p:grpSp>
        <p:nvGrpSpPr>
          <p:cNvPr id="23" name="Group 25">
            <a:extLst>
              <a:ext uri="{FF2B5EF4-FFF2-40B4-BE49-F238E27FC236}">
                <a16:creationId xmlns:a16="http://schemas.microsoft.com/office/drawing/2014/main" id="{B7F55701-62FD-4D60-B831-B9192BAE683B}"/>
              </a:ext>
            </a:extLst>
          </p:cNvPr>
          <p:cNvGrpSpPr/>
          <p:nvPr/>
        </p:nvGrpSpPr>
        <p:grpSpPr>
          <a:xfrm>
            <a:off x="8812460" y="899533"/>
            <a:ext cx="2782989" cy="645832"/>
            <a:chOff x="-1222790" y="-971399"/>
            <a:chExt cx="2185284" cy="485608"/>
          </a:xfrm>
        </p:grpSpPr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A92C6AE7-688F-4F93-B6DC-4C94E8DA2035}"/>
                </a:ext>
              </a:extLst>
            </p:cNvPr>
            <p:cNvSpPr txBox="1"/>
            <p:nvPr/>
          </p:nvSpPr>
          <p:spPr>
            <a:xfrm>
              <a:off x="-1005455" y="-971399"/>
              <a:ext cx="1409771" cy="231422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/>
                <a:t>大小團體欣賞室</a:t>
              </a:r>
              <a:endParaRPr lang="en-US" dirty="0"/>
            </a:p>
          </p:txBody>
        </p:sp>
        <p:sp>
          <p:nvSpPr>
            <p:cNvPr id="25" name="Text Placeholder 3">
              <a:extLst>
                <a:ext uri="{FF2B5EF4-FFF2-40B4-BE49-F238E27FC236}">
                  <a16:creationId xmlns:a16="http://schemas.microsoft.com/office/drawing/2014/main" id="{044BEDCA-742D-4EBC-A74D-7DD2FFA3CE6A}"/>
                </a:ext>
              </a:extLst>
            </p:cNvPr>
            <p:cNvSpPr txBox="1"/>
            <p:nvPr/>
          </p:nvSpPr>
          <p:spPr>
            <a:xfrm>
              <a:off x="-1222790" y="-800197"/>
              <a:ext cx="2185284" cy="314406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3-5</a:t>
              </a:r>
              <a:r>
                <a:rPr lang="zh-TW" altLang="en-US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人可借用共同觀賞電影</a:t>
              </a:r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0CC3B92D-1F7A-4549-A656-C7AF7AFF165C}"/>
              </a:ext>
            </a:extLst>
          </p:cNvPr>
          <p:cNvGrpSpPr/>
          <p:nvPr/>
        </p:nvGrpSpPr>
        <p:grpSpPr>
          <a:xfrm>
            <a:off x="8087937" y="897707"/>
            <a:ext cx="540000" cy="540000"/>
            <a:chOff x="4730681" y="6146498"/>
            <a:chExt cx="540000" cy="540000"/>
          </a:xfrm>
        </p:grpSpPr>
        <p:sp>
          <p:nvSpPr>
            <p:cNvPr id="29" name="Oval 30">
              <a:extLst>
                <a:ext uri="{FF2B5EF4-FFF2-40B4-BE49-F238E27FC236}">
                  <a16:creationId xmlns:a16="http://schemas.microsoft.com/office/drawing/2014/main" id="{8F1623D7-61CE-4E6E-A35B-E68D88904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0681" y="6146498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0" name="圖形 29" descr="劇院">
              <a:extLst>
                <a:ext uri="{FF2B5EF4-FFF2-40B4-BE49-F238E27FC236}">
                  <a16:creationId xmlns:a16="http://schemas.microsoft.com/office/drawing/2014/main" id="{F470240F-7622-4A52-9F08-A3EFEED71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09949" y="6227824"/>
              <a:ext cx="403200" cy="403200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729E13B1-899C-4E74-AB25-69BC637A98D2}"/>
              </a:ext>
            </a:extLst>
          </p:cNvPr>
          <p:cNvGrpSpPr/>
          <p:nvPr/>
        </p:nvGrpSpPr>
        <p:grpSpPr>
          <a:xfrm>
            <a:off x="156599" y="897707"/>
            <a:ext cx="540000" cy="540000"/>
            <a:chOff x="8701354" y="2173707"/>
            <a:chExt cx="585892" cy="585892"/>
          </a:xfrm>
        </p:grpSpPr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42B23E40-4CE7-44F1-BA70-AB833B3B3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1354" y="2173707"/>
              <a:ext cx="585892" cy="58589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5" name="圖形 34" descr="書籍">
              <a:extLst>
                <a:ext uri="{FF2B5EF4-FFF2-40B4-BE49-F238E27FC236}">
                  <a16:creationId xmlns:a16="http://schemas.microsoft.com/office/drawing/2014/main" id="{34EED588-6194-49C1-BD06-2B01FA73C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75163" y="2283829"/>
              <a:ext cx="438275" cy="438275"/>
            </a:xfrm>
            <a:prstGeom prst="rect">
              <a:avLst/>
            </a:prstGeom>
          </p:spPr>
        </p:pic>
      </p:grpSp>
      <p:grpSp>
        <p:nvGrpSpPr>
          <p:cNvPr id="36" name="Group 25">
            <a:extLst>
              <a:ext uri="{FF2B5EF4-FFF2-40B4-BE49-F238E27FC236}">
                <a16:creationId xmlns:a16="http://schemas.microsoft.com/office/drawing/2014/main" id="{225BAA43-FEB3-41CF-9574-09B5137530A7}"/>
              </a:ext>
            </a:extLst>
          </p:cNvPr>
          <p:cNvGrpSpPr/>
          <p:nvPr/>
        </p:nvGrpSpPr>
        <p:grpSpPr>
          <a:xfrm>
            <a:off x="5033748" y="1127222"/>
            <a:ext cx="2201179" cy="651041"/>
            <a:chOff x="-747111" y="-949428"/>
            <a:chExt cx="1728433" cy="489527"/>
          </a:xfrm>
        </p:grpSpPr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515ACA2C-9201-40C8-B108-4DA7A7748970}"/>
                </a:ext>
              </a:extLst>
            </p:cNvPr>
            <p:cNvSpPr txBox="1"/>
            <p:nvPr/>
          </p:nvSpPr>
          <p:spPr>
            <a:xfrm>
              <a:off x="-747111" y="-949428"/>
              <a:ext cx="1208378" cy="231422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/>
                <a:t>個人視聽座位</a:t>
              </a:r>
              <a:endParaRPr lang="en-US" dirty="0"/>
            </a:p>
          </p:txBody>
        </p:sp>
        <p:sp>
          <p:nvSpPr>
            <p:cNvPr id="38" name="Text Placeholder 3">
              <a:extLst>
                <a:ext uri="{FF2B5EF4-FFF2-40B4-BE49-F238E27FC236}">
                  <a16:creationId xmlns:a16="http://schemas.microsoft.com/office/drawing/2014/main" id="{1AAA0D07-AE8E-43AA-AADD-6075096E73F0}"/>
                </a:ext>
              </a:extLst>
            </p:cNvPr>
            <p:cNvSpPr txBox="1"/>
            <p:nvPr/>
          </p:nvSpPr>
          <p:spPr>
            <a:xfrm>
              <a:off x="-563315" y="-774309"/>
              <a:ext cx="1544637" cy="3144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37" y="1663395"/>
            <a:ext cx="3587864" cy="2689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F756884F-AE66-4F40-BB97-CCD04E4970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t="49156" r="-199" b="463"/>
          <a:stretch/>
        </p:blipFill>
        <p:spPr>
          <a:xfrm>
            <a:off x="8368805" y="4353080"/>
            <a:ext cx="3599083" cy="180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F7573F5-2214-4945-9E52-4C7962A321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79" y="1680930"/>
            <a:ext cx="3923118" cy="415417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CF62E9-0048-4515-883A-2DF84EEC4552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" y="2044847"/>
            <a:ext cx="3600000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727778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C95DCC-3CC0-452A-80E0-1796DD5F44C5}"/>
              </a:ext>
            </a:extLst>
          </p:cNvPr>
          <p:cNvGrpSpPr/>
          <p:nvPr/>
        </p:nvGrpSpPr>
        <p:grpSpPr>
          <a:xfrm>
            <a:off x="431687" y="56254"/>
            <a:ext cx="4672328" cy="558075"/>
            <a:chOff x="431687" y="56254"/>
            <a:chExt cx="4672328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10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5F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功能介紹</a:t>
              </a:r>
              <a:r>
                <a:rPr kumimoji="1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/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實景呈現</a:t>
              </a:r>
              <a:endPara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0DE249AA-536C-4BA1-BAF1-283158E481A8}"/>
                </a:ext>
              </a:extLst>
            </p:cNvPr>
            <p:cNvSpPr txBox="1"/>
            <p:nvPr/>
          </p:nvSpPr>
          <p:spPr>
            <a:xfrm>
              <a:off x="2942813" y="161681"/>
              <a:ext cx="21612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多媒體視聽中心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6C865644-5FC5-4C87-884A-A2271FA98FB8}"/>
              </a:ext>
            </a:extLst>
          </p:cNvPr>
          <p:cNvGrpSpPr/>
          <p:nvPr/>
        </p:nvGrpSpPr>
        <p:grpSpPr>
          <a:xfrm>
            <a:off x="594076" y="574885"/>
            <a:ext cx="2465316" cy="578523"/>
            <a:chOff x="8087937" y="897707"/>
            <a:chExt cx="2206883" cy="540000"/>
          </a:xfrm>
        </p:grpSpPr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420F87A8-9706-4E3F-8933-967F5FBB11E4}"/>
                </a:ext>
              </a:extLst>
            </p:cNvPr>
            <p:cNvSpPr txBox="1"/>
            <p:nvPr/>
          </p:nvSpPr>
          <p:spPr>
            <a:xfrm>
              <a:off x="8755937" y="1084715"/>
              <a:ext cx="1538883" cy="30777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雲端公播電影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FB39A491-8B6D-4E9F-8C94-EAB7DF76E420}"/>
                </a:ext>
              </a:extLst>
            </p:cNvPr>
            <p:cNvGrpSpPr/>
            <p:nvPr/>
          </p:nvGrpSpPr>
          <p:grpSpPr>
            <a:xfrm>
              <a:off x="8087937" y="897707"/>
              <a:ext cx="540000" cy="540000"/>
              <a:chOff x="4730681" y="6146498"/>
              <a:chExt cx="540000" cy="540000"/>
            </a:xfrm>
          </p:grpSpPr>
          <p:sp>
            <p:nvSpPr>
              <p:cNvPr id="42" name="Oval 30">
                <a:extLst>
                  <a:ext uri="{FF2B5EF4-FFF2-40B4-BE49-F238E27FC236}">
                    <a16:creationId xmlns:a16="http://schemas.microsoft.com/office/drawing/2014/main" id="{1EE981CA-8260-44D9-AC4F-FA13A3B29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30681" y="6146498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3" name="圖形 42" descr="劇院">
                <a:extLst>
                  <a:ext uri="{FF2B5EF4-FFF2-40B4-BE49-F238E27FC236}">
                    <a16:creationId xmlns:a16="http://schemas.microsoft.com/office/drawing/2014/main" id="{29E608B4-B9A7-485E-8249-1D6065C51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809949" y="6227824"/>
                <a:ext cx="403200" cy="403200"/>
              </a:xfrm>
              <a:prstGeom prst="rect">
                <a:avLst/>
              </a:prstGeom>
            </p:spPr>
          </p:pic>
        </p:grp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CE8BE6FE-4B16-412E-BF08-3A316BEBE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72" y="1104967"/>
            <a:ext cx="4850256" cy="56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55663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3774</TotalTime>
  <Words>2203</Words>
  <Application>Microsoft Office PowerPoint</Application>
  <PresentationFormat>寬螢幕</PresentationFormat>
  <Paragraphs>446</Paragraphs>
  <Slides>65</Slides>
  <Notes>14</Notes>
  <HiddenSlides>0</HiddenSlides>
  <MMClips>0</MMClips>
  <ScaleCrop>false</ScaleCrop>
  <HeadingPairs>
    <vt:vector size="8" baseType="variant">
      <vt:variant>
        <vt:lpstr>使用字型</vt:lpstr>
      </vt:variant>
      <vt:variant>
        <vt:i4>27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94" baseType="lpstr">
      <vt:lpstr>等线</vt:lpstr>
      <vt:lpstr>FontAwesome</vt:lpstr>
      <vt:lpstr>Gill Sans</vt:lpstr>
      <vt:lpstr>Helvetica Neue</vt:lpstr>
      <vt:lpstr>League Gothic Regular</vt:lpstr>
      <vt:lpstr>微软雅黑</vt:lpstr>
      <vt:lpstr>宋体</vt:lpstr>
      <vt:lpstr>Swis721 Lt BT</vt:lpstr>
      <vt:lpstr>華康儷中黑</vt:lpstr>
      <vt:lpstr>華康儷粗圓</vt:lpstr>
      <vt:lpstr>華康儷粗圓(P)</vt:lpstr>
      <vt:lpstr>微软雅黑 Light</vt:lpstr>
      <vt:lpstr>微軟正黑體</vt:lpstr>
      <vt:lpstr>新細明體</vt:lpstr>
      <vt:lpstr>標楷體</vt:lpstr>
      <vt:lpstr>Agency FB</vt:lpstr>
      <vt:lpstr>Arial</vt:lpstr>
      <vt:lpstr>Calibri</vt:lpstr>
      <vt:lpstr>Calibri Light</vt:lpstr>
      <vt:lpstr>Century Gothic</vt:lpstr>
      <vt:lpstr>Franklin Gothic Book</vt:lpstr>
      <vt:lpstr>Impact</vt:lpstr>
      <vt:lpstr>LilyUPC</vt:lpstr>
      <vt:lpstr>Segoe UI Emoji</vt:lpstr>
      <vt:lpstr>Segoe UI Semilight</vt:lpstr>
      <vt:lpstr>Wingdings</vt:lpstr>
      <vt:lpstr>Wingdings 2</vt:lpstr>
      <vt:lpstr>第一PPT，www.1ppt.com</vt:lpstr>
      <vt:lpstr>PhotoImpact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user</cp:lastModifiedBy>
  <cp:revision>210</cp:revision>
  <cp:lastPrinted>2022-09-14T01:45:56Z</cp:lastPrinted>
  <dcterms:created xsi:type="dcterms:W3CDTF">2017-05-27T04:45:00Z</dcterms:created>
  <dcterms:modified xsi:type="dcterms:W3CDTF">2023-09-26T12:00:37Z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