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7" r:id="rId3"/>
    <p:sldId id="258" r:id="rId4"/>
    <p:sldId id="342" r:id="rId5"/>
    <p:sldId id="310" r:id="rId6"/>
    <p:sldId id="480" r:id="rId7"/>
    <p:sldId id="345" r:id="rId8"/>
    <p:sldId id="349" r:id="rId9"/>
    <p:sldId id="350" r:id="rId10"/>
    <p:sldId id="482" r:id="rId11"/>
    <p:sldId id="335" r:id="rId12"/>
    <p:sldId id="351" r:id="rId13"/>
    <p:sldId id="352" r:id="rId14"/>
    <p:sldId id="366" r:id="rId15"/>
    <p:sldId id="367" r:id="rId16"/>
    <p:sldId id="479" r:id="rId17"/>
    <p:sldId id="462" r:id="rId18"/>
    <p:sldId id="368" r:id="rId19"/>
    <p:sldId id="370" r:id="rId20"/>
    <p:sldId id="364" r:id="rId21"/>
    <p:sldId id="365" r:id="rId22"/>
    <p:sldId id="374" r:id="rId23"/>
    <p:sldId id="363" r:id="rId24"/>
    <p:sldId id="431" r:id="rId25"/>
    <p:sldId id="432" r:id="rId26"/>
    <p:sldId id="433" r:id="rId27"/>
    <p:sldId id="434" r:id="rId28"/>
    <p:sldId id="353" r:id="rId29"/>
    <p:sldId id="354" r:id="rId30"/>
    <p:sldId id="355" r:id="rId31"/>
    <p:sldId id="357" r:id="rId32"/>
    <p:sldId id="435" r:id="rId33"/>
    <p:sldId id="436" r:id="rId34"/>
    <p:sldId id="438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94" r:id="rId43"/>
    <p:sldId id="463" r:id="rId44"/>
    <p:sldId id="459" r:id="rId45"/>
    <p:sldId id="460" r:id="rId46"/>
    <p:sldId id="490" r:id="rId47"/>
    <p:sldId id="375" r:id="rId48"/>
    <p:sldId id="377" r:id="rId49"/>
    <p:sldId id="376" r:id="rId50"/>
    <p:sldId id="378" r:id="rId51"/>
    <p:sldId id="379" r:id="rId52"/>
    <p:sldId id="380" r:id="rId53"/>
    <p:sldId id="484" r:id="rId54"/>
    <p:sldId id="485" r:id="rId55"/>
    <p:sldId id="487" r:id="rId56"/>
    <p:sldId id="488" r:id="rId57"/>
    <p:sldId id="489" r:id="rId58"/>
    <p:sldId id="400" r:id="rId59"/>
    <p:sldId id="402" r:id="rId60"/>
    <p:sldId id="403" r:id="rId61"/>
    <p:sldId id="404" r:id="rId62"/>
    <p:sldId id="406" r:id="rId63"/>
    <p:sldId id="464" r:id="rId64"/>
    <p:sldId id="465" r:id="rId65"/>
    <p:sldId id="466" r:id="rId66"/>
    <p:sldId id="467" r:id="rId67"/>
    <p:sldId id="468" r:id="rId68"/>
    <p:sldId id="469" r:id="rId69"/>
    <p:sldId id="470" r:id="rId70"/>
    <p:sldId id="471" r:id="rId71"/>
    <p:sldId id="472" r:id="rId72"/>
    <p:sldId id="473" r:id="rId73"/>
    <p:sldId id="474" r:id="rId74"/>
    <p:sldId id="475" r:id="rId75"/>
    <p:sldId id="476" r:id="rId76"/>
    <p:sldId id="491" r:id="rId77"/>
    <p:sldId id="492" r:id="rId78"/>
    <p:sldId id="493" r:id="rId79"/>
    <p:sldId id="301" r:id="rId80"/>
    <p:sldId id="282" r:id="rId81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8C"/>
    <a:srgbClr val="68007F"/>
    <a:srgbClr val="9C007F"/>
    <a:srgbClr val="E40059"/>
    <a:srgbClr val="E50C61"/>
    <a:srgbClr val="EA6096"/>
    <a:srgbClr val="002060"/>
    <a:srgbClr val="4E005F"/>
    <a:srgbClr val="005BD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57" autoAdjust="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2024/3/27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2024/3/27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20" tIns="43960" rIns="87920" bIns="4396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27" y="4752568"/>
            <a:ext cx="5438140" cy="3887210"/>
          </a:xfrm>
          <a:prstGeom prst="rect">
            <a:avLst/>
          </a:prstGeom>
        </p:spPr>
        <p:txBody>
          <a:bodyPr vert="horz" lIns="87920" tIns="43960" rIns="87920" bIns="4396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uch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lib.uch.edu.tw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jp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hunteq.com/prizec/quiz2024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189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圖書館</a:t>
            </a:r>
            <a:endParaRPr lang="en-US" altLang="zh-TW" sz="6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dist">
              <a:buNone/>
            </a:pPr>
            <a:endParaRPr lang="en-US" altLang="zh-TW" sz="4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112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學年度 第 </a:t>
            </a: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借書集點換好禮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Freeform 16"/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3" name="Freeform 16"/>
          <p:cNvSpPr/>
          <p:nvPr/>
        </p:nvSpPr>
        <p:spPr bwMode="auto">
          <a:xfrm rot="458092">
            <a:off x="8619215" y="4255621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356142" y="2780561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01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9" name="TextBox 170"/>
          <p:cNvSpPr txBox="1"/>
          <p:nvPr/>
        </p:nvSpPr>
        <p:spPr>
          <a:xfrm>
            <a:off x="9245316" y="4921052"/>
            <a:ext cx="814082" cy="675996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accent2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02</a:t>
            </a:r>
            <a:endParaRPr lang="zh-CN" altLang="en-US" sz="3800" b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6779822" y="536811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03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15073" y="542966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endParaRPr lang="zh-TW" altLang="en-US" sz="32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61060" y="802975"/>
            <a:ext cx="5944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借書、借影片、借電子書即可集點換好禮！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403860" y="803458"/>
            <a:ext cx="457893" cy="457200"/>
            <a:chOff x="403860" y="803458"/>
            <a:chExt cx="457893" cy="457200"/>
          </a:xfrm>
        </p:grpSpPr>
        <p:sp>
          <p:nvSpPr>
            <p:cNvPr id="36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571"/>
            <p:cNvSpPr txBox="1"/>
            <p:nvPr/>
          </p:nvSpPr>
          <p:spPr>
            <a:xfrm>
              <a:off x="443049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455" y="183490"/>
            <a:ext cx="3299374" cy="146889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" y="4467574"/>
            <a:ext cx="2643708" cy="23588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29" y="1665105"/>
            <a:ext cx="2604879" cy="22309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53" y="1161876"/>
            <a:ext cx="2562071" cy="336199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84" y="1721159"/>
            <a:ext cx="2789127" cy="25382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85" y="3513005"/>
            <a:ext cx="2682923" cy="268514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698359" y="1363726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150</a:t>
            </a:r>
            <a:r>
              <a:rPr lang="zh-TW" altLang="en-US" dirty="0"/>
              <a:t>元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7657557" y="358588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史奴比滑鼠墊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1348075" y="63257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行動電源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4625542" y="524013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多功能掛繩</a:t>
            </a:r>
          </a:p>
        </p:txBody>
      </p:sp>
      <p:sp>
        <p:nvSpPr>
          <p:cNvPr id="40" name="文字方塊 39"/>
          <p:cNvSpPr txBox="1"/>
          <p:nvPr/>
        </p:nvSpPr>
        <p:spPr>
          <a:xfrm>
            <a:off x="5314544" y="41340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隨行袋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395024" y="39816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馬克杯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5021670" y="6242311"/>
            <a:ext cx="387798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/>
              <a:t>數量有限，換完為止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512211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735636" y="3013501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圖書館介面好便利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7734114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館藏查詢好便利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矩形: 圆角 26"/>
          <p:cNvSpPr/>
          <p:nvPr/>
        </p:nvSpPr>
        <p:spPr>
          <a:xfrm>
            <a:off x="403860" y="803458"/>
            <a:ext cx="4572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681FC33-7348-498B-B780-387EF8D3717F}"/>
              </a:ext>
            </a:extLst>
          </p:cNvPr>
          <p:cNvGrpSpPr/>
          <p:nvPr/>
        </p:nvGrpSpPr>
        <p:grpSpPr>
          <a:xfrm>
            <a:off x="443049" y="823075"/>
            <a:ext cx="10034794" cy="2741760"/>
            <a:chOff x="443049" y="823075"/>
            <a:chExt cx="10034794" cy="2741760"/>
          </a:xfrm>
        </p:grpSpPr>
        <p:sp>
          <p:nvSpPr>
            <p:cNvPr id="52" name="文本框 570"/>
            <p:cNvSpPr txBox="1"/>
            <p:nvPr/>
          </p:nvSpPr>
          <p:spPr>
            <a:xfrm>
              <a:off x="1017944" y="823075"/>
              <a:ext cx="2903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443049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l="13936" t="12984" r="7669" b="50019"/>
            <a:stretch/>
          </p:blipFill>
          <p:spPr>
            <a:xfrm>
              <a:off x="1793702" y="1260658"/>
              <a:ext cx="8684141" cy="2304177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7669EF0-EAD9-415A-8C8A-DA16E6A60A61}"/>
              </a:ext>
            </a:extLst>
          </p:cNvPr>
          <p:cNvGrpSpPr/>
          <p:nvPr/>
        </p:nvGrpSpPr>
        <p:grpSpPr>
          <a:xfrm>
            <a:off x="361315" y="3851724"/>
            <a:ext cx="10258039" cy="2751197"/>
            <a:chOff x="361315" y="3851724"/>
            <a:chExt cx="10258039" cy="2751197"/>
          </a:xfrm>
        </p:grpSpPr>
        <p:grpSp>
          <p:nvGrpSpPr>
            <p:cNvPr id="54" name="组合 6"/>
            <p:cNvGrpSpPr/>
            <p:nvPr/>
          </p:nvGrpSpPr>
          <p:grpSpPr>
            <a:xfrm>
              <a:off x="361315" y="3851724"/>
              <a:ext cx="2645409" cy="456940"/>
              <a:chOff x="6627851" y="3493208"/>
              <a:chExt cx="2645409" cy="457200"/>
            </a:xfrm>
          </p:grpSpPr>
          <p:sp>
            <p:nvSpPr>
              <p:cNvPr id="55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7" name="文本框 573"/>
              <p:cNvSpPr txBox="1"/>
              <p:nvPr/>
            </p:nvSpPr>
            <p:spPr>
              <a:xfrm>
                <a:off x="7241935" y="3537037"/>
                <a:ext cx="2031325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行政單位→圖書館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8" name="文本框 574"/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grpSp>
          <p:nvGrpSpPr>
            <p:cNvPr id="4" name="群組 3"/>
            <p:cNvGrpSpPr/>
            <p:nvPr/>
          </p:nvGrpSpPr>
          <p:grpSpPr>
            <a:xfrm>
              <a:off x="1793702" y="4484223"/>
              <a:ext cx="8825652" cy="2118698"/>
              <a:chOff x="1922490" y="4398019"/>
              <a:chExt cx="8825652" cy="2118698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4"/>
              <a:srcRect l="35911" t="27245" r="9153" b="57053"/>
              <a:stretch/>
            </p:blipFill>
            <p:spPr>
              <a:xfrm>
                <a:off x="1922490" y="4398019"/>
                <a:ext cx="8825652" cy="1021725"/>
              </a:xfrm>
              <a:prstGeom prst="rect">
                <a:avLst/>
              </a:prstGeom>
            </p:spPr>
          </p:pic>
          <p:pic>
            <p:nvPicPr>
              <p:cNvPr id="59" name="圖片 58"/>
              <p:cNvPicPr>
                <a:picLocks noChangeAspect="1"/>
              </p:cNvPicPr>
              <p:nvPr/>
            </p:nvPicPr>
            <p:blipFill rotWithShape="1">
              <a:blip r:embed="rId4"/>
              <a:srcRect l="35911" t="58450" r="9153" b="24692"/>
              <a:stretch/>
            </p:blipFill>
            <p:spPr>
              <a:xfrm>
                <a:off x="1922490" y="5419744"/>
                <a:ext cx="8825652" cy="10969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11961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館藏查詢好便利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13098" t="9988" r="9254" b="11581"/>
          <a:stretch/>
        </p:blipFill>
        <p:spPr>
          <a:xfrm>
            <a:off x="1194097" y="1401153"/>
            <a:ext cx="9402185" cy="524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91499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l="14242" t="9988" r="13130" b="29011"/>
          <a:stretch/>
        </p:blipFill>
        <p:spPr>
          <a:xfrm>
            <a:off x="1233096" y="1385695"/>
            <a:ext cx="9775436" cy="4647552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館藏查詢好便利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568739" cy="456940"/>
            <a:chOff x="6627851" y="3493208"/>
            <a:chExt cx="356873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95465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資源探索服務→輸入關鍵詞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14" name="圓角矩形 13"/>
          <p:cNvSpPr/>
          <p:nvPr/>
        </p:nvSpPr>
        <p:spPr>
          <a:xfrm>
            <a:off x="1411483" y="4245430"/>
            <a:ext cx="2572688" cy="158620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9904314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2541" t="16296" r="6846" b="34906"/>
          <a:stretch/>
        </p:blipFill>
        <p:spPr>
          <a:xfrm>
            <a:off x="663753" y="1775226"/>
            <a:ext cx="10380837" cy="418788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館藏查詢好便利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4030404" cy="457200"/>
            <a:chOff x="6627851" y="1871939"/>
            <a:chExt cx="403040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16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可同時查找實體館藏、電子資源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1385411" y="2462636"/>
            <a:ext cx="9659179" cy="1308136"/>
            <a:chOff x="1385411" y="2462636"/>
            <a:chExt cx="9659179" cy="1308136"/>
          </a:xfrm>
        </p:grpSpPr>
        <p:sp>
          <p:nvSpPr>
            <p:cNvPr id="12" name="圓角矩形 11"/>
            <p:cNvSpPr/>
            <p:nvPr/>
          </p:nvSpPr>
          <p:spPr>
            <a:xfrm>
              <a:off x="1385411" y="2904586"/>
              <a:ext cx="9659179" cy="86618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8023412" y="2462636"/>
              <a:ext cx="1107996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dirty="0"/>
                <a:t>實體資源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1294958" y="4458182"/>
            <a:ext cx="9659179" cy="1308136"/>
            <a:chOff x="1294958" y="4458182"/>
            <a:chExt cx="9659179" cy="1308136"/>
          </a:xfrm>
        </p:grpSpPr>
        <p:sp>
          <p:nvSpPr>
            <p:cNvPr id="11" name="圓角矩形 10"/>
            <p:cNvSpPr/>
            <p:nvPr/>
          </p:nvSpPr>
          <p:spPr>
            <a:xfrm>
              <a:off x="1294958" y="4900132"/>
              <a:ext cx="9659179" cy="86618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8023412" y="4458182"/>
              <a:ext cx="1107996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dirty="0"/>
                <a:t>電子資源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9746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9700" r="51255" b="10822"/>
          <a:stretch/>
        </p:blipFill>
        <p:spPr>
          <a:xfrm>
            <a:off x="1883841" y="221943"/>
            <a:ext cx="9832489" cy="374637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69576" y="1365356"/>
            <a:ext cx="776344" cy="501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/>
              <a:t>左邊有縮小範圍的功能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08F8B3-4BC3-4583-9134-BE1043B41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103" y="3968319"/>
            <a:ext cx="2210108" cy="2920857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731144" y="838385"/>
            <a:ext cx="2702495" cy="589976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695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6518" y="774551"/>
            <a:ext cx="116720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練習</a:t>
            </a:r>
            <a:endParaRPr lang="en-US" altLang="zh-TW" sz="4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TW" sz="4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請利用這個工具查詢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en-US" altLang="zh-TW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ChatGPT</a:t>
            </a:r>
            <a:endParaRPr lang="en-US" altLang="zh-TW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並試著利用左邊的縮小範圍功能，選出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來源類型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是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雜誌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的第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筆，看一下此文來自哪一個資料庫。</a:t>
            </a:r>
          </a:p>
        </p:txBody>
      </p:sp>
    </p:spTree>
    <p:extLst>
      <p:ext uri="{BB962C8B-B14F-4D97-AF65-F5344CB8AC3E}">
        <p14:creationId xmlns:p14="http://schemas.microsoft.com/office/powerpoint/2010/main" val="2628602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46EF548-962B-46B4-B8AB-582445761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99" y="1304461"/>
            <a:ext cx="11793922" cy="536817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館藏查詢好便利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107074" cy="456940"/>
            <a:chOff x="6627851" y="3493208"/>
            <a:chExt cx="31070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電子資源→輸入關鍵詞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圓角矩形 13"/>
          <p:cNvSpPr/>
          <p:nvPr/>
        </p:nvSpPr>
        <p:spPr>
          <a:xfrm>
            <a:off x="3413294" y="4124765"/>
            <a:ext cx="2505664" cy="54117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75A1628-1339-4A82-A64C-0928BEAC2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9" y="5245664"/>
            <a:ext cx="258492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7842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1803" t="10309" r="15136" b="28375"/>
          <a:stretch/>
        </p:blipFill>
        <p:spPr>
          <a:xfrm>
            <a:off x="1175656" y="1469396"/>
            <a:ext cx="10245013" cy="538860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館藏查詢好便利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6107896" cy="457200"/>
            <a:chOff x="6627851" y="1871939"/>
            <a:chExt cx="6107896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5493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進入電子資源介面→可找資料庫、電子期刊、電子書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3564294" y="4764837"/>
            <a:ext cx="5701289" cy="199052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427583" y="3741575"/>
            <a:ext cx="3750907" cy="41987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807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課程重點</a:t>
            </a:r>
            <a:endParaRPr lang="zh-CN" altLang="en-US" sz="4265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122080" y="1811588"/>
            <a:ext cx="6048671" cy="666115"/>
            <a:chOff x="4814171" y="1055809"/>
            <a:chExt cx="6048671" cy="666115"/>
          </a:xfrm>
        </p:grpSpPr>
        <p:sp>
          <p:nvSpPr>
            <p:cNvPr id="46" name="平行四边形 45"/>
            <p:cNvSpPr/>
            <p:nvPr/>
          </p:nvSpPr>
          <p:spPr>
            <a:xfrm>
              <a:off x="4814171" y="1095730"/>
              <a:ext cx="1073725" cy="61292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4984614" y="1055809"/>
              <a:ext cx="1021902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6421237" y="1167374"/>
              <a:ext cx="4020299" cy="46166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複習時間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5719842" y="1073557"/>
              <a:ext cx="5143000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122080" y="2717740"/>
            <a:ext cx="6048671" cy="672217"/>
            <a:chOff x="4814171" y="1961961"/>
            <a:chExt cx="6048671" cy="672217"/>
          </a:xfrm>
        </p:grpSpPr>
        <p:grpSp>
          <p:nvGrpSpPr>
            <p:cNvPr id="48" name="组合 47"/>
            <p:cNvGrpSpPr/>
            <p:nvPr/>
          </p:nvGrpSpPr>
          <p:grpSpPr>
            <a:xfrm>
              <a:off x="4814171" y="1961961"/>
              <a:ext cx="1192345" cy="672217"/>
              <a:chOff x="2215144" y="1952311"/>
              <a:chExt cx="1244730" cy="924318"/>
            </a:xfrm>
          </p:grpSpPr>
          <p:sp>
            <p:nvSpPr>
              <p:cNvPr id="49" name="平行四边形 48"/>
              <p:cNvSpPr/>
              <p:nvPr/>
            </p:nvSpPr>
            <p:spPr>
              <a:xfrm>
                <a:off x="2215144" y="2033848"/>
                <a:ext cx="1120898" cy="842781"/>
              </a:xfrm>
              <a:prstGeom prst="parallelogram">
                <a:avLst>
                  <a:gd name="adj" fmla="val 4820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5">
                  <a:latin typeface="Impact" panose="020B0806030902050204" pitchFamily="34" charset="0"/>
                </a:endParaRPr>
              </a:p>
            </p:txBody>
          </p:sp>
          <p:sp>
            <p:nvSpPr>
              <p:cNvPr id="50" name="文本框 10"/>
              <p:cNvSpPr txBox="1"/>
              <p:nvPr/>
            </p:nvSpPr>
            <p:spPr>
              <a:xfrm>
                <a:off x="2393075" y="1952311"/>
                <a:ext cx="1066799" cy="915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735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3735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5" name="平行四边形 64"/>
            <p:cNvSpPr/>
            <p:nvPr/>
          </p:nvSpPr>
          <p:spPr>
            <a:xfrm>
              <a:off x="5719842" y="1999095"/>
              <a:ext cx="5143000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415985" y="2096885"/>
              <a:ext cx="4322224" cy="46166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好康報報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5122080" y="3653538"/>
            <a:ext cx="6048671" cy="666115"/>
            <a:chOff x="4814171" y="2897759"/>
            <a:chExt cx="6048671" cy="666115"/>
          </a:xfrm>
        </p:grpSpPr>
        <p:sp>
          <p:nvSpPr>
            <p:cNvPr id="52" name="平行四边形 51"/>
            <p:cNvSpPr/>
            <p:nvPr/>
          </p:nvSpPr>
          <p:spPr>
            <a:xfrm>
              <a:off x="4814171" y="2946280"/>
              <a:ext cx="1073725" cy="612920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3" name="文本框 11"/>
            <p:cNvSpPr txBox="1"/>
            <p:nvPr/>
          </p:nvSpPr>
          <p:spPr>
            <a:xfrm>
              <a:off x="4984614" y="2897759"/>
              <a:ext cx="1021902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8" name="平行四边形 67"/>
            <p:cNvSpPr/>
            <p:nvPr/>
          </p:nvSpPr>
          <p:spPr>
            <a:xfrm>
              <a:off x="5719842" y="2924631"/>
              <a:ext cx="5143000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6431294" y="3014445"/>
              <a:ext cx="3769529" cy="46037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圖書館介面好便利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122082" y="4563524"/>
            <a:ext cx="6048669" cy="677512"/>
            <a:chOff x="4814173" y="3807745"/>
            <a:chExt cx="6048669" cy="677512"/>
          </a:xfrm>
        </p:grpSpPr>
        <p:sp>
          <p:nvSpPr>
            <p:cNvPr id="55" name="平行四边形 54"/>
            <p:cNvSpPr/>
            <p:nvPr/>
          </p:nvSpPr>
          <p:spPr>
            <a:xfrm>
              <a:off x="4814173" y="3872338"/>
              <a:ext cx="1073725" cy="612919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4984616" y="3807745"/>
              <a:ext cx="1021903" cy="66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5719842" y="3850169"/>
              <a:ext cx="5143000" cy="612920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6431295" y="3926441"/>
              <a:ext cx="3769529" cy="460375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電子資源介紹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館藏查詢好便利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4628324" cy="456940"/>
            <a:chOff x="6627851" y="3493208"/>
            <a:chExt cx="462832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01424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讀者登入→輸入學校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8</a:t>
              </a: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4150" t="9206" r="14932" b="29116"/>
          <a:stretch/>
        </p:blipFill>
        <p:spPr>
          <a:xfrm>
            <a:off x="1017944" y="1408921"/>
            <a:ext cx="10318423" cy="5047862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8744506" y="1340528"/>
            <a:ext cx="2591862" cy="284973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2035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4285" t="9584" r="15511" b="27468"/>
          <a:stretch/>
        </p:blipFill>
        <p:spPr>
          <a:xfrm>
            <a:off x="1017944" y="1260658"/>
            <a:ext cx="10746396" cy="542006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館藏查詢好便利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5184566" cy="457200"/>
            <a:chOff x="6627851" y="1871939"/>
            <a:chExt cx="5184566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4570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點選名字處→即有個人借閱資訊→個人書房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9</a:t>
              </a:r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9099908" y="1215205"/>
            <a:ext cx="2664431" cy="420588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9563548" y="4389120"/>
            <a:ext cx="868575" cy="53866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05396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3945" t="9078" r="23708" b="12011"/>
          <a:stretch/>
        </p:blipFill>
        <p:spPr>
          <a:xfrm>
            <a:off x="1166326" y="1150930"/>
            <a:ext cx="10142375" cy="5585771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館藏查詢好便利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4722901" cy="456940"/>
            <a:chOff x="6627851" y="3493208"/>
            <a:chExt cx="4722901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108817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進入個人書房後，即可以續借或預約等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</p:grpSp>
      <p:sp>
        <p:nvSpPr>
          <p:cNvPr id="14" name="圓角矩形 13"/>
          <p:cNvSpPr/>
          <p:nvPr/>
        </p:nvSpPr>
        <p:spPr>
          <a:xfrm>
            <a:off x="2817844" y="2052735"/>
            <a:ext cx="3900197" cy="141825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42814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42071" y="3013501"/>
            <a:ext cx="5375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無所不在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153115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109752" cy="456940"/>
            <a:chOff x="6627851" y="3493208"/>
            <a:chExt cx="210975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156966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推薦電子資源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361315" y="427450"/>
            <a:ext cx="11854877" cy="5731303"/>
            <a:chOff x="231498" y="76783"/>
            <a:chExt cx="11854877" cy="5731303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/>
            <a:srcRect l="32114" t="26439" r="32171" b="56871"/>
            <a:stretch/>
          </p:blipFill>
          <p:spPr>
            <a:xfrm>
              <a:off x="4982456" y="76783"/>
              <a:ext cx="3926220" cy="1032037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85B4D5-346E-4ABE-9511-F2CB2E242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8" y="1142090"/>
              <a:ext cx="4440791" cy="108000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82" b="42193"/>
            <a:stretch/>
          </p:blipFill>
          <p:spPr>
            <a:xfrm>
              <a:off x="252637" y="4862391"/>
              <a:ext cx="4262315" cy="945695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4514952" y="3522887"/>
              <a:ext cx="7571423" cy="968906"/>
              <a:chOff x="4514952" y="3522887"/>
              <a:chExt cx="7571423" cy="968906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5"/>
              <a:srcRect l="29491" t="14856" r="30713" b="74986"/>
              <a:stretch/>
            </p:blipFill>
            <p:spPr>
              <a:xfrm>
                <a:off x="5338632" y="3522887"/>
                <a:ext cx="6747743" cy="968906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4514952" y="3561714"/>
                <a:ext cx="1202573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TW" sz="4800" b="1" cap="none" spc="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AEB</a:t>
                </a:r>
                <a:endParaRPr lang="zh-TW" altLang="en-US" sz="4800" b="1" cap="none" spc="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54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r="70349" b="55476"/>
          <a:stretch/>
        </p:blipFill>
        <p:spPr bwMode="auto">
          <a:xfrm>
            <a:off x="5112273" y="1582011"/>
            <a:ext cx="2886953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dn讀書館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47960"/>
            <a:ext cx="5111017" cy="114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中文電子書－iRead eBook 華藝電子書- BOOK可思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" y="4239177"/>
            <a:ext cx="3686726" cy="6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ritilibrary華藝線上圖書館- 教育部校園數位內容與教學軟體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92" y="5390325"/>
            <a:ext cx="28575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電子資源新增訊息】哈佛商業評論全球繁體中文版影音知識庫- 崑山科大圖書館RS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521" y="279610"/>
            <a:ext cx="2913479" cy="13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國鼎圖書館– KMOVIE智軒雲端公播電影網啟用通知!!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422" y="1668009"/>
            <a:ext cx="2920578" cy="189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5" b="20377"/>
          <a:stretch/>
        </p:blipFill>
        <p:spPr>
          <a:xfrm>
            <a:off x="9126417" y="5213058"/>
            <a:ext cx="2860592" cy="11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58411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848" t="28241" r="20744" b="24045"/>
          <a:stretch/>
        </p:blipFill>
        <p:spPr>
          <a:xfrm>
            <a:off x="0" y="0"/>
            <a:ext cx="12192000" cy="6923314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65911" y="3806889"/>
            <a:ext cx="1978090" cy="236997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r="70349" b="55476"/>
          <a:stretch/>
        </p:blipFill>
        <p:spPr bwMode="auto">
          <a:xfrm>
            <a:off x="9305047" y="0"/>
            <a:ext cx="2886953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5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1292" t="9570" r="18912" b="21859"/>
          <a:stretch/>
        </p:blipFill>
        <p:spPr>
          <a:xfrm>
            <a:off x="0" y="-1"/>
            <a:ext cx="12192000" cy="684328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32099" y="4317355"/>
            <a:ext cx="498188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輸入學校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email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帳號、密碼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r="70349" b="55476"/>
          <a:stretch/>
        </p:blipFill>
        <p:spPr bwMode="auto">
          <a:xfrm>
            <a:off x="9305047" y="0"/>
            <a:ext cx="2886953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810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966" t="9751" r="25749" b="8617"/>
          <a:stretch/>
        </p:blipFill>
        <p:spPr>
          <a:xfrm>
            <a:off x="2911152" y="0"/>
            <a:ext cx="7360918" cy="6858000"/>
          </a:xfrm>
          <a:prstGeom prst="rect">
            <a:avLst/>
          </a:prstGeom>
        </p:spPr>
      </p:pic>
      <p:pic>
        <p:nvPicPr>
          <p:cNvPr id="3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r="70349" b="55476"/>
          <a:stretch/>
        </p:blipFill>
        <p:spPr bwMode="auto">
          <a:xfrm>
            <a:off x="9305047" y="0"/>
            <a:ext cx="2886953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44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150" t="9387" r="12381" b="14240"/>
          <a:stretch/>
        </p:blipFill>
        <p:spPr>
          <a:xfrm>
            <a:off x="1251209" y="1260657"/>
            <a:ext cx="9777575" cy="532675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5009839" cy="456940"/>
            <a:chOff x="6627851" y="3493208"/>
            <a:chExt cx="500983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39575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另一種登入方式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: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館藏資源→電子資源查詢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3686690" y="2926079"/>
            <a:ext cx="1255060" cy="37407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3800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037" t="16840" r="16637" b="12230"/>
          <a:stretch/>
        </p:blipFill>
        <p:spPr>
          <a:xfrm>
            <a:off x="1925959" y="1474237"/>
            <a:ext cx="8248263" cy="496164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803458"/>
            <a:ext cx="3474162" cy="457200"/>
            <a:chOff x="6627851" y="1871939"/>
            <a:chExt cx="3474162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2860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050090" y="4522629"/>
            <a:ext cx="498188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輸入學校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email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帳號、密碼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01662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317266" y="3013501"/>
            <a:ext cx="3838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QA-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複習時間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0338" t="9413" r="16852" b="29001"/>
          <a:stretch/>
        </p:blipFill>
        <p:spPr>
          <a:xfrm>
            <a:off x="1017944" y="1363294"/>
            <a:ext cx="10799117" cy="503750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5053120" cy="456940"/>
            <a:chOff x="6627851" y="3493208"/>
            <a:chExt cx="5053120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439036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資料庫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電子期刊→輸入電子資源平台名稱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2153399" y="2453951"/>
            <a:ext cx="6915956" cy="51988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2885260" y="1884783"/>
            <a:ext cx="2321222" cy="43853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270834" y="1630654"/>
            <a:ext cx="24719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輸入資源名稱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向右箭號 1"/>
          <p:cNvSpPr/>
          <p:nvPr/>
        </p:nvSpPr>
        <p:spPr>
          <a:xfrm rot="7604847">
            <a:off x="5535075" y="2044136"/>
            <a:ext cx="765110" cy="578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6174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10876" t="10656" r="15756" b="5352"/>
          <a:stretch/>
        </p:blipFill>
        <p:spPr>
          <a:xfrm>
            <a:off x="1525758" y="1165963"/>
            <a:ext cx="8635279" cy="556068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6800393" cy="456940"/>
            <a:chOff x="6627851" y="3493208"/>
            <a:chExt cx="6800393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6186309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輸入名稱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空中英語教室影音典藏學習→點選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資源網址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3413294" y="2285939"/>
            <a:ext cx="5170870" cy="3079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3864524" y="4834933"/>
            <a:ext cx="2452299" cy="28757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3687245" y="4305239"/>
            <a:ext cx="3991849" cy="32657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sp>
        <p:nvSpPr>
          <p:cNvPr id="21" name="向右箭號 20"/>
          <p:cNvSpPr/>
          <p:nvPr/>
        </p:nvSpPr>
        <p:spPr>
          <a:xfrm rot="10800000">
            <a:off x="6439143" y="4689471"/>
            <a:ext cx="765110" cy="578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7643996" y="6514349"/>
            <a:ext cx="457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備用網址空英網址</a:t>
            </a:r>
            <a:r>
              <a:rPr lang="en-US" altLang="zh-TW" dirty="0"/>
              <a:t>https://tccs5.webenglish.tv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69303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9174" t="17940" r="21949" b="4963"/>
          <a:stretch/>
        </p:blipFill>
        <p:spPr>
          <a:xfrm>
            <a:off x="1017944" y="1343608"/>
            <a:ext cx="9199076" cy="5514392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5744014" cy="456940"/>
            <a:chOff x="6627851" y="3493208"/>
            <a:chExt cx="574401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512993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空中英語教室影音典藏學習頻道→點選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login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進入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6443454" y="3915711"/>
            <a:ext cx="1926105" cy="46034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846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071554" cy="456940"/>
            <a:chOff x="6627851" y="3493208"/>
            <a:chExt cx="307155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531462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個頻道、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個專業檢定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9106" t="16488" r="19976" b="11856"/>
          <a:stretch/>
        </p:blipFill>
        <p:spPr>
          <a:xfrm>
            <a:off x="0" y="1304461"/>
            <a:ext cx="8082593" cy="5648352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8082593" y="1797137"/>
            <a:ext cx="4060373" cy="4544833"/>
            <a:chOff x="7649545" y="2107894"/>
            <a:chExt cx="3323254" cy="388110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4"/>
            <a:srcRect l="18755" t="33272" r="61272" b="29584"/>
            <a:stretch/>
          </p:blipFill>
          <p:spPr>
            <a:xfrm>
              <a:off x="7649545" y="2512550"/>
              <a:ext cx="3323254" cy="3476452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4"/>
            <a:srcRect l="36946" t="24917" r="38123" b="65880"/>
            <a:stretch/>
          </p:blipFill>
          <p:spPr>
            <a:xfrm>
              <a:off x="7688424" y="2107894"/>
              <a:ext cx="3284375" cy="681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9847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571417" cy="456940"/>
            <a:chOff x="6627851" y="3493208"/>
            <a:chExt cx="257141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單一課程中的介紹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6003" t="17054" r="45017" b="20755"/>
          <a:stretch/>
        </p:blipFill>
        <p:spPr>
          <a:xfrm>
            <a:off x="943951" y="1231641"/>
            <a:ext cx="7080376" cy="549573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3063332" y="2608848"/>
            <a:ext cx="2935831" cy="479473"/>
            <a:chOff x="3063332" y="2608848"/>
            <a:chExt cx="2935831" cy="479473"/>
          </a:xfrm>
        </p:grpSpPr>
        <p:sp>
          <p:nvSpPr>
            <p:cNvPr id="18" name="圓角矩形 17"/>
            <p:cNvSpPr/>
            <p:nvPr/>
          </p:nvSpPr>
          <p:spPr>
            <a:xfrm>
              <a:off x="3063332" y="2608848"/>
              <a:ext cx="1295510" cy="362411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向右箭號 18"/>
            <p:cNvSpPr/>
            <p:nvPr/>
          </p:nvSpPr>
          <p:spPr>
            <a:xfrm rot="10800000">
              <a:off x="4405188" y="262137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808575" y="2614455"/>
              <a:ext cx="1190588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難易度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3188629" y="3794001"/>
            <a:ext cx="5372837" cy="473866"/>
            <a:chOff x="3188629" y="3794001"/>
            <a:chExt cx="5372837" cy="473866"/>
          </a:xfrm>
        </p:grpSpPr>
        <p:sp>
          <p:nvSpPr>
            <p:cNvPr id="14" name="向右箭號 13"/>
            <p:cNvSpPr/>
            <p:nvPr/>
          </p:nvSpPr>
          <p:spPr>
            <a:xfrm rot="10800000">
              <a:off x="5595777" y="3800922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999163" y="3794001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該篇的關鍵詞</a:t>
              </a: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3188629" y="3890865"/>
              <a:ext cx="2311482" cy="2556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3188629" y="5164287"/>
            <a:ext cx="5372837" cy="473866"/>
            <a:chOff x="3188629" y="5164287"/>
            <a:chExt cx="5372837" cy="473866"/>
          </a:xfrm>
        </p:grpSpPr>
        <p:sp>
          <p:nvSpPr>
            <p:cNvPr id="22" name="向右箭號 21"/>
            <p:cNvSpPr/>
            <p:nvPr/>
          </p:nvSpPr>
          <p:spPr>
            <a:xfrm rot="10800000">
              <a:off x="5595777" y="5171208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5999163" y="5164287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中文導讀功能</a:t>
              </a: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188629" y="5261151"/>
              <a:ext cx="2311482" cy="2556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3188629" y="5656629"/>
            <a:ext cx="5372837" cy="473866"/>
            <a:chOff x="3188629" y="5656629"/>
            <a:chExt cx="5372837" cy="473866"/>
          </a:xfrm>
        </p:grpSpPr>
        <p:sp>
          <p:nvSpPr>
            <p:cNvPr id="25" name="向右箭號 24"/>
            <p:cNvSpPr/>
            <p:nvPr/>
          </p:nvSpPr>
          <p:spPr>
            <a:xfrm rot="10800000">
              <a:off x="5595777" y="5663550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5999163" y="5656629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課程測驗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3188629" y="5753493"/>
              <a:ext cx="2311482" cy="2556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969559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75" t="21746" r="3504" b="7865"/>
          <a:stretch/>
        </p:blipFill>
        <p:spPr>
          <a:xfrm>
            <a:off x="363262" y="1304461"/>
            <a:ext cx="11811674" cy="546023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45409" cy="456940"/>
            <a:chOff x="6627851" y="3493208"/>
            <a:chExt cx="264540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以大家說英語為例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4522860" y="2199922"/>
            <a:ext cx="5180977" cy="646331"/>
            <a:chOff x="4522860" y="2199922"/>
            <a:chExt cx="5180977" cy="646331"/>
          </a:xfrm>
        </p:grpSpPr>
        <p:sp>
          <p:nvSpPr>
            <p:cNvPr id="23" name="圓角矩形 22"/>
            <p:cNvSpPr/>
            <p:nvPr/>
          </p:nvSpPr>
          <p:spPr>
            <a:xfrm>
              <a:off x="7473821" y="2428521"/>
              <a:ext cx="2230016" cy="363894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>
              <a:off x="7085163" y="2379308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522860" y="2199922"/>
              <a:ext cx="2562303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隨著影片</a:t>
              </a:r>
              <a:r>
                <a:rPr lang="en-US" altLang="zh-TW" dirty="0"/>
                <a:t>,</a:t>
              </a:r>
              <a:r>
                <a:rPr lang="zh-TW" altLang="en-US" dirty="0"/>
                <a:t>字幕反黃</a:t>
              </a:r>
              <a:r>
                <a:rPr lang="en-US" altLang="zh-TW" dirty="0"/>
                <a:t>,</a:t>
              </a:r>
              <a:r>
                <a:rPr lang="zh-TW" altLang="en-US" dirty="0"/>
                <a:t>方便學習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8248261" y="4894416"/>
            <a:ext cx="3652352" cy="466946"/>
            <a:chOff x="8248261" y="4894416"/>
            <a:chExt cx="3652352" cy="466946"/>
          </a:xfrm>
        </p:grpSpPr>
        <p:sp>
          <p:nvSpPr>
            <p:cNvPr id="15" name="圓角矩形 14"/>
            <p:cNvSpPr/>
            <p:nvPr/>
          </p:nvSpPr>
          <p:spPr>
            <a:xfrm>
              <a:off x="8248261" y="4960770"/>
              <a:ext cx="752009" cy="302978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向右箭號 17"/>
            <p:cNvSpPr/>
            <p:nvPr/>
          </p:nvSpPr>
          <p:spPr>
            <a:xfrm rot="10800000">
              <a:off x="9030589" y="489441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9338310" y="4992030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重要單字</a:t>
              </a:r>
              <a:r>
                <a:rPr lang="en-US" altLang="zh-TW" dirty="0"/>
                <a:t>,</a:t>
              </a:r>
              <a:r>
                <a:rPr lang="zh-TW" altLang="en-US" dirty="0"/>
                <a:t>並分類表列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92725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19706" r="42750" b="19342"/>
          <a:stretch/>
        </p:blipFill>
        <p:spPr>
          <a:xfrm>
            <a:off x="1093639" y="1245168"/>
            <a:ext cx="9372175" cy="5612831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033082" cy="456940"/>
            <a:chOff x="6627851" y="3493208"/>
            <a:chExt cx="303308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滑鼠移至播映畫面下方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969967" y="5238839"/>
            <a:ext cx="2687217" cy="1292590"/>
            <a:chOff x="6969967" y="5238839"/>
            <a:chExt cx="2687217" cy="1292590"/>
          </a:xfrm>
        </p:grpSpPr>
        <p:sp>
          <p:nvSpPr>
            <p:cNvPr id="14" name="向右箭號 13"/>
            <p:cNvSpPr/>
            <p:nvPr/>
          </p:nvSpPr>
          <p:spPr>
            <a:xfrm>
              <a:off x="8765455" y="555901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9078685" y="5238839"/>
              <a:ext cx="578499" cy="12925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969967" y="5559016"/>
              <a:ext cx="1712797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速度可以調整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3360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83881" cy="456940"/>
            <a:chOff x="6627851" y="3493208"/>
            <a:chExt cx="2683881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69797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目前共計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26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種雜誌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2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22517" t="27975" r="24626" b="6803"/>
          <a:stretch/>
        </p:blipFill>
        <p:spPr>
          <a:xfrm>
            <a:off x="2229605" y="1165963"/>
            <a:ext cx="8062060" cy="55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47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947360"/>
            <a:ext cx="3494747" cy="456940"/>
            <a:chOff x="6627851" y="3493208"/>
            <a:chExt cx="349474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95465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和語言學習相關的電子雜誌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2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2769949" y="5872354"/>
            <a:ext cx="731519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每本雜誌最多可同時</a:t>
            </a:r>
            <a:r>
              <a:rPr lang="en-US" altLang="zh-TW" sz="4000" dirty="0"/>
              <a:t>80</a:t>
            </a:r>
            <a:r>
              <a:rPr lang="zh-TW" altLang="en-US" sz="4000" dirty="0"/>
              <a:t>人閱讀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177800" y="1619344"/>
            <a:ext cx="11905343" cy="4151755"/>
            <a:chOff x="426555" y="1838263"/>
            <a:chExt cx="6860702" cy="173549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l="26143" t="50913" r="67116" b="31393"/>
            <a:stretch/>
          </p:blipFill>
          <p:spPr>
            <a:xfrm>
              <a:off x="2626422" y="1838263"/>
              <a:ext cx="1175658" cy="1735493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3"/>
            <a:srcRect l="59622" t="33438" r="27383" b="50771"/>
            <a:stretch/>
          </p:blipFill>
          <p:spPr>
            <a:xfrm>
              <a:off x="426555" y="1865719"/>
              <a:ext cx="2265929" cy="1548883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4"/>
            <a:srcRect l="53112" t="44122" r="34278" b="40825"/>
            <a:stretch/>
          </p:blipFill>
          <p:spPr>
            <a:xfrm>
              <a:off x="3802080" y="1865719"/>
              <a:ext cx="2404675" cy="16147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4"/>
            <a:srcRect l="32989" t="61914" r="60554" b="21987"/>
            <a:stretch/>
          </p:blipFill>
          <p:spPr>
            <a:xfrm>
              <a:off x="6135871" y="1865719"/>
              <a:ext cx="1151386" cy="1614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0147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4086509" cy="456940"/>
            <a:chOff x="6627851" y="3493208"/>
            <a:chExt cx="408650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34724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點選要閱讀的期數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即可線上閱讀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2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5145"/>
          <a:stretch/>
        </p:blipFill>
        <p:spPr>
          <a:xfrm>
            <a:off x="762366" y="1260656"/>
            <a:ext cx="10490531" cy="55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702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問題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95343" y="2583632"/>
            <a:ext cx="4127704" cy="1077218"/>
            <a:chOff x="6627851" y="1807102"/>
            <a:chExt cx="4127704" cy="1077218"/>
          </a:xfrm>
        </p:grpSpPr>
        <p:sp>
          <p:nvSpPr>
            <p:cNvPr id="3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570"/>
            <p:cNvSpPr txBox="1"/>
            <p:nvPr/>
          </p:nvSpPr>
          <p:spPr>
            <a:xfrm>
              <a:off x="7245983" y="1807102"/>
              <a:ext cx="35095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圖書、視聽資料逾期的罰則是多少</a:t>
              </a:r>
              <a:r>
                <a:rPr lang="en-US" altLang="zh-TW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?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1296927"/>
            <a:ext cx="5962600" cy="446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73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660" t="10144" r="14932" b="5502"/>
          <a:stretch/>
        </p:blipFill>
        <p:spPr>
          <a:xfrm>
            <a:off x="2565918" y="1435713"/>
            <a:ext cx="8033657" cy="541398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4012517" cy="456940"/>
            <a:chOff x="6627851" y="3493208"/>
            <a:chExt cx="401251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34724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目錄頁有超連結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可以跳至該頁面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651624" y="4851917"/>
            <a:ext cx="1523340" cy="200608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3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3650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5213" b="4266"/>
          <a:stretch/>
        </p:blipFill>
        <p:spPr>
          <a:xfrm>
            <a:off x="480059" y="1222310"/>
            <a:ext cx="11068087" cy="563569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4779007" cy="456940"/>
            <a:chOff x="6627851" y="3493208"/>
            <a:chExt cx="477900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16492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畫面上方有目錄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翻頁、列印等各項功能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3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6" name="圓角矩形 15"/>
          <p:cNvSpPr/>
          <p:nvPr/>
        </p:nvSpPr>
        <p:spPr>
          <a:xfrm>
            <a:off x="8220270" y="1122159"/>
            <a:ext cx="3582953" cy="40121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4394718" y="4870580"/>
            <a:ext cx="597160" cy="43853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0266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929" t="11021" r="8189" b="4354"/>
          <a:stretch/>
        </p:blipFill>
        <p:spPr>
          <a:xfrm>
            <a:off x="1184988" y="102637"/>
            <a:ext cx="10105054" cy="580364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769567" y="6064897"/>
            <a:ext cx="363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3"/>
              </a:rPr>
              <a:t>https://hunteq.com/prizec/quiz2024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2967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5858682" y="-14493"/>
            <a:ext cx="6333317" cy="863583"/>
            <a:chOff x="1869736" y="5553288"/>
            <a:chExt cx="7731463" cy="98544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2"/>
            <a:srcRect l="29491" t="14856" r="30713" b="74986"/>
            <a:stretch/>
          </p:blipFill>
          <p:spPr>
            <a:xfrm>
              <a:off x="2853456" y="5569830"/>
              <a:ext cx="6747743" cy="968906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869736" y="5553288"/>
              <a:ext cx="1364339" cy="878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4400" b="1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AEB</a:t>
              </a:r>
              <a:endParaRPr lang="zh-TW" altLang="en-US" sz="4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1601664" y="5097267"/>
            <a:ext cx="154369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第</a:t>
            </a:r>
            <a:r>
              <a:rPr lang="en-US" altLang="zh-TW" sz="4000" dirty="0"/>
              <a:t>1</a:t>
            </a:r>
            <a:r>
              <a:rPr lang="zh-TW" altLang="en-US" sz="4000" dirty="0"/>
              <a:t>排</a:t>
            </a:r>
          </a:p>
        </p:txBody>
      </p:sp>
      <p:sp>
        <p:nvSpPr>
          <p:cNvPr id="2" name="矩形 1"/>
          <p:cNvSpPr/>
          <p:nvPr/>
        </p:nvSpPr>
        <p:spPr>
          <a:xfrm>
            <a:off x="708852" y="773276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練習</a:t>
            </a:r>
            <a:endParaRPr lang="en-US" altLang="zh-TW" sz="4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406519" y="5088800"/>
            <a:ext cx="151951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第</a:t>
            </a:r>
            <a:r>
              <a:rPr lang="en-US" altLang="zh-TW" sz="4000" dirty="0"/>
              <a:t>2</a:t>
            </a:r>
            <a:r>
              <a:rPr lang="zh-TW" altLang="en-US" sz="4000" dirty="0"/>
              <a:t>排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5283764" y="5088800"/>
            <a:ext cx="151683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第</a:t>
            </a:r>
            <a:r>
              <a:rPr lang="en-US" altLang="zh-TW" sz="4000" dirty="0"/>
              <a:t>3</a:t>
            </a:r>
            <a:r>
              <a:rPr lang="zh-TW" altLang="en-US" sz="4000" dirty="0"/>
              <a:t>排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7329531" y="5100883"/>
            <a:ext cx="147113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第</a:t>
            </a:r>
            <a:r>
              <a:rPr lang="en-US" altLang="zh-TW" sz="4000" dirty="0"/>
              <a:t>4</a:t>
            </a:r>
            <a:r>
              <a:rPr lang="zh-TW" altLang="en-US" sz="4000" dirty="0"/>
              <a:t>排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9329597" y="5097267"/>
            <a:ext cx="150588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第</a:t>
            </a:r>
            <a:r>
              <a:rPr lang="en-US" altLang="zh-TW" sz="4000" dirty="0"/>
              <a:t>5</a:t>
            </a:r>
            <a:r>
              <a:rPr lang="zh-TW" altLang="en-US" sz="4000" dirty="0"/>
              <a:t>排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08852" y="1381693"/>
            <a:ext cx="1096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請找出最新的刊期，挑</a:t>
            </a:r>
            <a:r>
              <a:rPr lang="en-US" altLang="zh-TW" sz="2400" dirty="0"/>
              <a:t>1</a:t>
            </a:r>
            <a:r>
              <a:rPr lang="zh-TW" altLang="en-US" sz="2400" dirty="0"/>
              <a:t>個你有興趣的主題，抄寫該篇其中</a:t>
            </a:r>
            <a:r>
              <a:rPr lang="en-US" altLang="zh-TW" sz="2400" dirty="0"/>
              <a:t>1</a:t>
            </a:r>
            <a:r>
              <a:rPr lang="zh-TW" altLang="en-US" sz="2400" dirty="0"/>
              <a:t>個英文字彙以及中文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436497" y="1833189"/>
            <a:ext cx="9546414" cy="3063469"/>
            <a:chOff x="819191" y="1832794"/>
            <a:chExt cx="5821990" cy="1647658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3"/>
            <a:srcRect l="59622" t="33438" r="27383" b="50771"/>
            <a:stretch/>
          </p:blipFill>
          <p:spPr>
            <a:xfrm>
              <a:off x="819191" y="1865719"/>
              <a:ext cx="2265929" cy="1548883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4"/>
            <a:srcRect l="53112" t="44122" r="34278" b="40825"/>
            <a:stretch/>
          </p:blipFill>
          <p:spPr>
            <a:xfrm>
              <a:off x="3085120" y="1865719"/>
              <a:ext cx="2404675" cy="1614733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4"/>
            <a:srcRect l="32989" t="61914" r="60554" b="21987"/>
            <a:stretch/>
          </p:blipFill>
          <p:spPr>
            <a:xfrm>
              <a:off x="5489795" y="1832794"/>
              <a:ext cx="1151386" cy="1614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935174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925" t="8480" r="17993" b="36917"/>
          <a:stretch/>
        </p:blipFill>
        <p:spPr>
          <a:xfrm>
            <a:off x="0" y="1119672"/>
            <a:ext cx="12166991" cy="5831633"/>
          </a:xfrm>
          <a:prstGeom prst="rect">
            <a:avLst/>
          </a:prstGeom>
        </p:spPr>
      </p:pic>
      <p:pic>
        <p:nvPicPr>
          <p:cNvPr id="3" name="Picture 4" descr="udn讀書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49" y="0"/>
            <a:ext cx="4646398" cy="103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69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0680" t="9581" r="21259" b="3163"/>
          <a:stretch/>
        </p:blipFill>
        <p:spPr>
          <a:xfrm>
            <a:off x="0" y="0"/>
            <a:ext cx="811268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10116" y="2521059"/>
            <a:ext cx="498188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語言學習雜誌韓語、日語、越語、西語、德語、法語為主</a:t>
            </a:r>
            <a:b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也有相當多其他種類的電子書、電子雜誌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Picture 4" descr="udn讀書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49" y="0"/>
            <a:ext cx="4646398" cy="103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278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48655" y="2511728"/>
            <a:ext cx="362272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語言學習等各類圖書</a:t>
            </a:r>
            <a:b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PC,APP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皆可以利用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286" t="10114" r="25612" b="6802"/>
          <a:stretch/>
        </p:blipFill>
        <p:spPr>
          <a:xfrm>
            <a:off x="0" y="-26199"/>
            <a:ext cx="7315200" cy="6823551"/>
          </a:xfrm>
          <a:prstGeom prst="rect">
            <a:avLst/>
          </a:prstGeom>
        </p:spPr>
      </p:pic>
      <p:pic>
        <p:nvPicPr>
          <p:cNvPr id="6" name="Picture 2" descr="中文電子書－iRead eBook 華藝電子書- BOOK可思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74" y="0"/>
            <a:ext cx="3686726" cy="6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495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414577" cy="456940"/>
            <a:chOff x="6627851" y="3493208"/>
            <a:chExt cx="24145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18004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華藝線上圖書館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133" t="11285" r="3683" b="20325"/>
          <a:stretch/>
        </p:blipFill>
        <p:spPr>
          <a:xfrm>
            <a:off x="177800" y="1359366"/>
            <a:ext cx="11882249" cy="5125410"/>
          </a:xfrm>
          <a:prstGeom prst="rect">
            <a:avLst/>
          </a:prstGeom>
        </p:spPr>
      </p:pic>
      <p:pic>
        <p:nvPicPr>
          <p:cNvPr id="16" name="Picture 4" descr="airitilibrary華藝線上圖書館- 教育部校園數位內容與教學軟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圓角矩形 17"/>
          <p:cNvSpPr/>
          <p:nvPr/>
        </p:nvSpPr>
        <p:spPr>
          <a:xfrm>
            <a:off x="4889241" y="3280289"/>
            <a:ext cx="905069" cy="33065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 rot="8079067">
            <a:off x="8468026" y="2599408"/>
            <a:ext cx="307721" cy="421590"/>
          </a:xfrm>
          <a:prstGeom prst="rightArrow">
            <a:avLst>
              <a:gd name="adj1" fmla="val 50000"/>
              <a:gd name="adj2" fmla="val 40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 rot="12682749">
            <a:off x="5839119" y="3494902"/>
            <a:ext cx="307721" cy="421590"/>
          </a:xfrm>
          <a:prstGeom prst="rightArrow">
            <a:avLst>
              <a:gd name="adj1" fmla="val 50000"/>
              <a:gd name="adj2" fmla="val 40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8879978" y="2359918"/>
            <a:ext cx="244174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簡易查詢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234098" y="3777162"/>
            <a:ext cx="244174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進階查詢</a:t>
            </a:r>
          </a:p>
        </p:txBody>
      </p:sp>
    </p:spTree>
    <p:extLst>
      <p:ext uri="{BB962C8B-B14F-4D97-AF65-F5344CB8AC3E}">
        <p14:creationId xmlns:p14="http://schemas.microsoft.com/office/powerpoint/2010/main" val="40284724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109752" cy="456940"/>
            <a:chOff x="6627851" y="3493208"/>
            <a:chExt cx="210975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156966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利用進階查詢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2109" t="14856" r="18504" b="22015"/>
          <a:stretch/>
        </p:blipFill>
        <p:spPr>
          <a:xfrm>
            <a:off x="1548880" y="1260657"/>
            <a:ext cx="9158213" cy="547604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8958637" y="2134975"/>
            <a:ext cx="2947224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進階查詢</a:t>
            </a:r>
            <a:endParaRPr lang="en-US" altLang="zh-TW" sz="4000" dirty="0"/>
          </a:p>
          <a:p>
            <a:r>
              <a:rPr lang="zh-TW" altLang="en-US" sz="4000" dirty="0"/>
              <a:t>輸入</a:t>
            </a:r>
            <a:r>
              <a:rPr lang="en-US" altLang="zh-TW" sz="4000" dirty="0"/>
              <a:t>2</a:t>
            </a:r>
            <a:r>
              <a:rPr lang="zh-TW" altLang="en-US" sz="4000" dirty="0"/>
              <a:t>組以上關鍵字</a:t>
            </a:r>
          </a:p>
        </p:txBody>
      </p:sp>
      <p:pic>
        <p:nvPicPr>
          <p:cNvPr id="17" name="Picture 4" descr="airitilibrary華藝線上圖書館- 教育部校園數位內容與教學軟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421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輸入關鍵字查找資料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4990" t="11617" r="11744" b="21262"/>
          <a:stretch/>
        </p:blipFill>
        <p:spPr>
          <a:xfrm>
            <a:off x="754514" y="1165963"/>
            <a:ext cx="11045627" cy="5692037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9461241" y="2748444"/>
            <a:ext cx="1744824" cy="33065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632460" y="1139132"/>
            <a:ext cx="2847858" cy="563489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135919" y="3180004"/>
            <a:ext cx="2947224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有此圖可下載全文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673552" y="2872227"/>
            <a:ext cx="3311118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/>
              <a:t>資料太多時</a:t>
            </a:r>
            <a:endParaRPr lang="en-US" altLang="zh-TW" sz="4000" dirty="0"/>
          </a:p>
          <a:p>
            <a:r>
              <a:rPr lang="zh-TW" altLang="en-US" sz="4000" dirty="0"/>
              <a:t>可利用左邊縮小範圍查詢</a:t>
            </a:r>
            <a:endParaRPr lang="en-US" altLang="zh-TW" sz="4000" dirty="0"/>
          </a:p>
        </p:txBody>
      </p:sp>
      <p:pic>
        <p:nvPicPr>
          <p:cNvPr id="20" name="Picture 4" descr="airitilibrary華藝線上圖書館- 教育部校園數位內容與教學軟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50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借閱冊數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罰則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Color 1"/>
          <p:cNvSpPr/>
          <p:nvPr/>
        </p:nvSpPr>
        <p:spPr bwMode="auto">
          <a:xfrm>
            <a:off x="9526570" y="1496910"/>
            <a:ext cx="3365347" cy="1999619"/>
          </a:xfrm>
          <a:custGeom>
            <a:avLst/>
            <a:gdLst>
              <a:gd name="T0" fmla="*/ 766 w 766"/>
              <a:gd name="T1" fmla="*/ 0 h 453"/>
              <a:gd name="T2" fmla="*/ 670 w 766"/>
              <a:gd name="T3" fmla="*/ 85 h 453"/>
              <a:gd name="T4" fmla="*/ 470 w 766"/>
              <a:gd name="T5" fmla="*/ 390 h 453"/>
              <a:gd name="T6" fmla="*/ 337 w 766"/>
              <a:gd name="T7" fmla="*/ 453 h 453"/>
              <a:gd name="T8" fmla="*/ 0 w 766"/>
              <a:gd name="T9" fmla="*/ 453 h 453"/>
              <a:gd name="T10" fmla="*/ 133 w 766"/>
              <a:gd name="T11" fmla="*/ 390 h 453"/>
              <a:gd name="T12" fmla="*/ 333 w 766"/>
              <a:gd name="T13" fmla="*/ 85 h 453"/>
              <a:gd name="T14" fmla="*/ 429 w 766"/>
              <a:gd name="T15" fmla="*/ 0 h 453"/>
              <a:gd name="T16" fmla="*/ 766 w 766"/>
              <a:gd name="T17" fmla="*/ 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6" h="453">
                <a:moveTo>
                  <a:pt x="766" y="0"/>
                </a:moveTo>
                <a:cubicBezTo>
                  <a:pt x="766" y="0"/>
                  <a:pt x="720" y="3"/>
                  <a:pt x="670" y="85"/>
                </a:cubicBezTo>
                <a:cubicBezTo>
                  <a:pt x="623" y="161"/>
                  <a:pt x="495" y="357"/>
                  <a:pt x="470" y="390"/>
                </a:cubicBezTo>
                <a:cubicBezTo>
                  <a:pt x="442" y="428"/>
                  <a:pt x="406" y="453"/>
                  <a:pt x="337" y="453"/>
                </a:cubicBezTo>
                <a:cubicBezTo>
                  <a:pt x="0" y="453"/>
                  <a:pt x="0" y="453"/>
                  <a:pt x="0" y="453"/>
                </a:cubicBezTo>
                <a:cubicBezTo>
                  <a:pt x="69" y="453"/>
                  <a:pt x="105" y="428"/>
                  <a:pt x="133" y="390"/>
                </a:cubicBezTo>
                <a:cubicBezTo>
                  <a:pt x="158" y="357"/>
                  <a:pt x="286" y="161"/>
                  <a:pt x="333" y="85"/>
                </a:cubicBezTo>
                <a:cubicBezTo>
                  <a:pt x="383" y="3"/>
                  <a:pt x="429" y="0"/>
                  <a:pt x="429" y="0"/>
                </a:cubicBezTo>
                <a:lnTo>
                  <a:pt x="76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>
              <a:lnSpc>
                <a:spcPct val="120000"/>
              </a:lnSpc>
            </a:pPr>
            <a:endParaRPr lang="en-US" sz="15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League Gothic Regular"/>
              <a:sym typeface="Arial" panose="020B0604020202020204" pitchFamily="34" charset="0"/>
            </a:endParaRPr>
          </a:p>
        </p:txBody>
      </p:sp>
      <p:sp>
        <p:nvSpPr>
          <p:cNvPr id="17" name="Color 3"/>
          <p:cNvSpPr/>
          <p:nvPr/>
        </p:nvSpPr>
        <p:spPr bwMode="auto">
          <a:xfrm>
            <a:off x="5767270" y="1496910"/>
            <a:ext cx="3363487" cy="1999619"/>
          </a:xfrm>
          <a:custGeom>
            <a:avLst/>
            <a:gdLst>
              <a:gd name="T0" fmla="*/ 766 w 766"/>
              <a:gd name="T1" fmla="*/ 0 h 453"/>
              <a:gd name="T2" fmla="*/ 669 w 766"/>
              <a:gd name="T3" fmla="*/ 85 h 453"/>
              <a:gd name="T4" fmla="*/ 470 w 766"/>
              <a:gd name="T5" fmla="*/ 390 h 453"/>
              <a:gd name="T6" fmla="*/ 337 w 766"/>
              <a:gd name="T7" fmla="*/ 453 h 453"/>
              <a:gd name="T8" fmla="*/ 0 w 766"/>
              <a:gd name="T9" fmla="*/ 453 h 453"/>
              <a:gd name="T10" fmla="*/ 133 w 766"/>
              <a:gd name="T11" fmla="*/ 390 h 453"/>
              <a:gd name="T12" fmla="*/ 332 w 766"/>
              <a:gd name="T13" fmla="*/ 85 h 453"/>
              <a:gd name="T14" fmla="*/ 429 w 766"/>
              <a:gd name="T15" fmla="*/ 0 h 453"/>
              <a:gd name="T16" fmla="*/ 766 w 766"/>
              <a:gd name="T17" fmla="*/ 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6" h="453">
                <a:moveTo>
                  <a:pt x="766" y="0"/>
                </a:moveTo>
                <a:cubicBezTo>
                  <a:pt x="766" y="0"/>
                  <a:pt x="720" y="3"/>
                  <a:pt x="669" y="85"/>
                </a:cubicBezTo>
                <a:cubicBezTo>
                  <a:pt x="622" y="161"/>
                  <a:pt x="494" y="357"/>
                  <a:pt x="470" y="390"/>
                </a:cubicBezTo>
                <a:cubicBezTo>
                  <a:pt x="441" y="428"/>
                  <a:pt x="406" y="453"/>
                  <a:pt x="337" y="453"/>
                </a:cubicBezTo>
                <a:cubicBezTo>
                  <a:pt x="0" y="453"/>
                  <a:pt x="0" y="453"/>
                  <a:pt x="0" y="453"/>
                </a:cubicBezTo>
                <a:cubicBezTo>
                  <a:pt x="69" y="453"/>
                  <a:pt x="104" y="428"/>
                  <a:pt x="133" y="390"/>
                </a:cubicBezTo>
                <a:cubicBezTo>
                  <a:pt x="157" y="357"/>
                  <a:pt x="285" y="161"/>
                  <a:pt x="332" y="85"/>
                </a:cubicBezTo>
                <a:cubicBezTo>
                  <a:pt x="383" y="3"/>
                  <a:pt x="429" y="0"/>
                  <a:pt x="429" y="0"/>
                </a:cubicBezTo>
                <a:lnTo>
                  <a:pt x="76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>
              <a:lnSpc>
                <a:spcPct val="120000"/>
              </a:lnSpc>
            </a:pPr>
            <a:endParaRPr lang="en-US" sz="15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League Gothic Regular"/>
              <a:sym typeface="Arial" panose="020B0604020202020204" pitchFamily="34" charset="0"/>
            </a:endParaRPr>
          </a:p>
        </p:txBody>
      </p:sp>
      <p:sp>
        <p:nvSpPr>
          <p:cNvPr id="18" name="Color 2"/>
          <p:cNvSpPr/>
          <p:nvPr/>
        </p:nvSpPr>
        <p:spPr bwMode="auto">
          <a:xfrm>
            <a:off x="7645991" y="1496910"/>
            <a:ext cx="3361630" cy="1999619"/>
          </a:xfrm>
          <a:custGeom>
            <a:avLst/>
            <a:gdLst>
              <a:gd name="T0" fmla="*/ 0 w 765"/>
              <a:gd name="T1" fmla="*/ 0 h 453"/>
              <a:gd name="T2" fmla="*/ 96 w 765"/>
              <a:gd name="T3" fmla="*/ 85 h 453"/>
              <a:gd name="T4" fmla="*/ 295 w 765"/>
              <a:gd name="T5" fmla="*/ 390 h 453"/>
              <a:gd name="T6" fmla="*/ 428 w 765"/>
              <a:gd name="T7" fmla="*/ 453 h 453"/>
              <a:gd name="T8" fmla="*/ 765 w 765"/>
              <a:gd name="T9" fmla="*/ 453 h 453"/>
              <a:gd name="T10" fmla="*/ 632 w 765"/>
              <a:gd name="T11" fmla="*/ 390 h 453"/>
              <a:gd name="T12" fmla="*/ 433 w 765"/>
              <a:gd name="T13" fmla="*/ 85 h 453"/>
              <a:gd name="T14" fmla="*/ 337 w 765"/>
              <a:gd name="T15" fmla="*/ 0 h 453"/>
              <a:gd name="T16" fmla="*/ 0 w 765"/>
              <a:gd name="T17" fmla="*/ 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5" h="453">
                <a:moveTo>
                  <a:pt x="0" y="0"/>
                </a:moveTo>
                <a:cubicBezTo>
                  <a:pt x="0" y="0"/>
                  <a:pt x="45" y="3"/>
                  <a:pt x="96" y="85"/>
                </a:cubicBezTo>
                <a:cubicBezTo>
                  <a:pt x="143" y="161"/>
                  <a:pt x="271" y="357"/>
                  <a:pt x="295" y="390"/>
                </a:cubicBezTo>
                <a:cubicBezTo>
                  <a:pt x="324" y="428"/>
                  <a:pt x="359" y="453"/>
                  <a:pt x="428" y="453"/>
                </a:cubicBezTo>
                <a:cubicBezTo>
                  <a:pt x="765" y="453"/>
                  <a:pt x="765" y="453"/>
                  <a:pt x="765" y="453"/>
                </a:cubicBezTo>
                <a:cubicBezTo>
                  <a:pt x="696" y="453"/>
                  <a:pt x="661" y="428"/>
                  <a:pt x="632" y="390"/>
                </a:cubicBezTo>
                <a:cubicBezTo>
                  <a:pt x="608" y="357"/>
                  <a:pt x="480" y="161"/>
                  <a:pt x="433" y="85"/>
                </a:cubicBezTo>
                <a:cubicBezTo>
                  <a:pt x="383" y="3"/>
                  <a:pt x="337" y="0"/>
                  <a:pt x="33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>
              <a:lnSpc>
                <a:spcPct val="120000"/>
              </a:lnSpc>
            </a:pPr>
            <a:endParaRPr lang="en-US" sz="15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League Gothic Regular"/>
              <a:sym typeface="Arial" panose="020B0604020202020204" pitchFamily="34" charset="0"/>
            </a:endParaRPr>
          </a:p>
        </p:txBody>
      </p:sp>
      <p:sp>
        <p:nvSpPr>
          <p:cNvPr id="19" name="Color 5"/>
          <p:cNvSpPr/>
          <p:nvPr/>
        </p:nvSpPr>
        <p:spPr bwMode="auto">
          <a:xfrm>
            <a:off x="2000534" y="1496910"/>
            <a:ext cx="3365347" cy="1999619"/>
          </a:xfrm>
          <a:custGeom>
            <a:avLst/>
            <a:gdLst>
              <a:gd name="T0" fmla="*/ 766 w 766"/>
              <a:gd name="T1" fmla="*/ 0 h 453"/>
              <a:gd name="T2" fmla="*/ 670 w 766"/>
              <a:gd name="T3" fmla="*/ 85 h 453"/>
              <a:gd name="T4" fmla="*/ 470 w 766"/>
              <a:gd name="T5" fmla="*/ 390 h 453"/>
              <a:gd name="T6" fmla="*/ 337 w 766"/>
              <a:gd name="T7" fmla="*/ 453 h 453"/>
              <a:gd name="T8" fmla="*/ 0 w 766"/>
              <a:gd name="T9" fmla="*/ 453 h 453"/>
              <a:gd name="T10" fmla="*/ 133 w 766"/>
              <a:gd name="T11" fmla="*/ 390 h 453"/>
              <a:gd name="T12" fmla="*/ 333 w 766"/>
              <a:gd name="T13" fmla="*/ 85 h 453"/>
              <a:gd name="T14" fmla="*/ 429 w 766"/>
              <a:gd name="T15" fmla="*/ 0 h 453"/>
              <a:gd name="T16" fmla="*/ 766 w 766"/>
              <a:gd name="T17" fmla="*/ 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6" h="453">
                <a:moveTo>
                  <a:pt x="766" y="0"/>
                </a:moveTo>
                <a:cubicBezTo>
                  <a:pt x="766" y="0"/>
                  <a:pt x="720" y="3"/>
                  <a:pt x="670" y="85"/>
                </a:cubicBezTo>
                <a:cubicBezTo>
                  <a:pt x="623" y="161"/>
                  <a:pt x="495" y="357"/>
                  <a:pt x="470" y="390"/>
                </a:cubicBezTo>
                <a:cubicBezTo>
                  <a:pt x="442" y="428"/>
                  <a:pt x="406" y="453"/>
                  <a:pt x="337" y="453"/>
                </a:cubicBezTo>
                <a:cubicBezTo>
                  <a:pt x="0" y="453"/>
                  <a:pt x="0" y="453"/>
                  <a:pt x="0" y="453"/>
                </a:cubicBezTo>
                <a:cubicBezTo>
                  <a:pt x="69" y="453"/>
                  <a:pt x="105" y="428"/>
                  <a:pt x="133" y="390"/>
                </a:cubicBezTo>
                <a:cubicBezTo>
                  <a:pt x="158" y="357"/>
                  <a:pt x="286" y="161"/>
                  <a:pt x="333" y="85"/>
                </a:cubicBezTo>
                <a:cubicBezTo>
                  <a:pt x="383" y="3"/>
                  <a:pt x="429" y="0"/>
                  <a:pt x="429" y="0"/>
                </a:cubicBezTo>
                <a:lnTo>
                  <a:pt x="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>
              <a:lnSpc>
                <a:spcPct val="120000"/>
              </a:lnSpc>
            </a:pPr>
            <a:endParaRPr lang="en-US" sz="15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League Gothic Regular"/>
              <a:sym typeface="Arial" panose="020B0604020202020204" pitchFamily="34" charset="0"/>
            </a:endParaRPr>
          </a:p>
        </p:txBody>
      </p:sp>
      <p:sp>
        <p:nvSpPr>
          <p:cNvPr id="20" name="Color 4"/>
          <p:cNvSpPr/>
          <p:nvPr/>
        </p:nvSpPr>
        <p:spPr bwMode="auto">
          <a:xfrm>
            <a:off x="3881116" y="1496910"/>
            <a:ext cx="3365347" cy="1999619"/>
          </a:xfrm>
          <a:custGeom>
            <a:avLst/>
            <a:gdLst>
              <a:gd name="T0" fmla="*/ 0 w 766"/>
              <a:gd name="T1" fmla="*/ 0 h 453"/>
              <a:gd name="T2" fmla="*/ 96 w 766"/>
              <a:gd name="T3" fmla="*/ 85 h 453"/>
              <a:gd name="T4" fmla="*/ 296 w 766"/>
              <a:gd name="T5" fmla="*/ 390 h 453"/>
              <a:gd name="T6" fmla="*/ 429 w 766"/>
              <a:gd name="T7" fmla="*/ 453 h 453"/>
              <a:gd name="T8" fmla="*/ 766 w 766"/>
              <a:gd name="T9" fmla="*/ 453 h 453"/>
              <a:gd name="T10" fmla="*/ 633 w 766"/>
              <a:gd name="T11" fmla="*/ 390 h 453"/>
              <a:gd name="T12" fmla="*/ 433 w 766"/>
              <a:gd name="T13" fmla="*/ 85 h 453"/>
              <a:gd name="T14" fmla="*/ 337 w 766"/>
              <a:gd name="T15" fmla="*/ 0 h 453"/>
              <a:gd name="T16" fmla="*/ 0 w 766"/>
              <a:gd name="T17" fmla="*/ 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6" h="453">
                <a:moveTo>
                  <a:pt x="0" y="0"/>
                </a:moveTo>
                <a:cubicBezTo>
                  <a:pt x="0" y="0"/>
                  <a:pt x="46" y="3"/>
                  <a:pt x="96" y="85"/>
                </a:cubicBezTo>
                <a:cubicBezTo>
                  <a:pt x="143" y="161"/>
                  <a:pt x="271" y="357"/>
                  <a:pt x="296" y="390"/>
                </a:cubicBezTo>
                <a:cubicBezTo>
                  <a:pt x="324" y="428"/>
                  <a:pt x="360" y="453"/>
                  <a:pt x="429" y="453"/>
                </a:cubicBezTo>
                <a:cubicBezTo>
                  <a:pt x="766" y="453"/>
                  <a:pt x="766" y="453"/>
                  <a:pt x="766" y="453"/>
                </a:cubicBezTo>
                <a:cubicBezTo>
                  <a:pt x="697" y="453"/>
                  <a:pt x="661" y="428"/>
                  <a:pt x="633" y="390"/>
                </a:cubicBezTo>
                <a:cubicBezTo>
                  <a:pt x="608" y="357"/>
                  <a:pt x="480" y="161"/>
                  <a:pt x="433" y="85"/>
                </a:cubicBezTo>
                <a:cubicBezTo>
                  <a:pt x="383" y="3"/>
                  <a:pt x="337" y="0"/>
                  <a:pt x="33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>
              <a:lnSpc>
                <a:spcPct val="120000"/>
              </a:lnSpc>
            </a:pPr>
            <a:endParaRPr lang="en-US" sz="15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League Gothic Regular"/>
              <a:sym typeface="Arial" panose="020B0604020202020204" pitchFamily="34" charset="0"/>
            </a:endParaRPr>
          </a:p>
        </p:txBody>
      </p:sp>
      <p:sp>
        <p:nvSpPr>
          <p:cNvPr id="21" name="Side Color"/>
          <p:cNvSpPr/>
          <p:nvPr/>
        </p:nvSpPr>
        <p:spPr bwMode="auto">
          <a:xfrm>
            <a:off x="-1758778" y="1496895"/>
            <a:ext cx="3365346" cy="1187507"/>
          </a:xfrm>
          <a:custGeom>
            <a:avLst/>
            <a:gdLst>
              <a:gd name="T0" fmla="*/ 766 w 766"/>
              <a:gd name="T1" fmla="*/ 0 h 269"/>
              <a:gd name="T2" fmla="*/ 670 w 766"/>
              <a:gd name="T3" fmla="*/ 50 h 269"/>
              <a:gd name="T4" fmla="*/ 470 w 766"/>
              <a:gd name="T5" fmla="*/ 232 h 269"/>
              <a:gd name="T6" fmla="*/ 337 w 766"/>
              <a:gd name="T7" fmla="*/ 269 h 269"/>
              <a:gd name="T8" fmla="*/ 0 w 766"/>
              <a:gd name="T9" fmla="*/ 269 h 269"/>
              <a:gd name="T10" fmla="*/ 133 w 766"/>
              <a:gd name="T11" fmla="*/ 232 h 269"/>
              <a:gd name="T12" fmla="*/ 332 w 766"/>
              <a:gd name="T13" fmla="*/ 50 h 269"/>
              <a:gd name="T14" fmla="*/ 429 w 766"/>
              <a:gd name="T15" fmla="*/ 0 h 269"/>
              <a:gd name="T16" fmla="*/ 766 w 766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6" h="269">
                <a:moveTo>
                  <a:pt x="766" y="0"/>
                </a:moveTo>
                <a:cubicBezTo>
                  <a:pt x="766" y="0"/>
                  <a:pt x="720" y="1"/>
                  <a:pt x="670" y="50"/>
                </a:cubicBezTo>
                <a:cubicBezTo>
                  <a:pt x="623" y="96"/>
                  <a:pt x="495" y="212"/>
                  <a:pt x="470" y="232"/>
                </a:cubicBezTo>
                <a:cubicBezTo>
                  <a:pt x="442" y="255"/>
                  <a:pt x="406" y="269"/>
                  <a:pt x="337" y="269"/>
                </a:cubicBezTo>
                <a:cubicBezTo>
                  <a:pt x="0" y="269"/>
                  <a:pt x="0" y="269"/>
                  <a:pt x="0" y="269"/>
                </a:cubicBezTo>
                <a:cubicBezTo>
                  <a:pt x="69" y="269"/>
                  <a:pt x="104" y="255"/>
                  <a:pt x="133" y="232"/>
                </a:cubicBezTo>
                <a:cubicBezTo>
                  <a:pt x="158" y="212"/>
                  <a:pt x="285" y="96"/>
                  <a:pt x="332" y="50"/>
                </a:cubicBezTo>
                <a:cubicBezTo>
                  <a:pt x="383" y="1"/>
                  <a:pt x="429" y="0"/>
                  <a:pt x="429" y="0"/>
                </a:cubicBezTo>
                <a:lnTo>
                  <a:pt x="766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>
              <a:lnSpc>
                <a:spcPct val="120000"/>
              </a:lnSpc>
            </a:pPr>
            <a:endParaRPr lang="en-US" sz="15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League Gothic Regular"/>
              <a:sym typeface="Arial" panose="020B0604020202020204" pitchFamily="34" charset="0"/>
            </a:endParaRPr>
          </a:p>
        </p:txBody>
      </p:sp>
      <p:sp>
        <p:nvSpPr>
          <p:cNvPr id="22" name="Color 6"/>
          <p:cNvSpPr/>
          <p:nvPr/>
        </p:nvSpPr>
        <p:spPr bwMode="auto">
          <a:xfrm>
            <a:off x="121808" y="1496907"/>
            <a:ext cx="3359771" cy="1999619"/>
          </a:xfrm>
          <a:custGeom>
            <a:avLst/>
            <a:gdLst>
              <a:gd name="T0" fmla="*/ 0 w 765"/>
              <a:gd name="T1" fmla="*/ 0 h 453"/>
              <a:gd name="T2" fmla="*/ 96 w 765"/>
              <a:gd name="T3" fmla="*/ 85 h 453"/>
              <a:gd name="T4" fmla="*/ 295 w 765"/>
              <a:gd name="T5" fmla="*/ 390 h 453"/>
              <a:gd name="T6" fmla="*/ 428 w 765"/>
              <a:gd name="T7" fmla="*/ 453 h 453"/>
              <a:gd name="T8" fmla="*/ 765 w 765"/>
              <a:gd name="T9" fmla="*/ 453 h 453"/>
              <a:gd name="T10" fmla="*/ 632 w 765"/>
              <a:gd name="T11" fmla="*/ 390 h 453"/>
              <a:gd name="T12" fmla="*/ 433 w 765"/>
              <a:gd name="T13" fmla="*/ 85 h 453"/>
              <a:gd name="T14" fmla="*/ 337 w 765"/>
              <a:gd name="T15" fmla="*/ 0 h 453"/>
              <a:gd name="T16" fmla="*/ 0 w 765"/>
              <a:gd name="T17" fmla="*/ 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5" h="453">
                <a:moveTo>
                  <a:pt x="0" y="0"/>
                </a:moveTo>
                <a:cubicBezTo>
                  <a:pt x="0" y="0"/>
                  <a:pt x="46" y="3"/>
                  <a:pt x="96" y="85"/>
                </a:cubicBezTo>
                <a:cubicBezTo>
                  <a:pt x="143" y="161"/>
                  <a:pt x="271" y="357"/>
                  <a:pt x="295" y="390"/>
                </a:cubicBezTo>
                <a:cubicBezTo>
                  <a:pt x="324" y="428"/>
                  <a:pt x="359" y="453"/>
                  <a:pt x="428" y="453"/>
                </a:cubicBezTo>
                <a:cubicBezTo>
                  <a:pt x="765" y="453"/>
                  <a:pt x="765" y="453"/>
                  <a:pt x="765" y="453"/>
                </a:cubicBezTo>
                <a:cubicBezTo>
                  <a:pt x="696" y="453"/>
                  <a:pt x="661" y="428"/>
                  <a:pt x="632" y="390"/>
                </a:cubicBezTo>
                <a:cubicBezTo>
                  <a:pt x="608" y="357"/>
                  <a:pt x="480" y="161"/>
                  <a:pt x="433" y="85"/>
                </a:cubicBezTo>
                <a:cubicBezTo>
                  <a:pt x="383" y="3"/>
                  <a:pt x="337" y="0"/>
                  <a:pt x="33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>
              <a:lnSpc>
                <a:spcPct val="120000"/>
              </a:lnSpc>
            </a:pPr>
            <a:endParaRPr lang="en-US" sz="15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League Gothic Regular"/>
              <a:sym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2579" y="1000280"/>
            <a:ext cx="1025922" cy="3375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dirty="0">
                <a:solidFill>
                  <a:schemeClr val="tx1"/>
                </a:solidFill>
                <a:sym typeface="Arial" panose="020B0604020202020204" pitchFamily="34" charset="0"/>
              </a:rPr>
              <a:t>圖書部份</a:t>
            </a:r>
            <a:endParaRPr lang="en-US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6113" y="971880"/>
            <a:ext cx="1025922" cy="3375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dirty="0">
                <a:solidFill>
                  <a:schemeClr val="tx1"/>
                </a:solidFill>
                <a:sym typeface="Arial" panose="020B0604020202020204" pitchFamily="34" charset="0"/>
              </a:rPr>
              <a:t>視聽資料</a:t>
            </a:r>
            <a:endParaRPr lang="en-US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86348" y="921090"/>
            <a:ext cx="1682308" cy="337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dirty="0">
                <a:solidFill>
                  <a:schemeClr val="tx1"/>
                </a:solidFill>
                <a:sym typeface="Arial" panose="020B0604020202020204" pitchFamily="34" charset="0"/>
              </a:rPr>
              <a:t>其他注意事項</a:t>
            </a:r>
            <a:endParaRPr lang="en-US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5" name="Text Placeholder 7"/>
          <p:cNvSpPr txBox="1"/>
          <p:nvPr/>
        </p:nvSpPr>
        <p:spPr>
          <a:xfrm>
            <a:off x="600886" y="378961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s-ES_tradnl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Text Placeholder 7"/>
          <p:cNvSpPr txBox="1"/>
          <p:nvPr/>
        </p:nvSpPr>
        <p:spPr>
          <a:xfrm>
            <a:off x="5814245" y="3803922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49" name="Text Placeholder 7"/>
          <p:cNvSpPr txBox="1"/>
          <p:nvPr/>
        </p:nvSpPr>
        <p:spPr>
          <a:xfrm>
            <a:off x="5774475" y="479992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22AC004-D505-430E-B577-B47DD3815283}"/>
              </a:ext>
            </a:extLst>
          </p:cNvPr>
          <p:cNvGrpSpPr/>
          <p:nvPr/>
        </p:nvGrpSpPr>
        <p:grpSpPr>
          <a:xfrm>
            <a:off x="7952750" y="3636143"/>
            <a:ext cx="3637188" cy="720645"/>
            <a:chOff x="7952750" y="3636143"/>
            <a:chExt cx="3637188" cy="720645"/>
          </a:xfrm>
        </p:grpSpPr>
        <p:sp>
          <p:nvSpPr>
            <p:cNvPr id="56" name="Rounded Rectangle 11"/>
            <p:cNvSpPr>
              <a:spLocks noChangeAspect="1"/>
            </p:cNvSpPr>
            <p:nvPr/>
          </p:nvSpPr>
          <p:spPr>
            <a:xfrm>
              <a:off x="7952750" y="3636143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FF388C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01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7" name="Text Placeholder 7"/>
            <p:cNvSpPr txBox="1"/>
            <p:nvPr/>
          </p:nvSpPr>
          <p:spPr>
            <a:xfrm>
              <a:off x="8840737" y="3834859"/>
              <a:ext cx="2749201" cy="3375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b="0" dirty="0">
                  <a:sym typeface="Arial" panose="020B0604020202020204" pitchFamily="34" charset="0"/>
                </a:rPr>
                <a:t>書</a:t>
              </a:r>
              <a:r>
                <a:rPr lang="en-US" altLang="zh-TW" b="0" dirty="0">
                  <a:sym typeface="Arial" panose="020B0604020202020204" pitchFamily="34" charset="0"/>
                </a:rPr>
                <a:t>+</a:t>
              </a:r>
              <a:r>
                <a:rPr lang="zh-TW" altLang="en-US" b="0" dirty="0">
                  <a:sym typeface="Arial" panose="020B0604020202020204" pitchFamily="34" charset="0"/>
                </a:rPr>
                <a:t>視聽</a:t>
              </a:r>
              <a:r>
                <a:rPr lang="en-US" altLang="zh-TW" b="0" dirty="0">
                  <a:sym typeface="Arial" panose="020B0604020202020204" pitchFamily="34" charset="0"/>
                </a:rPr>
                <a:t>,</a:t>
              </a:r>
              <a:r>
                <a:rPr lang="zh-TW" altLang="en-US" b="0" dirty="0">
                  <a:sym typeface="Arial" panose="020B0604020202020204" pitchFamily="34" charset="0"/>
                </a:rPr>
                <a:t>不超過</a:t>
              </a:r>
              <a:r>
                <a:rPr lang="en-US" altLang="zh-TW" b="0" dirty="0">
                  <a:sym typeface="Arial" panose="020B0604020202020204" pitchFamily="34" charset="0"/>
                </a:rPr>
                <a:t>20</a:t>
              </a:r>
              <a:r>
                <a:rPr lang="zh-TW" altLang="en-US" b="0" dirty="0">
                  <a:sym typeface="Arial" panose="020B0604020202020204" pitchFamily="34" charset="0"/>
                </a:rPr>
                <a:t>件</a:t>
              </a:r>
              <a:endParaRPr lang="es-ES_tradnl" b="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1A86701-9648-4278-9999-9232E16AF1E1}"/>
              </a:ext>
            </a:extLst>
          </p:cNvPr>
          <p:cNvGrpSpPr/>
          <p:nvPr/>
        </p:nvGrpSpPr>
        <p:grpSpPr>
          <a:xfrm>
            <a:off x="7952750" y="4681073"/>
            <a:ext cx="3548200" cy="1131331"/>
            <a:chOff x="7952750" y="4681073"/>
            <a:chExt cx="3548200" cy="1131331"/>
          </a:xfrm>
        </p:grpSpPr>
        <p:sp>
          <p:nvSpPr>
            <p:cNvPr id="58" name="Rounded Rectangle 27"/>
            <p:cNvSpPr>
              <a:spLocks noChangeAspect="1"/>
            </p:cNvSpPr>
            <p:nvPr/>
          </p:nvSpPr>
          <p:spPr>
            <a:xfrm>
              <a:off x="7952750" y="4681073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A4178A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02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9" name="Text Placeholder 7"/>
            <p:cNvSpPr txBox="1"/>
            <p:nvPr/>
          </p:nvSpPr>
          <p:spPr>
            <a:xfrm>
              <a:off x="8751749" y="4704408"/>
              <a:ext cx="2749201" cy="1107996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b="0" dirty="0">
                  <a:sym typeface="Arial" panose="020B0604020202020204" pitchFamily="34" charset="0"/>
                </a:rPr>
                <a:t>館藏外借如有遺失，須賠原資料，如賠款則為該資料定價</a:t>
              </a:r>
              <a:r>
                <a:rPr lang="en-US" altLang="zh-TW" b="0" dirty="0">
                  <a:sym typeface="Arial" panose="020B0604020202020204" pitchFamily="34" charset="0"/>
                </a:rPr>
                <a:t>2</a:t>
              </a:r>
              <a:r>
                <a:rPr lang="zh-TW" altLang="en-US" b="0" dirty="0">
                  <a:sym typeface="Arial" panose="020B0604020202020204" pitchFamily="34" charset="0"/>
                </a:rPr>
                <a:t>倍</a:t>
              </a:r>
              <a:endParaRPr lang="es-ES_tradnl" b="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5D822D3C-645C-4208-A767-0FEEB23CA659}"/>
              </a:ext>
            </a:extLst>
          </p:cNvPr>
          <p:cNvGrpSpPr/>
          <p:nvPr/>
        </p:nvGrpSpPr>
        <p:grpSpPr>
          <a:xfrm>
            <a:off x="7952750" y="5838747"/>
            <a:ext cx="3581472" cy="841241"/>
            <a:chOff x="7952750" y="5838747"/>
            <a:chExt cx="3581472" cy="841241"/>
          </a:xfrm>
        </p:grpSpPr>
        <p:sp>
          <p:nvSpPr>
            <p:cNvPr id="51" name="Rounded Rectangle 23"/>
            <p:cNvSpPr>
              <a:spLocks noChangeAspect="1"/>
            </p:cNvSpPr>
            <p:nvPr/>
          </p:nvSpPr>
          <p:spPr>
            <a:xfrm>
              <a:off x="7952750" y="5838747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E40059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03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1" name="Text Placeholder 7"/>
            <p:cNvSpPr txBox="1"/>
            <p:nvPr/>
          </p:nvSpPr>
          <p:spPr>
            <a:xfrm>
              <a:off x="8785021" y="5973128"/>
              <a:ext cx="2749201" cy="70686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b="0" dirty="0">
                  <a:solidFill>
                    <a:srgbClr val="0070C0"/>
                  </a:solidFill>
                  <a:sym typeface="Arial" panose="020B0604020202020204" pitchFamily="34" charset="0"/>
                </a:rPr>
                <a:t>請勿將證件借給他人，以免產生糾紛</a:t>
              </a:r>
              <a:endParaRPr lang="es-ES_tradnl" b="0" dirty="0">
                <a:solidFill>
                  <a:srgbClr val="0070C0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62" name="圖形 57" descr="書籍">
            <a:extLst>
              <a:ext uri="{FF2B5EF4-FFF2-40B4-BE49-F238E27FC236}">
                <a16:creationId xmlns:a16="http://schemas.microsoft.com/office/drawing/2014/main" id="{BBEE7B50-BE0E-4040-BB00-EDA4348E5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08" y="953332"/>
            <a:ext cx="540000" cy="540000"/>
          </a:xfrm>
          <a:prstGeom prst="rect">
            <a:avLst/>
          </a:prstGeom>
        </p:spPr>
      </p:pic>
      <p:pic>
        <p:nvPicPr>
          <p:cNvPr id="63" name="圖形 12" descr="影片膠片">
            <a:extLst>
              <a:ext uri="{FF2B5EF4-FFF2-40B4-BE49-F238E27FC236}">
                <a16:creationId xmlns:a16="http://schemas.microsoft.com/office/drawing/2014/main" id="{E353D5E8-9D07-4880-9FA9-6A40B4833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1454" y="916357"/>
            <a:ext cx="540000" cy="54000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F153FC0C-5FD2-4234-87EF-0A18646C506D}"/>
              </a:ext>
            </a:extLst>
          </p:cNvPr>
          <p:cNvGrpSpPr/>
          <p:nvPr/>
        </p:nvGrpSpPr>
        <p:grpSpPr>
          <a:xfrm>
            <a:off x="585663" y="3636143"/>
            <a:ext cx="3608991" cy="737686"/>
            <a:chOff x="585663" y="3636143"/>
            <a:chExt cx="3608991" cy="737686"/>
          </a:xfrm>
        </p:grpSpPr>
        <p:sp>
          <p:nvSpPr>
            <p:cNvPr id="31" name="Text Placeholder 7"/>
            <p:cNvSpPr txBox="1"/>
            <p:nvPr/>
          </p:nvSpPr>
          <p:spPr>
            <a:xfrm>
              <a:off x="1385535" y="3685070"/>
              <a:ext cx="1954874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冊數</a:t>
              </a:r>
              <a:endParaRPr lang="es-ES_tradnl" dirty="0">
                <a:sym typeface="Arial" panose="020B0604020202020204" pitchFamily="34" charset="0"/>
              </a:endParaRPr>
            </a:p>
          </p:txBody>
        </p:sp>
        <p:sp>
          <p:nvSpPr>
            <p:cNvPr id="32" name="Text Placeholder 2"/>
            <p:cNvSpPr txBox="1"/>
            <p:nvPr/>
          </p:nvSpPr>
          <p:spPr>
            <a:xfrm>
              <a:off x="1448679" y="3996466"/>
              <a:ext cx="2745975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可借閱</a:t>
              </a: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20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冊</a:t>
              </a:r>
              <a:endParaRPr lang="en-US" altLang="zh-CN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9" name="Rounded Rectangle 11"/>
            <p:cNvSpPr>
              <a:spLocks noChangeAspect="1"/>
            </p:cNvSpPr>
            <p:nvPr/>
          </p:nvSpPr>
          <p:spPr>
            <a:xfrm>
              <a:off x="585663" y="363614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388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3" name="圖形 2" descr="書籍">
              <a:extLst>
                <a:ext uri="{FF2B5EF4-FFF2-40B4-BE49-F238E27FC236}">
                  <a16:creationId xmlns:a16="http://schemas.microsoft.com/office/drawing/2014/main" id="{B3563C27-306F-46B0-9DA4-0E86623D5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4608" y="3748291"/>
              <a:ext cx="540000" cy="540000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D67599D-B225-4A29-AE79-D71D091294C8}"/>
              </a:ext>
            </a:extLst>
          </p:cNvPr>
          <p:cNvGrpSpPr/>
          <p:nvPr/>
        </p:nvGrpSpPr>
        <p:grpSpPr>
          <a:xfrm>
            <a:off x="4371976" y="3636143"/>
            <a:ext cx="3617306" cy="720645"/>
            <a:chOff x="4371976" y="3636143"/>
            <a:chExt cx="3617306" cy="720645"/>
          </a:xfrm>
        </p:grpSpPr>
        <p:sp>
          <p:nvSpPr>
            <p:cNvPr id="34" name="Rounded Rectangle 11"/>
            <p:cNvSpPr>
              <a:spLocks noChangeAspect="1"/>
            </p:cNvSpPr>
            <p:nvPr/>
          </p:nvSpPr>
          <p:spPr>
            <a:xfrm>
              <a:off x="4371976" y="363614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388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7" name="Text Placeholder 7"/>
            <p:cNvSpPr txBox="1"/>
            <p:nvPr/>
          </p:nvSpPr>
          <p:spPr>
            <a:xfrm>
              <a:off x="5240081" y="3666166"/>
              <a:ext cx="2749201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片數</a:t>
              </a:r>
              <a:endParaRPr lang="es-ES_tradnl" dirty="0">
                <a:sym typeface="Arial" panose="020B0604020202020204" pitchFamily="34" charset="0"/>
              </a:endParaRPr>
            </a:p>
          </p:txBody>
        </p:sp>
        <p:sp>
          <p:nvSpPr>
            <p:cNvPr id="38" name="Text Placeholder 2"/>
            <p:cNvSpPr txBox="1"/>
            <p:nvPr/>
          </p:nvSpPr>
          <p:spPr>
            <a:xfrm>
              <a:off x="5240081" y="3977562"/>
              <a:ext cx="2749201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可借閱</a:t>
              </a: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6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片</a:t>
              </a:r>
              <a:endParaRPr lang="en-US" altLang="zh-CN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48" name="圖形 12" descr="影片膠片">
              <a:extLst>
                <a:ext uri="{FF2B5EF4-FFF2-40B4-BE49-F238E27FC236}">
                  <a16:creationId xmlns:a16="http://schemas.microsoft.com/office/drawing/2014/main" id="{CC63CCE0-F0CC-4E9C-86BE-5BDA1E465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2525" y="3726294"/>
              <a:ext cx="540000" cy="540000"/>
            </a:xfrm>
            <a:prstGeom prst="rect">
              <a:avLst/>
            </a:prstGeom>
          </p:spPr>
        </p:pic>
      </p:grpSp>
      <p:pic>
        <p:nvPicPr>
          <p:cNvPr id="5" name="圖形 4" descr="警告">
            <a:extLst>
              <a:ext uri="{FF2B5EF4-FFF2-40B4-BE49-F238E27FC236}">
                <a16:creationId xmlns:a16="http://schemas.microsoft.com/office/drawing/2014/main" id="{A9B077CF-190D-45EE-A003-1C70FD8C79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5991" y="848971"/>
            <a:ext cx="540000" cy="54000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3BE21F47-03A6-4E29-AC63-69674C7A51FD}"/>
              </a:ext>
            </a:extLst>
          </p:cNvPr>
          <p:cNvGrpSpPr/>
          <p:nvPr/>
        </p:nvGrpSpPr>
        <p:grpSpPr>
          <a:xfrm>
            <a:off x="585663" y="4681073"/>
            <a:ext cx="3608991" cy="720645"/>
            <a:chOff x="585663" y="4681073"/>
            <a:chExt cx="3608991" cy="720645"/>
          </a:xfrm>
        </p:grpSpPr>
        <p:sp>
          <p:nvSpPr>
            <p:cNvPr id="42" name="Text Placeholder 7"/>
            <p:cNvSpPr txBox="1"/>
            <p:nvPr/>
          </p:nvSpPr>
          <p:spPr>
            <a:xfrm>
              <a:off x="1385535" y="4681073"/>
              <a:ext cx="2745975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借期</a:t>
              </a:r>
              <a:endParaRPr lang="es-ES_tradnl" dirty="0">
                <a:sym typeface="Arial" panose="020B0604020202020204" pitchFamily="34" charset="0"/>
              </a:endParaRPr>
            </a:p>
          </p:txBody>
        </p:sp>
        <p:sp>
          <p:nvSpPr>
            <p:cNvPr id="43" name="Text Placeholder 2"/>
            <p:cNvSpPr txBox="1"/>
            <p:nvPr/>
          </p:nvSpPr>
          <p:spPr>
            <a:xfrm>
              <a:off x="1448679" y="4992469"/>
              <a:ext cx="2745975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個月、可續借</a:t>
              </a: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次</a:t>
              </a:r>
              <a:endParaRPr lang="en-US" altLang="zh-CN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4" name="Rounded Rectangle 27"/>
            <p:cNvSpPr>
              <a:spLocks noChangeAspect="1"/>
            </p:cNvSpPr>
            <p:nvPr/>
          </p:nvSpPr>
          <p:spPr>
            <a:xfrm>
              <a:off x="585663" y="468107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9C00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9" name="圖形 8" descr="月曆">
              <a:extLst>
                <a:ext uri="{FF2B5EF4-FFF2-40B4-BE49-F238E27FC236}">
                  <a16:creationId xmlns:a16="http://schemas.microsoft.com/office/drawing/2014/main" id="{5BE0EA50-0D00-41A7-8C76-C485021AF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5615" y="4792751"/>
              <a:ext cx="540000" cy="540000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719D6D3-226D-46D4-8B30-6B9F97510426}"/>
              </a:ext>
            </a:extLst>
          </p:cNvPr>
          <p:cNvGrpSpPr/>
          <p:nvPr/>
        </p:nvGrpSpPr>
        <p:grpSpPr>
          <a:xfrm>
            <a:off x="4371976" y="4681073"/>
            <a:ext cx="3617306" cy="720645"/>
            <a:chOff x="4371976" y="4681073"/>
            <a:chExt cx="3617306" cy="720645"/>
          </a:xfrm>
        </p:grpSpPr>
        <p:sp>
          <p:nvSpPr>
            <p:cNvPr id="46" name="Text Placeholder 7"/>
            <p:cNvSpPr txBox="1"/>
            <p:nvPr/>
          </p:nvSpPr>
          <p:spPr>
            <a:xfrm>
              <a:off x="5240081" y="4704408"/>
              <a:ext cx="2749201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借期</a:t>
              </a:r>
              <a:endParaRPr lang="es-ES_tradnl" dirty="0">
                <a:sym typeface="Arial" panose="020B0604020202020204" pitchFamily="34" charset="0"/>
              </a:endParaRPr>
            </a:p>
          </p:txBody>
        </p:sp>
        <p:sp>
          <p:nvSpPr>
            <p:cNvPr id="47" name="Text Placeholder 2"/>
            <p:cNvSpPr txBox="1"/>
            <p:nvPr/>
          </p:nvSpPr>
          <p:spPr>
            <a:xfrm>
              <a:off x="5240081" y="5015803"/>
              <a:ext cx="2749201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借期</a:t>
              </a: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7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天，不得續借</a:t>
              </a:r>
              <a:endParaRPr lang="en-US" altLang="zh-CN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0" name="Rounded Rectangle 27"/>
            <p:cNvSpPr>
              <a:spLocks noChangeAspect="1"/>
            </p:cNvSpPr>
            <p:nvPr/>
          </p:nvSpPr>
          <p:spPr>
            <a:xfrm>
              <a:off x="4371976" y="468107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9C00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65" name="圖形 64" descr="月曆">
              <a:extLst>
                <a:ext uri="{FF2B5EF4-FFF2-40B4-BE49-F238E27FC236}">
                  <a16:creationId xmlns:a16="http://schemas.microsoft.com/office/drawing/2014/main" id="{F6F27588-1187-485A-B6E2-36AFCF96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59048" y="4792751"/>
              <a:ext cx="540000" cy="540000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DB6A309-5F32-41D9-97EB-8E18B98CD67A}"/>
              </a:ext>
            </a:extLst>
          </p:cNvPr>
          <p:cNvGrpSpPr/>
          <p:nvPr/>
        </p:nvGrpSpPr>
        <p:grpSpPr>
          <a:xfrm>
            <a:off x="585663" y="5838747"/>
            <a:ext cx="3608991" cy="801403"/>
            <a:chOff x="585663" y="5838747"/>
            <a:chExt cx="3608991" cy="801403"/>
          </a:xfrm>
        </p:grpSpPr>
        <p:sp>
          <p:nvSpPr>
            <p:cNvPr id="33" name="Rounded Rectangle 23"/>
            <p:cNvSpPr>
              <a:spLocks noChangeAspect="1"/>
            </p:cNvSpPr>
            <p:nvPr/>
          </p:nvSpPr>
          <p:spPr>
            <a:xfrm>
              <a:off x="585663" y="5838747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005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2" name="Text Placeholder 7"/>
            <p:cNvSpPr txBox="1"/>
            <p:nvPr/>
          </p:nvSpPr>
          <p:spPr>
            <a:xfrm>
              <a:off x="1385535" y="5838747"/>
              <a:ext cx="2745975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罰則</a:t>
              </a:r>
              <a:endParaRPr lang="es-ES_tradnl" dirty="0">
                <a:sym typeface="Arial" panose="020B0604020202020204" pitchFamily="34" charset="0"/>
              </a:endParaRPr>
            </a:p>
          </p:txBody>
        </p:sp>
        <p:sp>
          <p:nvSpPr>
            <p:cNvPr id="55" name="Text Placeholder 2"/>
            <p:cNvSpPr txBox="1"/>
            <p:nvPr/>
          </p:nvSpPr>
          <p:spPr>
            <a:xfrm>
              <a:off x="1448679" y="6262787"/>
              <a:ext cx="2745975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逾期</a:t>
              </a: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天，每本罰金</a:t>
              </a: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2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元</a:t>
              </a:r>
              <a:endParaRPr lang="en-US" altLang="zh-CN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11" name="圖形 10" descr="硬幣">
              <a:extLst>
                <a:ext uri="{FF2B5EF4-FFF2-40B4-BE49-F238E27FC236}">
                  <a16:creationId xmlns:a16="http://schemas.microsoft.com/office/drawing/2014/main" id="{F7EF9FE5-DAEC-4395-A8B3-63D99C6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88765" y="5943611"/>
              <a:ext cx="540000" cy="540000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1BC514A-05D5-4AEE-9E69-286CDF37AF2E}"/>
              </a:ext>
            </a:extLst>
          </p:cNvPr>
          <p:cNvGrpSpPr/>
          <p:nvPr/>
        </p:nvGrpSpPr>
        <p:grpSpPr>
          <a:xfrm>
            <a:off x="4371976" y="5838747"/>
            <a:ext cx="3614080" cy="807892"/>
            <a:chOff x="4371976" y="5838747"/>
            <a:chExt cx="3614080" cy="807892"/>
          </a:xfrm>
        </p:grpSpPr>
        <p:sp>
          <p:nvSpPr>
            <p:cNvPr id="53" name="Text Placeholder 2"/>
            <p:cNvSpPr txBox="1"/>
            <p:nvPr/>
          </p:nvSpPr>
          <p:spPr>
            <a:xfrm>
              <a:off x="5240081" y="6269276"/>
              <a:ext cx="2745975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逾期</a:t>
              </a: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天，每</a:t>
              </a: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l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片罰金</a:t>
              </a:r>
              <a:r>
                <a:rPr lang="en-US" altLang="zh-TW" dirty="0">
                  <a:solidFill>
                    <a:schemeClr val="tx1"/>
                  </a:solidFill>
                  <a:sym typeface="Arial" panose="020B0604020202020204" pitchFamily="34" charset="0"/>
                </a:rPr>
                <a:t>10</a:t>
              </a:r>
              <a:r>
                <a:rPr lang="zh-TW" altLang="en-US" dirty="0">
                  <a:solidFill>
                    <a:schemeClr val="tx1"/>
                  </a:solidFill>
                  <a:sym typeface="Arial" panose="020B0604020202020204" pitchFamily="34" charset="0"/>
                </a:rPr>
                <a:t>元</a:t>
              </a:r>
              <a:endParaRPr lang="en-US" altLang="zh-CN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4" name="Text Placeholder 7"/>
            <p:cNvSpPr txBox="1"/>
            <p:nvPr/>
          </p:nvSpPr>
          <p:spPr>
            <a:xfrm>
              <a:off x="5240081" y="5911763"/>
              <a:ext cx="2745975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罰則</a:t>
              </a:r>
              <a:endParaRPr lang="es-ES_tradnl" dirty="0">
                <a:sym typeface="Arial" panose="020B0604020202020204" pitchFamily="34" charset="0"/>
              </a:endParaRPr>
            </a:p>
          </p:txBody>
        </p:sp>
        <p:sp>
          <p:nvSpPr>
            <p:cNvPr id="60" name="Rounded Rectangle 23"/>
            <p:cNvSpPr>
              <a:spLocks noChangeAspect="1"/>
            </p:cNvSpPr>
            <p:nvPr/>
          </p:nvSpPr>
          <p:spPr>
            <a:xfrm>
              <a:off x="4371976" y="5838747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005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66" name="圖形 65" descr="硬幣">
              <a:extLst>
                <a:ext uri="{FF2B5EF4-FFF2-40B4-BE49-F238E27FC236}">
                  <a16:creationId xmlns:a16="http://schemas.microsoft.com/office/drawing/2014/main" id="{FD8C1FBA-9FB1-46C5-BF18-71E7F27F3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59048" y="5943611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219287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2024" t="10657" r="19507" b="18595"/>
          <a:stretch/>
        </p:blipFill>
        <p:spPr>
          <a:xfrm>
            <a:off x="2062066" y="1165963"/>
            <a:ext cx="8229599" cy="5601299"/>
          </a:xfrm>
          <a:prstGeom prst="rect">
            <a:avLst/>
          </a:prstGeom>
        </p:spPr>
      </p:pic>
      <p:sp>
        <p:nvSpPr>
          <p:cNvPr id="20" name="圓角矩形 19"/>
          <p:cNvSpPr/>
          <p:nvPr/>
        </p:nvSpPr>
        <p:spPr>
          <a:xfrm>
            <a:off x="4991878" y="4082722"/>
            <a:ext cx="2071395" cy="33065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 rot="12682749">
            <a:off x="7121531" y="4335262"/>
            <a:ext cx="704269" cy="421590"/>
          </a:xfrm>
          <a:prstGeom prst="rightArrow">
            <a:avLst>
              <a:gd name="adj1" fmla="val 50000"/>
              <a:gd name="adj2" fmla="val 40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5" b="20377"/>
          <a:stretch/>
        </p:blipFill>
        <p:spPr>
          <a:xfrm>
            <a:off x="9331408" y="27254"/>
            <a:ext cx="2860592" cy="11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56778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2926" t="11771" r="16563" b="14940"/>
          <a:stretch/>
        </p:blipFill>
        <p:spPr>
          <a:xfrm>
            <a:off x="2086216" y="1165963"/>
            <a:ext cx="8258012" cy="562603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568739" cy="456940"/>
            <a:chOff x="6627851" y="3493208"/>
            <a:chExt cx="356873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95465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利用資料檢索查詢新聞資料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4758612" y="1554920"/>
            <a:ext cx="1402310" cy="709136"/>
            <a:chOff x="1123164" y="1676218"/>
            <a:chExt cx="2709476" cy="709136"/>
          </a:xfrm>
        </p:grpSpPr>
        <p:sp>
          <p:nvSpPr>
            <p:cNvPr id="22" name="向右箭號 21"/>
            <p:cNvSpPr/>
            <p:nvPr/>
          </p:nvSpPr>
          <p:spPr>
            <a:xfrm rot="8079067">
              <a:off x="3318379" y="1469678"/>
              <a:ext cx="307721" cy="720801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1123164" y="2015170"/>
              <a:ext cx="1926105" cy="370184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5" b="20377"/>
          <a:stretch/>
        </p:blipFill>
        <p:spPr>
          <a:xfrm>
            <a:off x="9331408" y="27254"/>
            <a:ext cx="2860592" cy="11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604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573"/>
          <p:cNvSpPr txBox="1"/>
          <p:nvPr/>
        </p:nvSpPr>
        <p:spPr>
          <a:xfrm>
            <a:off x="757339" y="703472"/>
            <a:ext cx="4277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哈佛商業評論 全球繁體中文版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788" t="10759" r="2784" b="6701"/>
          <a:stretch/>
        </p:blipFill>
        <p:spPr>
          <a:xfrm>
            <a:off x="415282" y="1260656"/>
            <a:ext cx="11535000" cy="5553887"/>
          </a:xfrm>
          <a:prstGeom prst="rect">
            <a:avLst/>
          </a:prstGeom>
        </p:spPr>
      </p:pic>
      <p:pic>
        <p:nvPicPr>
          <p:cNvPr id="14" name="Picture 6" descr="電子資源新增訊息】哈佛商業評論全球繁體中文版影音知識庫- 崑山科大圖書館R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15" y="49139"/>
            <a:ext cx="2913479" cy="13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00028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15282" y="651874"/>
            <a:ext cx="4345420" cy="470282"/>
            <a:chOff x="6639273" y="3436029"/>
            <a:chExt cx="4345420" cy="470550"/>
          </a:xfrm>
        </p:grpSpPr>
        <p:sp>
          <p:nvSpPr>
            <p:cNvPr id="12" name="文本框 573"/>
            <p:cNvSpPr txBox="1"/>
            <p:nvPr/>
          </p:nvSpPr>
          <p:spPr>
            <a:xfrm>
              <a:off x="6798932" y="3436029"/>
              <a:ext cx="4185761" cy="46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可以選擇英文文稿、播放速度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" name="Picture 6" descr="電子資源新增訊息】哈佛商業評論全球繁體中文版影音知識庫- 崑山科大圖書館R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15" y="49139"/>
            <a:ext cx="2913479" cy="13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7517" t="12135" r="6360" b="3875"/>
          <a:stretch/>
        </p:blipFill>
        <p:spPr>
          <a:xfrm>
            <a:off x="943952" y="1194318"/>
            <a:ext cx="9125498" cy="56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5795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15282" y="651874"/>
            <a:ext cx="4827925" cy="470282"/>
            <a:chOff x="6639273" y="3436029"/>
            <a:chExt cx="4827925" cy="470550"/>
          </a:xfrm>
        </p:grpSpPr>
        <p:sp>
          <p:nvSpPr>
            <p:cNvPr id="12" name="文本框 573"/>
            <p:cNvSpPr txBox="1"/>
            <p:nvPr/>
          </p:nvSpPr>
          <p:spPr>
            <a:xfrm>
              <a:off x="6798932" y="3436029"/>
              <a:ext cx="4668266" cy="46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圖書館首頁→熱門服務→</a:t>
              </a:r>
              <a:r>
                <a:rPr lang="en-US" altLang="zh-TW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Kmovie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9517" t="16447" r="20993" b="27862"/>
          <a:stretch/>
        </p:blipFill>
        <p:spPr>
          <a:xfrm>
            <a:off x="693420" y="1214489"/>
            <a:ext cx="10522248" cy="5540874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9246636" y="4067904"/>
            <a:ext cx="1791478" cy="178238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8" descr="國鼎圖書館– KMOVIE智軒雲端公播電影網啟用通知!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165" y="7937"/>
            <a:ext cx="3220835" cy="20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9912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3338" t="12119" r="24515" b="6158"/>
          <a:stretch/>
        </p:blipFill>
        <p:spPr>
          <a:xfrm>
            <a:off x="242596" y="679834"/>
            <a:ext cx="6846150" cy="603493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15282" y="752823"/>
            <a:ext cx="11247983" cy="3721058"/>
            <a:chOff x="6639273" y="3537037"/>
            <a:chExt cx="11247983" cy="3723180"/>
          </a:xfrm>
        </p:grpSpPr>
        <p:sp>
          <p:nvSpPr>
            <p:cNvPr id="12" name="文本框 573"/>
            <p:cNvSpPr txBox="1"/>
            <p:nvPr/>
          </p:nvSpPr>
          <p:spPr>
            <a:xfrm>
              <a:off x="13462398" y="6059204"/>
              <a:ext cx="4424858" cy="12010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校內：開始觀看</a:t>
              </a:r>
              <a:endPara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校外：輸入學校電子郵件帳號密碼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439955" y="3349691"/>
            <a:ext cx="2757195" cy="150222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8" descr="國鼎圖書館– KMOVIE智軒雲端公播電影網啟用通知!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165" y="7937"/>
            <a:ext cx="3220835" cy="20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7839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574"/>
          <p:cNvSpPr txBox="1"/>
          <p:nvPr/>
        </p:nvSpPr>
        <p:spPr>
          <a:xfrm>
            <a:off x="415282" y="752819"/>
            <a:ext cx="319318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altLang="zh-CN" dirty="0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0473" b="4629"/>
          <a:stretch/>
        </p:blipFill>
        <p:spPr>
          <a:xfrm>
            <a:off x="143769" y="752822"/>
            <a:ext cx="12022341" cy="57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356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574"/>
          <p:cNvSpPr txBox="1"/>
          <p:nvPr/>
        </p:nvSpPr>
        <p:spPr>
          <a:xfrm>
            <a:off x="415282" y="752819"/>
            <a:ext cx="319318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altLang="zh-CN" dirty="0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5193" t="33604"/>
          <a:stretch/>
        </p:blipFill>
        <p:spPr>
          <a:xfrm>
            <a:off x="-5715" y="614329"/>
            <a:ext cx="12194804" cy="6088314"/>
          </a:xfrm>
          <a:prstGeom prst="rect">
            <a:avLst/>
          </a:prstGeom>
        </p:spPr>
      </p:pic>
      <p:sp>
        <p:nvSpPr>
          <p:cNvPr id="9" name="文本框 573"/>
          <p:cNvSpPr txBox="1"/>
          <p:nvPr/>
        </p:nvSpPr>
        <p:spPr>
          <a:xfrm>
            <a:off x="6091687" y="3058322"/>
            <a:ext cx="442485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部份影片有英文字幕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也可以調整速度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10086391" y="5654351"/>
            <a:ext cx="2102698" cy="114636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664185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898" t="10195" r="24592" b="27220"/>
          <a:stretch/>
        </p:blipFill>
        <p:spPr>
          <a:xfrm>
            <a:off x="1702837" y="1165962"/>
            <a:ext cx="7912358" cy="569203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932347" cy="456940"/>
            <a:chOff x="6627851" y="3493208"/>
            <a:chExt cx="293234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31826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可按類別瀏覽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圓角矩形 14"/>
          <p:cNvSpPr/>
          <p:nvPr/>
        </p:nvSpPr>
        <p:spPr>
          <a:xfrm>
            <a:off x="1702838" y="2043404"/>
            <a:ext cx="7912358" cy="39188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2" b="42193"/>
          <a:stretch/>
        </p:blipFill>
        <p:spPr>
          <a:xfrm>
            <a:off x="8313576" y="9819"/>
            <a:ext cx="3843353" cy="8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326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6264736" cy="456940"/>
            <a:chOff x="6627851" y="3493208"/>
            <a:chExt cx="6264736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5724644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滑鼠移至欲借圖書封面→自跳出功能表中選擇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2" b="42193"/>
          <a:stretch/>
        </p:blipFill>
        <p:spPr>
          <a:xfrm>
            <a:off x="8313576" y="9819"/>
            <a:ext cx="3843353" cy="85273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24048" t="8786" r="35544" b="49854"/>
          <a:stretch/>
        </p:blipFill>
        <p:spPr>
          <a:xfrm>
            <a:off x="1130917" y="1479517"/>
            <a:ext cx="8479613" cy="4882198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1505615" y="1792392"/>
            <a:ext cx="1990620" cy="297683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4435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問題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725104" y="2636385"/>
            <a:ext cx="4127704" cy="1569660"/>
            <a:chOff x="6627851" y="1807102"/>
            <a:chExt cx="4127704" cy="1569660"/>
          </a:xfrm>
        </p:grpSpPr>
        <p:sp>
          <p:nvSpPr>
            <p:cNvPr id="3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570"/>
            <p:cNvSpPr txBox="1"/>
            <p:nvPr/>
          </p:nvSpPr>
          <p:spPr>
            <a:xfrm>
              <a:off x="7245983" y="1807102"/>
              <a:ext cx="35095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圖書館線上圖書預借服務</a:t>
              </a:r>
              <a:r>
                <a:rPr lang="en-US" altLang="zh-TW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帳密是什麼</a:t>
              </a:r>
              <a:r>
                <a:rPr lang="en-US" altLang="zh-TW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?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l="16905" t="9728" r="14217" b="18980"/>
          <a:stretch/>
        </p:blipFill>
        <p:spPr>
          <a:xfrm>
            <a:off x="44188" y="1556716"/>
            <a:ext cx="7595132" cy="4422053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4141177" y="2743637"/>
            <a:ext cx="1459523" cy="130961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825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1829" t="29907" r="32145" b="35612"/>
          <a:stretch/>
        </p:blipFill>
        <p:spPr>
          <a:xfrm>
            <a:off x="1017944" y="1165963"/>
            <a:ext cx="10451168" cy="562672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可以借閱、線上閱讀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15" name="圓角矩形 14"/>
          <p:cNvSpPr/>
          <p:nvPr/>
        </p:nvSpPr>
        <p:spPr>
          <a:xfrm>
            <a:off x="6764693" y="4309187"/>
            <a:ext cx="2267340" cy="48674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2" b="42193"/>
          <a:stretch/>
        </p:blipFill>
        <p:spPr>
          <a:xfrm>
            <a:off x="8313576" y="9819"/>
            <a:ext cx="3843353" cy="852738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1783547" y="5302897"/>
            <a:ext cx="2377906" cy="4354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89167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2210" t="17078" r="30556" b="35656"/>
          <a:stretch/>
        </p:blipFill>
        <p:spPr>
          <a:xfrm>
            <a:off x="2551811" y="1464720"/>
            <a:ext cx="7553242" cy="539328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2707673" cy="456940"/>
            <a:chOff x="6627851" y="3493208"/>
            <a:chExt cx="2707673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167581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帳密登入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2" b="42193"/>
          <a:stretch/>
        </p:blipFill>
        <p:spPr>
          <a:xfrm>
            <a:off x="8313576" y="9819"/>
            <a:ext cx="3843353" cy="852738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6437268" y="2341983"/>
            <a:ext cx="2445475" cy="162352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6016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944" y="1113866"/>
            <a:ext cx="8642672" cy="574413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1722080" cy="456940"/>
            <a:chOff x="6627851" y="3493208"/>
            <a:chExt cx="1722080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1107996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線上閱讀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2" b="42193"/>
          <a:stretch/>
        </p:blipFill>
        <p:spPr>
          <a:xfrm>
            <a:off x="8313576" y="9819"/>
            <a:ext cx="3843353" cy="8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163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9354" t="9297" r="27993" b="27936"/>
          <a:stretch/>
        </p:blipFill>
        <p:spPr>
          <a:xfrm>
            <a:off x="2967135" y="1418251"/>
            <a:ext cx="6316824" cy="522876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707673" cy="456940"/>
            <a:chOff x="6627851" y="3493208"/>
            <a:chExt cx="2707673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167581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帳密輸入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4458533" y="2137307"/>
            <a:ext cx="3080602" cy="3451730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241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235" t="8895" r="16336" b="51196"/>
          <a:stretch/>
        </p:blipFill>
        <p:spPr>
          <a:xfrm>
            <a:off x="632460" y="1740027"/>
            <a:ext cx="10433602" cy="352594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799571" cy="456940"/>
            <a:chOff x="6627851" y="3493208"/>
            <a:chExt cx="3799571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3185487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可以利用查詢功能找電子書等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7968342" y="1803409"/>
            <a:ext cx="2901821" cy="149962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157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986" t="12705" r="18402" b="8564"/>
          <a:stretch/>
        </p:blipFill>
        <p:spPr>
          <a:xfrm>
            <a:off x="1271607" y="1260657"/>
            <a:ext cx="8553528" cy="556049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1878920" cy="456940"/>
            <a:chOff x="6627851" y="3493208"/>
            <a:chExt cx="1878920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133882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按類別瀏覽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7053943" y="1396622"/>
            <a:ext cx="597159" cy="32468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1271607" y="1810181"/>
            <a:ext cx="8254948" cy="493585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14436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5192" b="7528"/>
          <a:stretch/>
        </p:blipFill>
        <p:spPr>
          <a:xfrm>
            <a:off x="68423" y="830425"/>
            <a:ext cx="11165633" cy="5840963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8394631" y="2696547"/>
            <a:ext cx="3797369" cy="2592244"/>
            <a:chOff x="7576457" y="2313992"/>
            <a:chExt cx="3797369" cy="2592244"/>
          </a:xfrm>
        </p:grpSpPr>
        <p:sp>
          <p:nvSpPr>
            <p:cNvPr id="4" name="圓角矩形 3"/>
            <p:cNvSpPr/>
            <p:nvPr/>
          </p:nvSpPr>
          <p:spPr>
            <a:xfrm>
              <a:off x="7576457" y="2313992"/>
              <a:ext cx="1744824" cy="475861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向右箭號 4"/>
            <p:cNvSpPr/>
            <p:nvPr/>
          </p:nvSpPr>
          <p:spPr>
            <a:xfrm rot="10800000">
              <a:off x="9321281" y="2320913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9640501" y="2320913"/>
              <a:ext cx="1733325" cy="258532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可依三種閱讀格式選書</a:t>
              </a:r>
              <a:endParaRPr lang="en-US" altLang="zh-TW" dirty="0"/>
            </a:p>
            <a:p>
              <a:r>
                <a:rPr lang="en-US" altLang="zh-TW" dirty="0"/>
                <a:t>EPUB-</a:t>
              </a:r>
              <a:r>
                <a:rPr lang="zh-TW" altLang="en-US" dirty="0"/>
                <a:t>會隨閱讀介面調整最適合閱讀大小</a:t>
              </a:r>
              <a:endParaRPr lang="en-US" altLang="zh-TW" dirty="0"/>
            </a:p>
            <a:p>
              <a:r>
                <a:rPr lang="en-US" altLang="zh-TW" dirty="0"/>
                <a:t>PDF-</a:t>
              </a:r>
              <a:r>
                <a:rPr lang="zh-TW" altLang="en-US" dirty="0"/>
                <a:t>實體圖書呈現方式一樣</a:t>
              </a:r>
              <a:br>
                <a:rPr lang="en-US" altLang="zh-TW" dirty="0"/>
              </a:br>
              <a:r>
                <a:rPr lang="en-US" altLang="zh-TW" dirty="0"/>
                <a:t>JPG-</a:t>
              </a:r>
              <a:r>
                <a:rPr lang="zh-TW" altLang="en-US" dirty="0"/>
                <a:t>圖檔方式</a:t>
              </a:r>
              <a:endParaRPr lang="en-US" altLang="zh-TW" dirty="0"/>
            </a:p>
            <a:p>
              <a:endParaRPr lang="zh-TW" altLang="en-US" dirty="0"/>
            </a:p>
          </p:txBody>
        </p:sp>
      </p:grpSp>
      <p:sp>
        <p:nvSpPr>
          <p:cNvPr id="7" name="文本框 573"/>
          <p:cNvSpPr txBox="1"/>
          <p:nvPr/>
        </p:nvSpPr>
        <p:spPr>
          <a:xfrm>
            <a:off x="316421" y="38527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以語言學習為例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85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2266" r="3031" b="10070"/>
          <a:stretch/>
        </p:blipFill>
        <p:spPr>
          <a:xfrm>
            <a:off x="0" y="1737804"/>
            <a:ext cx="11996686" cy="4708779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5110574" cy="456940"/>
            <a:chOff x="6627851" y="3493208"/>
            <a:chExt cx="51105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4570482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，健行和大學聯盟皆可以借閱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9405256" y="2061304"/>
            <a:ext cx="2591429" cy="315450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03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8709" r="35872" b="16415"/>
          <a:stretch/>
        </p:blipFill>
        <p:spPr>
          <a:xfrm>
            <a:off x="4693638" y="1307802"/>
            <a:ext cx="8450716" cy="555019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9072" t="22614" r="39046" b="56578"/>
          <a:stretch/>
        </p:blipFill>
        <p:spPr>
          <a:xfrm>
            <a:off x="403860" y="2611702"/>
            <a:ext cx="4289778" cy="229453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1559506"/>
            <a:ext cx="3107074" cy="456940"/>
            <a:chOff x="6627851" y="3493208"/>
            <a:chExt cx="31070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到個人書房或繼續借書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1017944" y="4439382"/>
            <a:ext cx="1174750" cy="31724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7195986" y="6152593"/>
            <a:ext cx="4137540" cy="475861"/>
            <a:chOff x="6195525" y="4280762"/>
            <a:chExt cx="4137540" cy="475861"/>
          </a:xfrm>
        </p:grpSpPr>
        <p:sp>
          <p:nvSpPr>
            <p:cNvPr id="14" name="圓角矩形 13"/>
            <p:cNvSpPr/>
            <p:nvPr/>
          </p:nvSpPr>
          <p:spPr>
            <a:xfrm>
              <a:off x="6195525" y="4280762"/>
              <a:ext cx="2509935" cy="475861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向右箭號 14"/>
            <p:cNvSpPr/>
            <p:nvPr/>
          </p:nvSpPr>
          <p:spPr>
            <a:xfrm rot="10800000">
              <a:off x="8719740" y="4280762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9138530" y="4312253"/>
              <a:ext cx="119453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線上閱讀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6203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337907" cy="456940"/>
            <a:chOff x="6627851" y="3493208"/>
            <a:chExt cx="333790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72382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線上閱讀，左右即可翻頁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9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8473" b="3474"/>
          <a:stretch/>
        </p:blipFill>
        <p:spPr>
          <a:xfrm>
            <a:off x="602708" y="1242300"/>
            <a:ext cx="11338111" cy="56157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7936841" y="1985034"/>
            <a:ext cx="3283385" cy="765939"/>
            <a:chOff x="8076691" y="1726851"/>
            <a:chExt cx="3283385" cy="765939"/>
          </a:xfrm>
        </p:grpSpPr>
        <p:sp>
          <p:nvSpPr>
            <p:cNvPr id="15" name="圓角矩形 14"/>
            <p:cNvSpPr/>
            <p:nvPr/>
          </p:nvSpPr>
          <p:spPr>
            <a:xfrm>
              <a:off x="8076691" y="1726851"/>
              <a:ext cx="1698171" cy="62014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 rot="10800000">
              <a:off x="9854474" y="1936153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0241807" y="1846459"/>
              <a:ext cx="1118269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可以點選觀看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0891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B726C29-047F-42F3-B25C-2ECEE89E9433}"/>
              </a:ext>
            </a:extLst>
          </p:cNvPr>
          <p:cNvGrpSpPr/>
          <p:nvPr/>
        </p:nvGrpSpPr>
        <p:grpSpPr>
          <a:xfrm>
            <a:off x="-108056" y="1143000"/>
            <a:ext cx="11371779" cy="4714517"/>
            <a:chOff x="-108056" y="1143000"/>
            <a:chExt cx="11371779" cy="471451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l="30812" t="28999" r="28269" b="34065"/>
            <a:stretch/>
          </p:blipFill>
          <p:spPr>
            <a:xfrm>
              <a:off x="-108056" y="1143000"/>
              <a:ext cx="9285144" cy="4714517"/>
            </a:xfrm>
            <a:prstGeom prst="rect">
              <a:avLst/>
            </a:prstGeom>
          </p:spPr>
        </p:pic>
        <p:sp>
          <p:nvSpPr>
            <p:cNvPr id="10" name="文本框 570"/>
            <p:cNvSpPr txBox="1"/>
            <p:nvPr/>
          </p:nvSpPr>
          <p:spPr>
            <a:xfrm>
              <a:off x="6928338" y="3058417"/>
              <a:ext cx="4335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學校電子郵件帳號密碼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8432363"/>
      </p:ext>
    </p:extLst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510144" y="1740503"/>
            <a:ext cx="9205116" cy="4641030"/>
            <a:chOff x="937260" y="1946382"/>
            <a:chExt cx="7211824" cy="293427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t="9025" r="64593" b="48707"/>
            <a:stretch/>
          </p:blipFill>
          <p:spPr>
            <a:xfrm>
              <a:off x="937260" y="1946382"/>
              <a:ext cx="4369772" cy="2934273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2"/>
            <a:srcRect l="85910" t="9025" b="48707"/>
            <a:stretch/>
          </p:blipFill>
          <p:spPr>
            <a:xfrm>
              <a:off x="6410131" y="1946382"/>
              <a:ext cx="1738953" cy="2934273"/>
            </a:xfrm>
            <a:prstGeom prst="rect">
              <a:avLst/>
            </a:prstGeom>
          </p:spPr>
        </p:pic>
      </p:grp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2802250" cy="456940"/>
            <a:chOff x="6627851" y="3493208"/>
            <a:chExt cx="2802250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畫面上方有其他功能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83526" t="14240" b="28618"/>
          <a:stretch/>
        </p:blipFill>
        <p:spPr>
          <a:xfrm>
            <a:off x="9432135" y="2530894"/>
            <a:ext cx="2550463" cy="4638044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403860" y="1784307"/>
            <a:ext cx="5221227" cy="4641030"/>
            <a:chOff x="403860" y="1784307"/>
            <a:chExt cx="5221227" cy="4641030"/>
          </a:xfrm>
        </p:grpSpPr>
        <p:sp>
          <p:nvSpPr>
            <p:cNvPr id="21" name="圓角矩形 20"/>
            <p:cNvSpPr/>
            <p:nvPr/>
          </p:nvSpPr>
          <p:spPr>
            <a:xfrm>
              <a:off x="403860" y="1784307"/>
              <a:ext cx="3214863" cy="464103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向右箭號 18"/>
            <p:cNvSpPr/>
            <p:nvPr/>
          </p:nvSpPr>
          <p:spPr>
            <a:xfrm rot="10800000">
              <a:off x="3657472" y="2113520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140888" y="2175979"/>
              <a:ext cx="1484199" cy="9233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有目錄功能可以選擇欲讀章節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7747581" y="1726851"/>
            <a:ext cx="2027281" cy="1499946"/>
            <a:chOff x="7747581" y="1726851"/>
            <a:chExt cx="2027281" cy="1499946"/>
          </a:xfrm>
        </p:grpSpPr>
        <p:sp>
          <p:nvSpPr>
            <p:cNvPr id="18" name="圓角矩形 17"/>
            <p:cNvSpPr/>
            <p:nvPr/>
          </p:nvSpPr>
          <p:spPr>
            <a:xfrm>
              <a:off x="8076691" y="1726851"/>
              <a:ext cx="1698171" cy="62014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向右箭號 21"/>
            <p:cNvSpPr/>
            <p:nvPr/>
          </p:nvSpPr>
          <p:spPr>
            <a:xfrm rot="16200000">
              <a:off x="9005388" y="2142573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7747581" y="2580466"/>
              <a:ext cx="1484199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可以調整閱讀外觀等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5402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77" t="17213" r="4629" b="10042"/>
          <a:stretch/>
        </p:blipFill>
        <p:spPr>
          <a:xfrm>
            <a:off x="361315" y="1359095"/>
            <a:ext cx="11689182" cy="505103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663317" cy="456940"/>
            <a:chOff x="6627851" y="3493208"/>
            <a:chExt cx="366331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304923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有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62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種電子雜誌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可按類瀏覽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379181" y="1358281"/>
            <a:ext cx="1654892" cy="495854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3021405" y="1358281"/>
            <a:ext cx="9029092" cy="417477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54772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721" t="15215" r="17381" b="15126"/>
          <a:stretch/>
        </p:blipFill>
        <p:spPr>
          <a:xfrm>
            <a:off x="737129" y="1613987"/>
            <a:ext cx="8057189" cy="466130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80060" y="1022577"/>
            <a:ext cx="4456549" cy="456940"/>
            <a:chOff x="6627851" y="3493208"/>
            <a:chExt cx="445654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3916457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電子書也有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可以使用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借閱更方便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57935" y="3537037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9085729" y="1251047"/>
            <a:ext cx="2224369" cy="2693593"/>
            <a:chOff x="9085729" y="1251047"/>
            <a:chExt cx="2224369" cy="269359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729" y="1251047"/>
              <a:ext cx="2224369" cy="2224369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9736087" y="3575308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IOS APP</a:t>
              </a:r>
              <a:endParaRPr lang="zh-TW" altLang="en-US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9179860" y="4050494"/>
            <a:ext cx="2224800" cy="2586539"/>
            <a:chOff x="9179860" y="4050494"/>
            <a:chExt cx="2224800" cy="258653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860" y="4050494"/>
              <a:ext cx="2224800" cy="2224800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9830434" y="6267701"/>
              <a:ext cx="1357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Android APP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75494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"/>
          <a:stretch/>
        </p:blipFill>
        <p:spPr>
          <a:xfrm>
            <a:off x="6579617" y="872413"/>
            <a:ext cx="4617118" cy="592027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6874130" y="1259633"/>
            <a:ext cx="4014883" cy="109912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7773270" y="1343099"/>
            <a:ext cx="4102795" cy="5514901"/>
            <a:chOff x="7773270" y="1343099"/>
            <a:chExt cx="4102795" cy="5514901"/>
          </a:xfrm>
        </p:grpSpPr>
        <p:sp>
          <p:nvSpPr>
            <p:cNvPr id="15" name="圓角矩形 14"/>
            <p:cNvSpPr/>
            <p:nvPr/>
          </p:nvSpPr>
          <p:spPr>
            <a:xfrm>
              <a:off x="7773270" y="6224707"/>
              <a:ext cx="998375" cy="63329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 rot="10800000">
              <a:off x="10982824" y="1575724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1432312" y="1343099"/>
              <a:ext cx="443753" cy="2031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館別選擇要正確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10131510" y="6193241"/>
              <a:ext cx="998375" cy="63329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5" b="16191"/>
          <a:stretch/>
        </p:blipFill>
        <p:spPr>
          <a:xfrm>
            <a:off x="177800" y="2358762"/>
            <a:ext cx="5973862" cy="2250560"/>
          </a:xfrm>
          <a:prstGeom prst="rect">
            <a:avLst/>
          </a:prstGeom>
        </p:spPr>
      </p:pic>
      <p:sp>
        <p:nvSpPr>
          <p:cNvPr id="21" name="圓角矩形 20"/>
          <p:cNvSpPr/>
          <p:nvPr/>
        </p:nvSpPr>
        <p:spPr>
          <a:xfrm>
            <a:off x="4552059" y="2500786"/>
            <a:ext cx="1494178" cy="173531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82521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59" y="1122160"/>
            <a:ext cx="5673908" cy="579209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86" y="1165963"/>
            <a:ext cx="4885713" cy="569203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4693298" y="6335486"/>
            <a:ext cx="970384" cy="57876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6647890" y="1754155"/>
            <a:ext cx="5080690" cy="168884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7885422" y="4799295"/>
            <a:ext cx="2480887" cy="54714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3539847" y="1335424"/>
            <a:ext cx="1952435" cy="586495"/>
            <a:chOff x="470638" y="2466481"/>
            <a:chExt cx="1289759" cy="586495"/>
          </a:xfrm>
        </p:grpSpPr>
        <p:sp>
          <p:nvSpPr>
            <p:cNvPr id="23" name="圓角矩形 22"/>
            <p:cNvSpPr/>
            <p:nvPr/>
          </p:nvSpPr>
          <p:spPr>
            <a:xfrm>
              <a:off x="801622" y="2466481"/>
              <a:ext cx="958775" cy="586495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向右箭號 29"/>
            <p:cNvSpPr/>
            <p:nvPr/>
          </p:nvSpPr>
          <p:spPr>
            <a:xfrm>
              <a:off x="470638" y="2526257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向右箭號 31"/>
          <p:cNvSpPr/>
          <p:nvPr/>
        </p:nvSpPr>
        <p:spPr>
          <a:xfrm>
            <a:off x="4145438" y="6391397"/>
            <a:ext cx="465828" cy="466945"/>
          </a:xfrm>
          <a:prstGeom prst="rightArrow">
            <a:avLst>
              <a:gd name="adj1" fmla="val 50000"/>
              <a:gd name="adj2" fmla="val 404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群組 32"/>
          <p:cNvGrpSpPr/>
          <p:nvPr/>
        </p:nvGrpSpPr>
        <p:grpSpPr>
          <a:xfrm>
            <a:off x="524986" y="3375905"/>
            <a:ext cx="5118407" cy="1651991"/>
            <a:chOff x="473482" y="2466481"/>
            <a:chExt cx="1286915" cy="586495"/>
          </a:xfrm>
        </p:grpSpPr>
        <p:sp>
          <p:nvSpPr>
            <p:cNvPr id="34" name="圓角矩形 33"/>
            <p:cNvSpPr/>
            <p:nvPr/>
          </p:nvSpPr>
          <p:spPr>
            <a:xfrm>
              <a:off x="616150" y="2466481"/>
              <a:ext cx="1144247" cy="586495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向右箭號 34"/>
            <p:cNvSpPr/>
            <p:nvPr/>
          </p:nvSpPr>
          <p:spPr>
            <a:xfrm>
              <a:off x="473482" y="2666424"/>
              <a:ext cx="130048" cy="186609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6" name="文字方塊 35"/>
          <p:cNvSpPr txBox="1"/>
          <p:nvPr/>
        </p:nvSpPr>
        <p:spPr>
          <a:xfrm>
            <a:off x="10462305" y="3474826"/>
            <a:ext cx="14866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/>
              <a:t>輸入學校電子郵件帳號密碼</a:t>
            </a:r>
          </a:p>
        </p:txBody>
      </p:sp>
      <p:sp>
        <p:nvSpPr>
          <p:cNvPr id="4" name="橢圓 3"/>
          <p:cNvSpPr/>
          <p:nvPr/>
        </p:nvSpPr>
        <p:spPr>
          <a:xfrm>
            <a:off x="5745714" y="6204857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37" name="橢圓 36"/>
          <p:cNvSpPr/>
          <p:nvPr/>
        </p:nvSpPr>
        <p:spPr>
          <a:xfrm>
            <a:off x="5551551" y="1418665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38" name="橢圓 37"/>
          <p:cNvSpPr/>
          <p:nvPr/>
        </p:nvSpPr>
        <p:spPr>
          <a:xfrm>
            <a:off x="5693586" y="3811761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01277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94" y="1165963"/>
            <a:ext cx="5308228" cy="564823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7" y="1122159"/>
            <a:ext cx="5333963" cy="569203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圓角矩形 22"/>
          <p:cNvSpPr/>
          <p:nvPr/>
        </p:nvSpPr>
        <p:spPr>
          <a:xfrm>
            <a:off x="2254914" y="1931437"/>
            <a:ext cx="2696548" cy="4329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9270408" y="6270171"/>
            <a:ext cx="2440498" cy="45764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065019" y="2445453"/>
            <a:ext cx="4205151" cy="43292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0" y="3137180"/>
            <a:ext cx="234769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/>
              <a:t>可按類別瀏覽或利用搜尋功能</a:t>
            </a:r>
          </a:p>
        </p:txBody>
      </p:sp>
    </p:spTree>
    <p:extLst>
      <p:ext uri="{BB962C8B-B14F-4D97-AF65-F5344CB8AC3E}">
        <p14:creationId xmlns:p14="http://schemas.microsoft.com/office/powerpoint/2010/main" val="33230573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 animBg="1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16" y="1165962"/>
            <a:ext cx="5344584" cy="557807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9" y="1192320"/>
            <a:ext cx="5522442" cy="555171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6919093" y="2715592"/>
            <a:ext cx="3428555" cy="1996367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1017944" y="3173241"/>
            <a:ext cx="5242897" cy="180930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24901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86" y="1157464"/>
            <a:ext cx="5708014" cy="570053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" y="1122159"/>
            <a:ext cx="5344584" cy="5578071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6919093" y="2976465"/>
            <a:ext cx="2980687" cy="55050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052735" y="4077478"/>
            <a:ext cx="643812" cy="363894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7942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03" y="1165963"/>
            <a:ext cx="5378042" cy="561739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" y="1210581"/>
            <a:ext cx="4933251" cy="5572774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27777" cy="456940"/>
            <a:chOff x="6627851" y="3493208"/>
            <a:chExt cx="262777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1369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手機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操作演練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8422"/>
          <a:stretch/>
        </p:blipFill>
        <p:spPr>
          <a:xfrm>
            <a:off x="7751209" y="0"/>
            <a:ext cx="4440791" cy="839755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6951306" y="2015413"/>
            <a:ext cx="1390261" cy="71845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4795935" y="6307493"/>
            <a:ext cx="802432" cy="52047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795934" y="4021494"/>
            <a:ext cx="802433" cy="65314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5745714" y="6204857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5598367" y="4021494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6456783" y="2164635"/>
            <a:ext cx="420012" cy="420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6540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圖書館聯絡資訊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hape 1869"/>
          <p:cNvSpPr/>
          <p:nvPr/>
        </p:nvSpPr>
        <p:spPr>
          <a:xfrm rot="10800000">
            <a:off x="3913126" y="1177644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99487" y="1082024"/>
            <a:ext cx="2875787" cy="2047929"/>
            <a:chOff x="599487" y="1082024"/>
            <a:chExt cx="2875787" cy="2047929"/>
          </a:xfrm>
        </p:grpSpPr>
        <p:sp>
          <p:nvSpPr>
            <p:cNvPr id="6" name="Text Placeholder 4"/>
            <p:cNvSpPr txBox="1"/>
            <p:nvPr/>
          </p:nvSpPr>
          <p:spPr>
            <a:xfrm>
              <a:off x="1250777" y="2752590"/>
              <a:ext cx="2005330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lib@uch.edu.tw</a:t>
              </a:r>
            </a:p>
          </p:txBody>
        </p:sp>
        <p:sp>
          <p:nvSpPr>
            <p:cNvPr id="7" name="Shape 1851"/>
            <p:cNvSpPr/>
            <p:nvPr/>
          </p:nvSpPr>
          <p:spPr>
            <a:xfrm>
              <a:off x="599487" y="2252896"/>
              <a:ext cx="2875787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圖書館電子郵件信箱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Shape 1852"/>
            <p:cNvSpPr/>
            <p:nvPr/>
          </p:nvSpPr>
          <p:spPr>
            <a:xfrm>
              <a:off x="1881232" y="1082024"/>
              <a:ext cx="898552" cy="89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1853"/>
            <p:cNvSpPr/>
            <p:nvPr/>
          </p:nvSpPr>
          <p:spPr>
            <a:xfrm>
              <a:off x="2138028" y="1368254"/>
              <a:ext cx="372115" cy="30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085420" y="3816157"/>
            <a:ext cx="4193456" cy="2819580"/>
            <a:chOff x="7439043" y="3256320"/>
            <a:chExt cx="4193456" cy="2819580"/>
          </a:xfrm>
        </p:grpSpPr>
        <p:sp>
          <p:nvSpPr>
            <p:cNvPr id="13" name="Shape 1859"/>
            <p:cNvSpPr/>
            <p:nvPr/>
          </p:nvSpPr>
          <p:spPr>
            <a:xfrm>
              <a:off x="7439043" y="4782761"/>
              <a:ext cx="2138767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各項公告、活動皆即時刊登。如有問題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可私訊喵編</a:t>
              </a:r>
              <a:endParaRPr lang="en-US" altLang="zh-CN" sz="1400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Shape 1860"/>
            <p:cNvSpPr/>
            <p:nvPr/>
          </p:nvSpPr>
          <p:spPr>
            <a:xfrm>
              <a:off x="7489213" y="4448997"/>
              <a:ext cx="1452321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FB/IG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Shape 1861"/>
            <p:cNvSpPr/>
            <p:nvPr/>
          </p:nvSpPr>
          <p:spPr>
            <a:xfrm>
              <a:off x="7550556" y="3256320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Shape 1862"/>
            <p:cNvSpPr/>
            <p:nvPr/>
          </p:nvSpPr>
          <p:spPr>
            <a:xfrm>
              <a:off x="7828567" y="3519289"/>
              <a:ext cx="344424" cy="30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044" y="4782761"/>
              <a:ext cx="908961" cy="908961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10034259" y="570656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FB</a:t>
              </a:r>
              <a:endParaRPr lang="zh-TW" altLang="en-US" dirty="0"/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0434" y="4782761"/>
              <a:ext cx="932065" cy="932065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10972342" y="5705732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IG</a:t>
              </a:r>
              <a:endParaRPr lang="zh-TW" altLang="en-US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581057" y="1166695"/>
            <a:ext cx="2036534" cy="2206112"/>
            <a:chOff x="8581057" y="1166695"/>
            <a:chExt cx="2036534" cy="2206112"/>
          </a:xfrm>
        </p:grpSpPr>
        <p:sp>
          <p:nvSpPr>
            <p:cNvPr id="17" name="Shape 1864"/>
            <p:cNvSpPr/>
            <p:nvPr/>
          </p:nvSpPr>
          <p:spPr>
            <a:xfrm>
              <a:off x="8935895" y="2672279"/>
              <a:ext cx="1681696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4581196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轉學校分機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3748~3758</a:t>
              </a:r>
            </a:p>
          </p:txBody>
        </p:sp>
        <p:sp>
          <p:nvSpPr>
            <p:cNvPr id="18" name="Shape 1865"/>
            <p:cNvSpPr/>
            <p:nvPr/>
          </p:nvSpPr>
          <p:spPr>
            <a:xfrm>
              <a:off x="8581057" y="2338516"/>
              <a:ext cx="153888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其他聯絡方式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Shape 1866"/>
            <p:cNvSpPr/>
            <p:nvPr/>
          </p:nvSpPr>
          <p:spPr>
            <a:xfrm>
              <a:off x="9112767" y="1166695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17"/>
            <p:cNvSpPr/>
            <p:nvPr/>
          </p:nvSpPr>
          <p:spPr bwMode="auto">
            <a:xfrm>
              <a:off x="9372074" y="1442034"/>
              <a:ext cx="360464" cy="360484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164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241867" y="301350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好康報報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14471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851693" y="4242250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92470" y="2433107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054475" y="2090590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11891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44006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176120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25"/>
                            </p:stCondLst>
                            <p:childTnLst>
                              <p:par>
                                <p:cTn id="8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  <p:bldP spid="28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61" y="2936345"/>
            <a:ext cx="1687719" cy="288997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植想閱讀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閱讀推廣活動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Freeform 16"/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3" name="Freeform 16"/>
          <p:cNvSpPr/>
          <p:nvPr/>
        </p:nvSpPr>
        <p:spPr bwMode="auto">
          <a:xfrm rot="458092">
            <a:off x="8619215" y="4255621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356142" y="2780561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01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9" name="TextBox 170"/>
          <p:cNvSpPr txBox="1"/>
          <p:nvPr/>
        </p:nvSpPr>
        <p:spPr>
          <a:xfrm>
            <a:off x="9245316" y="4921052"/>
            <a:ext cx="814082" cy="675996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accent2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02</a:t>
            </a:r>
            <a:endParaRPr lang="zh-CN" altLang="en-US" sz="3800" b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6779822" y="536811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03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8899515" y="5429669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植想閱讀</a:t>
            </a:r>
            <a:r>
              <a:rPr lang="zh-TW" altLang="en-US" sz="32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推廣活動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93663" y="1085845"/>
            <a:ext cx="70070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借書、借影片、借電子書、使用電子資源。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3-5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月，每個月滿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次即可抽好獎！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借越多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中奬機率越高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397274" y="1163341"/>
            <a:ext cx="457893" cy="457200"/>
            <a:chOff x="403860" y="803458"/>
            <a:chExt cx="457893" cy="457200"/>
          </a:xfrm>
        </p:grpSpPr>
        <p:sp>
          <p:nvSpPr>
            <p:cNvPr id="36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571"/>
            <p:cNvSpPr txBox="1"/>
            <p:nvPr/>
          </p:nvSpPr>
          <p:spPr>
            <a:xfrm>
              <a:off x="443049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61315" y="2661359"/>
            <a:ext cx="493159" cy="457200"/>
            <a:chOff x="403860" y="803458"/>
            <a:chExt cx="493159" cy="457200"/>
          </a:xfrm>
        </p:grpSpPr>
        <p:sp>
          <p:nvSpPr>
            <p:cNvPr id="41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文本框 571"/>
            <p:cNvSpPr txBox="1"/>
            <p:nvPr/>
          </p:nvSpPr>
          <p:spPr>
            <a:xfrm>
              <a:off x="443049" y="84587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47" name="文字方塊 46"/>
          <p:cNvSpPr txBox="1"/>
          <p:nvPr/>
        </p:nvSpPr>
        <p:spPr>
          <a:xfrm>
            <a:off x="893663" y="2717516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所有項目累計滿百抽！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74" y="166559"/>
            <a:ext cx="3299374" cy="146889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14" y="2237486"/>
            <a:ext cx="2461882" cy="219658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48" y="1790705"/>
            <a:ext cx="2173486" cy="192843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" y="3760143"/>
            <a:ext cx="2412177" cy="2514551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14" y="3826328"/>
            <a:ext cx="3591099" cy="2967773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1170224" y="380269"/>
            <a:ext cx="766557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100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200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300</a:t>
            </a:r>
            <a:r>
              <a:rPr lang="zh-TW" altLang="en-US" dirty="0"/>
              <a:t>元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24" y="3660122"/>
            <a:ext cx="2829335" cy="2710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604401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5107</TotalTime>
  <Words>1398</Words>
  <Application>Microsoft Office PowerPoint</Application>
  <PresentationFormat>寬螢幕</PresentationFormat>
  <Paragraphs>321</Paragraphs>
  <Slides>80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100" baseType="lpstr">
      <vt:lpstr>FontAwesome</vt:lpstr>
      <vt:lpstr>League Gothic Regular</vt:lpstr>
      <vt:lpstr>微软雅黑</vt:lpstr>
      <vt:lpstr>宋体</vt:lpstr>
      <vt:lpstr>Swis721 Lt BT</vt:lpstr>
      <vt:lpstr>華康儷中黑</vt:lpstr>
      <vt:lpstr>微軟正黑體</vt:lpstr>
      <vt:lpstr>新細明體</vt:lpstr>
      <vt:lpstr>Agency FB</vt:lpstr>
      <vt:lpstr>Arial</vt:lpstr>
      <vt:lpstr>Calibri</vt:lpstr>
      <vt:lpstr>Calibri Light</vt:lpstr>
      <vt:lpstr>Century Gothic</vt:lpstr>
      <vt:lpstr>Franklin Gothic Book</vt:lpstr>
      <vt:lpstr>Impact</vt:lpstr>
      <vt:lpstr>LilyUPC</vt:lpstr>
      <vt:lpstr>Segoe UI Emoji</vt:lpstr>
      <vt:lpstr>Segoe UI Semilight</vt:lpstr>
      <vt:lpstr>Wingdings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user</cp:lastModifiedBy>
  <cp:revision>276</cp:revision>
  <cp:lastPrinted>2023-03-15T08:12:18Z</cp:lastPrinted>
  <dcterms:created xsi:type="dcterms:W3CDTF">2017-05-27T04:45:00Z</dcterms:created>
  <dcterms:modified xsi:type="dcterms:W3CDTF">2024-03-27T08:06:00Z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