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ppt/tags/tag9.xml" ContentType="application/vnd.openxmlformats-officedocument.presentationml.tags+xml"/>
  <Override PartName="/ppt/notesSlides/notesSlide27.xml" ContentType="application/vnd.openxmlformats-officedocument.presentationml.notesSlide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tags/tag11.xml" ContentType="application/vnd.openxmlformats-officedocument.presentationml.tags+xml"/>
  <Override PartName="/ppt/notesSlides/notesSlide29.xml" ContentType="application/vnd.openxmlformats-officedocument.presentationml.notesSlide+xml"/>
  <Override PartName="/ppt/tags/tag12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343" r:id="rId2"/>
    <p:sldId id="258" r:id="rId3"/>
    <p:sldId id="283" r:id="rId4"/>
    <p:sldId id="289" r:id="rId5"/>
    <p:sldId id="288" r:id="rId6"/>
    <p:sldId id="290" r:id="rId7"/>
    <p:sldId id="353" r:id="rId8"/>
    <p:sldId id="359" r:id="rId9"/>
    <p:sldId id="348" r:id="rId10"/>
    <p:sldId id="349" r:id="rId11"/>
    <p:sldId id="362" r:id="rId12"/>
    <p:sldId id="363" r:id="rId13"/>
    <p:sldId id="371" r:id="rId14"/>
    <p:sldId id="372" r:id="rId15"/>
    <p:sldId id="373" r:id="rId16"/>
    <p:sldId id="374" r:id="rId17"/>
    <p:sldId id="375" r:id="rId18"/>
    <p:sldId id="291" r:id="rId19"/>
    <p:sldId id="380" r:id="rId20"/>
    <p:sldId id="381" r:id="rId21"/>
    <p:sldId id="292" r:id="rId22"/>
    <p:sldId id="294" r:id="rId23"/>
    <p:sldId id="296" r:id="rId24"/>
    <p:sldId id="297" r:id="rId25"/>
    <p:sldId id="358" r:id="rId26"/>
    <p:sldId id="298" r:id="rId27"/>
    <p:sldId id="369" r:id="rId28"/>
    <p:sldId id="365" r:id="rId29"/>
    <p:sldId id="370" r:id="rId30"/>
    <p:sldId id="366" r:id="rId31"/>
    <p:sldId id="367" r:id="rId32"/>
    <p:sldId id="368" r:id="rId33"/>
    <p:sldId id="299" r:id="rId34"/>
    <p:sldId id="303" r:id="rId35"/>
    <p:sldId id="307" r:id="rId36"/>
    <p:sldId id="376" r:id="rId37"/>
    <p:sldId id="377" r:id="rId38"/>
    <p:sldId id="378" r:id="rId39"/>
    <p:sldId id="379" r:id="rId40"/>
    <p:sldId id="282" r:id="rId41"/>
    <p:sldId id="312" r:id="rId4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00" autoAdjust="0"/>
  </p:normalViewPr>
  <p:slideViewPr>
    <p:cSldViewPr snapToGrid="0">
      <p:cViewPr varScale="1">
        <p:scale>
          <a:sx n="108" d="100"/>
          <a:sy n="108" d="100"/>
        </p:scale>
        <p:origin x="11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-9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CA313-9B60-4900-BD67-6F41D825C956}" type="datetimeFigureOut">
              <a:rPr lang="zh-TW" altLang="en-US" smtClean="0"/>
              <a:t>2024/4/2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D779-5BE2-497C-A9AF-9E7D8AA83C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9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各位同學大家好，今天要跟各位介紹的是電子資料庫中的電子書部份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011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0787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577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接下來介紹由電子資源查詢進入，一樣的也是要由圖書館網頁裡的快速連結中點選電子資源查詢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195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帳號密碼為</a:t>
            </a:r>
            <a:r>
              <a:rPr lang="en-US" altLang="zh-TW" dirty="0"/>
              <a:t>SIP</a:t>
            </a:r>
            <a:r>
              <a:rPr lang="zh-TW" altLang="en-US" dirty="0"/>
              <a:t>帳號密碼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533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輸入電子書平台的名稱後查詢，點選網址進入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952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就會看到這個平台的首頁，電子書、雜誌及影音都可以線上閱讀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6325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就會看到這個平台的首頁，電子書、雜誌及影音都可以線上閱讀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5175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5790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5675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803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什麼是電子書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72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118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828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1968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088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選好書後，可以選擇借閱或是線上閱讀，如果要線上閱讀且要看到全部的內容時必須是在學校</a:t>
            </a:r>
            <a:r>
              <a:rPr lang="en-US" altLang="zh-TW" dirty="0"/>
              <a:t>IP</a:t>
            </a:r>
            <a:r>
              <a:rPr lang="zh-TW" altLang="en-US" dirty="0"/>
              <a:t>範圍內，否則只能觀看部份內容</a:t>
            </a:r>
            <a:endParaRPr lang="en-US" altLang="zh-TW" dirty="0"/>
          </a:p>
          <a:p>
            <a:r>
              <a:rPr lang="zh-TW" altLang="en-US" dirty="0"/>
              <a:t>如果選擇要借閱時，就必須登入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1520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帳號密碼也是</a:t>
            </a:r>
            <a:r>
              <a:rPr lang="en-US" altLang="zh-TW" dirty="0"/>
              <a:t>SIP</a:t>
            </a:r>
            <a:r>
              <a:rPr lang="zh-TW" altLang="en-US" dirty="0"/>
              <a:t>帳號密碼</a:t>
            </a:r>
          </a:p>
          <a:p>
            <a:r>
              <a:rPr lang="zh-TW" altLang="en-US" dirty="0"/>
              <a:t>點借閱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5648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如果出現借閱已滿，可以點選預約</a:t>
            </a:r>
            <a:endParaRPr lang="en-US" altLang="zh-TW" dirty="0"/>
          </a:p>
          <a:p>
            <a:r>
              <a:rPr lang="zh-TW" altLang="en-US" dirty="0"/>
              <a:t>可以閱讀時，就會通知，再進入個人書房就可以閱讀了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628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0912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70851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8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電子書是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將圖書資料數位化後，透過不同的設備來閱讀、利用個人電腦或智慧型手機下載內容閱讀、電子書的複本多的話可多人使用、隨時隨地方便使用、不怕遺失或逾期及全年無休，超便利等所以這麼好的電子書你一定要來使用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4060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4240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更多雲端閱讀豐富功能 ， 等您親自來體驗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63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接下來，來介紹電子書平台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937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目前學校最多人使用中文電子書平台有</a:t>
            </a:r>
            <a:r>
              <a:rPr lang="en-US" altLang="zh-TW" dirty="0" err="1"/>
              <a:t>udn</a:t>
            </a:r>
            <a:r>
              <a:rPr lang="zh-TW" altLang="en-US" dirty="0"/>
              <a:t>讀書館、</a:t>
            </a:r>
            <a:r>
              <a:rPr lang="en-US" altLang="zh-TW" dirty="0" err="1"/>
              <a:t>iRead</a:t>
            </a:r>
            <a:r>
              <a:rPr lang="en-US" altLang="zh-TW" baseline="0" dirty="0"/>
              <a:t> eBook</a:t>
            </a:r>
            <a:r>
              <a:rPr lang="zh-TW" altLang="en-US" baseline="0" dirty="0"/>
              <a:t>及</a:t>
            </a:r>
            <a:r>
              <a:rPr lang="en-US" altLang="zh-TW" baseline="0" dirty="0" err="1"/>
              <a:t>HyRead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ebook</a:t>
            </a:r>
            <a:r>
              <a:rPr lang="en-US" altLang="zh-TW" baseline="0" dirty="0"/>
              <a:t>﹐</a:t>
            </a:r>
            <a:r>
              <a:rPr lang="zh-TW" altLang="en-US" baseline="0" dirty="0"/>
              <a:t>今天我們會用</a:t>
            </a:r>
            <a:r>
              <a:rPr lang="en-US" altLang="zh-TW" baseline="0" dirty="0" err="1"/>
              <a:t>HyRead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ebook</a:t>
            </a:r>
            <a:r>
              <a:rPr lang="zh-TW" altLang="en-US" baseline="0" dirty="0"/>
              <a:t>電子書平台來為大家介紹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737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如何使用及進入電子書，我們可以由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圖書館網頁－館藏查詢進入及由圖書館網頁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0486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90ACE9-89A1-4215-AFC6-25B20A9F3533}" type="slidenum">
              <a:rPr lang="zh-TW" altLang="en-US" smtClean="0"/>
              <a:pPr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4803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90ACE9-89A1-4215-AFC6-25B20A9F3533}" type="slidenum">
              <a:rPr lang="zh-TW" altLang="en-US" smtClean="0"/>
              <a:pPr/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5384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4329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erm.lib.uch.edu.tw/sendURLApiV3?dbid=10E201L2I" TargetMode="External"/><Relationship Id="rId7" Type="http://schemas.openxmlformats.org/officeDocument/2006/relationships/hyperlink" Target="https://erm.lib.uch.edu.tw/sendURLApiV3?dbid=11V21110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hyperlink" Target="https://erm.lib.uch.edu.tw/sendURLApiV3?dbid=11W211L2I" TargetMode="External"/><Relationship Id="rId4" Type="http://schemas.openxmlformats.org/officeDocument/2006/relationships/image" Target="../media/image62.png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13" y="728345"/>
            <a:ext cx="5005002" cy="492768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247828" y="2386147"/>
            <a:ext cx="5674408" cy="82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新時代的閱讀方式</a:t>
            </a:r>
            <a:r>
              <a:rPr lang="en-US" altLang="zh-TW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</p:txBody>
      </p:sp>
      <p:cxnSp>
        <p:nvCxnSpPr>
          <p:cNvPr id="20" name="直接连接符 19"/>
          <p:cNvCxnSpPr>
            <a:endCxn id="21" idx="3"/>
          </p:cNvCxnSpPr>
          <p:nvPr/>
        </p:nvCxnSpPr>
        <p:spPr>
          <a:xfrm flipV="1">
            <a:off x="316194" y="2799249"/>
            <a:ext cx="5606042" cy="65325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247828" y="3232097"/>
            <a:ext cx="5674408" cy="82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endParaRPr lang="en-US" altLang="zh-TW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16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970">
        <p:random/>
      </p:transition>
    </mc:Choice>
    <mc:Fallback xmlns="">
      <p:transition advTm="897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下載行動載具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  <a:endPara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800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2E2200FE-EA60-45EC-976A-C0FD58D7025C}"/>
              </a:ext>
            </a:extLst>
          </p:cNvPr>
          <p:cNvGrpSpPr/>
          <p:nvPr/>
        </p:nvGrpSpPr>
        <p:grpSpPr>
          <a:xfrm>
            <a:off x="180665" y="746950"/>
            <a:ext cx="3258441" cy="5898700"/>
            <a:chOff x="170158" y="891592"/>
            <a:chExt cx="3258441" cy="589870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5AAD9D3-322C-4E27-84FD-0E5ABA8AB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58" y="891592"/>
              <a:ext cx="3163271" cy="5489122"/>
            </a:xfrm>
            <a:prstGeom prst="rect">
              <a:avLst/>
            </a:prstGeom>
          </p:spPr>
        </p:pic>
        <p:sp>
          <p:nvSpPr>
            <p:cNvPr id="36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2889042" y="3953645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397760" y="3618576"/>
              <a:ext cx="2840327" cy="369331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Text Box 8"/>
            <p:cNvSpPr txBox="1">
              <a:spLocks noChangeArrowheads="1"/>
            </p:cNvSpPr>
            <p:nvPr/>
          </p:nvSpPr>
          <p:spPr bwMode="auto">
            <a:xfrm>
              <a:off x="207247" y="6451738"/>
              <a:ext cx="3221352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登入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2657A7D1-F551-4E33-80B4-AD520037140D}"/>
              </a:ext>
            </a:extLst>
          </p:cNvPr>
          <p:cNvGrpSpPr/>
          <p:nvPr/>
        </p:nvGrpSpPr>
        <p:grpSpPr>
          <a:xfrm>
            <a:off x="3759234" y="729373"/>
            <a:ext cx="3487422" cy="5489122"/>
            <a:chOff x="7634548" y="726931"/>
            <a:chExt cx="3487422" cy="5489122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81FEE4D-9EF3-421F-9250-209FA8FD3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4548" y="726931"/>
              <a:ext cx="3163271" cy="5489122"/>
            </a:xfrm>
            <a:prstGeom prst="rect">
              <a:avLst/>
            </a:prstGeom>
          </p:spPr>
        </p:pic>
        <p:sp>
          <p:nvSpPr>
            <p:cNvPr id="22" name="文本框 571">
              <a:extLst>
                <a:ext uri="{FF2B5EF4-FFF2-40B4-BE49-F238E27FC236}">
                  <a16:creationId xmlns:a16="http://schemas.microsoft.com/office/drawing/2014/main" id="{BB1A4D89-C840-456A-8DA9-A7D8198D8D0E}"/>
                </a:ext>
              </a:extLst>
            </p:cNvPr>
            <p:cNvSpPr txBox="1"/>
            <p:nvPr/>
          </p:nvSpPr>
          <p:spPr>
            <a:xfrm>
              <a:off x="10067154" y="1466608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</a:p>
          </p:txBody>
        </p:sp>
        <p:sp>
          <p:nvSpPr>
            <p:cNvPr id="33" name="圓角矩形 36">
              <a:extLst>
                <a:ext uri="{FF2B5EF4-FFF2-40B4-BE49-F238E27FC236}">
                  <a16:creationId xmlns:a16="http://schemas.microsoft.com/office/drawing/2014/main" id="{BA94AF2B-EF5B-4F0B-AAB2-096A7DAE8B59}"/>
                </a:ext>
              </a:extLst>
            </p:cNvPr>
            <p:cNvSpPr/>
            <p:nvPr/>
          </p:nvSpPr>
          <p:spPr>
            <a:xfrm>
              <a:off x="7698378" y="1466608"/>
              <a:ext cx="2969622" cy="369331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學號</a:t>
              </a:r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71F0571D-B5C1-4438-B835-2DB4EB58AE5E}"/>
                </a:ext>
              </a:extLst>
            </p:cNvPr>
            <p:cNvGrpSpPr/>
            <p:nvPr/>
          </p:nvGrpSpPr>
          <p:grpSpPr>
            <a:xfrm>
              <a:off x="7737567" y="1986263"/>
              <a:ext cx="2969622" cy="369332"/>
              <a:chOff x="7737567" y="1986263"/>
              <a:chExt cx="2969622" cy="369332"/>
            </a:xfrm>
          </p:grpSpPr>
          <p:sp>
            <p:nvSpPr>
              <p:cNvPr id="35" name="圓角矩形 36">
                <a:extLst>
                  <a:ext uri="{FF2B5EF4-FFF2-40B4-BE49-F238E27FC236}">
                    <a16:creationId xmlns:a16="http://schemas.microsoft.com/office/drawing/2014/main" id="{F419C55C-A657-4463-9BA7-014D08376F63}"/>
                  </a:ext>
                </a:extLst>
              </p:cNvPr>
              <p:cNvSpPr/>
              <p:nvPr/>
            </p:nvSpPr>
            <p:spPr>
              <a:xfrm>
                <a:off x="7737567" y="1986264"/>
                <a:ext cx="2969622" cy="369331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</a:rPr>
                  <a:t>            Email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密碼</a:t>
                </a:r>
              </a:p>
            </p:txBody>
          </p:sp>
          <p:sp>
            <p:nvSpPr>
              <p:cNvPr id="39" name="文本框 571">
                <a:extLst>
                  <a:ext uri="{FF2B5EF4-FFF2-40B4-BE49-F238E27FC236}">
                    <a16:creationId xmlns:a16="http://schemas.microsoft.com/office/drawing/2014/main" id="{D4441BDB-D6BF-4B85-8A3C-B8F30EEB8C9E}"/>
                  </a:ext>
                </a:extLst>
              </p:cNvPr>
              <p:cNvSpPr txBox="1"/>
              <p:nvPr/>
            </p:nvSpPr>
            <p:spPr>
              <a:xfrm>
                <a:off x="10078813" y="1986263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8</a:t>
                </a:r>
              </a:p>
            </p:txBody>
          </p: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8332BF55-6522-49B9-9BA3-3912680FEFCF}"/>
                </a:ext>
              </a:extLst>
            </p:cNvPr>
            <p:cNvGrpSpPr/>
            <p:nvPr/>
          </p:nvGrpSpPr>
          <p:grpSpPr>
            <a:xfrm>
              <a:off x="7698378" y="2503768"/>
              <a:ext cx="2969622" cy="369332"/>
              <a:chOff x="7698378" y="2503768"/>
              <a:chExt cx="2969622" cy="369332"/>
            </a:xfrm>
          </p:grpSpPr>
          <p:sp>
            <p:nvSpPr>
              <p:cNvPr id="40" name="圓角矩形 36">
                <a:extLst>
                  <a:ext uri="{FF2B5EF4-FFF2-40B4-BE49-F238E27FC236}">
                    <a16:creationId xmlns:a16="http://schemas.microsoft.com/office/drawing/2014/main" id="{E247642E-E207-4921-9A48-6F92363567D7}"/>
                  </a:ext>
                </a:extLst>
              </p:cNvPr>
              <p:cNvSpPr/>
              <p:nvPr/>
            </p:nvSpPr>
            <p:spPr>
              <a:xfrm>
                <a:off x="7698378" y="2503769"/>
                <a:ext cx="2969622" cy="369331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</a:rPr>
                  <a:t>            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完整的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Email</a:t>
                </a:r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文本框 571">
                <a:extLst>
                  <a:ext uri="{FF2B5EF4-FFF2-40B4-BE49-F238E27FC236}">
                    <a16:creationId xmlns:a16="http://schemas.microsoft.com/office/drawing/2014/main" id="{36F20330-A99D-4C04-A175-3EA6C7D3D201}"/>
                  </a:ext>
                </a:extLst>
              </p:cNvPr>
              <p:cNvSpPr txBox="1"/>
              <p:nvPr/>
            </p:nvSpPr>
            <p:spPr>
              <a:xfrm>
                <a:off x="10151352" y="2503768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9</a:t>
                </a:r>
              </a:p>
            </p:txBody>
          </p:sp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482A1EA2-BB27-4B8A-912C-A000CE7045B9}"/>
                </a:ext>
              </a:extLst>
            </p:cNvPr>
            <p:cNvGrpSpPr/>
            <p:nvPr/>
          </p:nvGrpSpPr>
          <p:grpSpPr>
            <a:xfrm>
              <a:off x="7713114" y="2913756"/>
              <a:ext cx="3408856" cy="408993"/>
              <a:chOff x="7713114" y="2913756"/>
              <a:chExt cx="3408856" cy="408993"/>
            </a:xfrm>
          </p:grpSpPr>
          <p:sp>
            <p:nvSpPr>
              <p:cNvPr id="42" name="圓角矩形 36">
                <a:extLst>
                  <a:ext uri="{FF2B5EF4-FFF2-40B4-BE49-F238E27FC236}">
                    <a16:creationId xmlns:a16="http://schemas.microsoft.com/office/drawing/2014/main" id="{2CA4B937-9A00-4EED-821B-52BEDE0E8DE4}"/>
                  </a:ext>
                </a:extLst>
              </p:cNvPr>
              <p:cNvSpPr/>
              <p:nvPr/>
            </p:nvSpPr>
            <p:spPr>
              <a:xfrm>
                <a:off x="7713114" y="2913756"/>
                <a:ext cx="3084705" cy="369331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</a:rPr>
                  <a:t>   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                        </a:t>
                </a:r>
                <a:r>
                  <a:rPr lang="zh-TW" altLang="en-US" sz="1400" b="1" dirty="0">
                    <a:solidFill>
                      <a:schemeClr val="tx1"/>
                    </a:solidFill>
                  </a:rPr>
                  <a:t>要打勾才能登入</a:t>
                </a:r>
              </a:p>
            </p:txBody>
          </p:sp>
          <p:sp>
            <p:nvSpPr>
              <p:cNvPr id="44" name="文本框 571">
                <a:extLst>
                  <a:ext uri="{FF2B5EF4-FFF2-40B4-BE49-F238E27FC236}">
                    <a16:creationId xmlns:a16="http://schemas.microsoft.com/office/drawing/2014/main" id="{4DCE85E2-5A26-43D7-A833-175264C6FDE6}"/>
                  </a:ext>
                </a:extLst>
              </p:cNvPr>
              <p:cNvSpPr txBox="1"/>
              <p:nvPr/>
            </p:nvSpPr>
            <p:spPr>
              <a:xfrm>
                <a:off x="10668000" y="2953417"/>
                <a:ext cx="453970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10</a:t>
                </a: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31A98E61-209E-480F-B42D-28C8782EE0BE}"/>
                </a:ext>
              </a:extLst>
            </p:cNvPr>
            <p:cNvGrpSpPr/>
            <p:nvPr/>
          </p:nvGrpSpPr>
          <p:grpSpPr>
            <a:xfrm>
              <a:off x="8612778" y="3313946"/>
              <a:ext cx="1245326" cy="707423"/>
              <a:chOff x="8612778" y="3313946"/>
              <a:chExt cx="1245326" cy="707423"/>
            </a:xfrm>
          </p:grpSpPr>
          <p:sp>
            <p:nvSpPr>
              <p:cNvPr id="45" name="文本框 571">
                <a:extLst>
                  <a:ext uri="{FF2B5EF4-FFF2-40B4-BE49-F238E27FC236}">
                    <a16:creationId xmlns:a16="http://schemas.microsoft.com/office/drawing/2014/main" id="{51EE33E8-72C9-4FB5-B82E-ACB1E71859A6}"/>
                  </a:ext>
                </a:extLst>
              </p:cNvPr>
              <p:cNvSpPr txBox="1"/>
              <p:nvPr/>
            </p:nvSpPr>
            <p:spPr>
              <a:xfrm>
                <a:off x="9132792" y="3652037"/>
                <a:ext cx="453970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11</a:t>
                </a:r>
              </a:p>
            </p:txBody>
          </p:sp>
          <p:sp>
            <p:nvSpPr>
              <p:cNvPr id="46" name="圓角矩形 36">
                <a:extLst>
                  <a:ext uri="{FF2B5EF4-FFF2-40B4-BE49-F238E27FC236}">
                    <a16:creationId xmlns:a16="http://schemas.microsoft.com/office/drawing/2014/main" id="{F1B3DD01-7DAF-4263-A3F6-01C17EEFF089}"/>
                  </a:ext>
                </a:extLst>
              </p:cNvPr>
              <p:cNvSpPr/>
              <p:nvPr/>
            </p:nvSpPr>
            <p:spPr>
              <a:xfrm>
                <a:off x="8612778" y="3313946"/>
                <a:ext cx="1245326" cy="338091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CDE5698B-DFDF-40D2-A147-D6F8CEC58809}"/>
              </a:ext>
            </a:extLst>
          </p:cNvPr>
          <p:cNvGrpSpPr/>
          <p:nvPr/>
        </p:nvGrpSpPr>
        <p:grpSpPr>
          <a:xfrm>
            <a:off x="8142765" y="687356"/>
            <a:ext cx="3163271" cy="5596154"/>
            <a:chOff x="505845" y="781170"/>
            <a:chExt cx="3163271" cy="5596154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C3045CF-BC05-4233-BAA8-4877E91CF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45" y="781170"/>
              <a:ext cx="3163271" cy="5596154"/>
            </a:xfrm>
            <a:prstGeom prst="rect">
              <a:avLst/>
            </a:prstGeom>
          </p:spPr>
        </p:pic>
        <p:sp>
          <p:nvSpPr>
            <p:cNvPr id="30" name="文本框 571">
              <a:extLst>
                <a:ext uri="{FF2B5EF4-FFF2-40B4-BE49-F238E27FC236}">
                  <a16:creationId xmlns:a16="http://schemas.microsoft.com/office/drawing/2014/main" id="{5D157A42-640F-4F93-9460-24AD43103E3C}"/>
                </a:ext>
              </a:extLst>
            </p:cNvPr>
            <p:cNvSpPr txBox="1"/>
            <p:nvPr/>
          </p:nvSpPr>
          <p:spPr>
            <a:xfrm>
              <a:off x="1860495" y="4077317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12</a:t>
              </a:r>
            </a:p>
          </p:txBody>
        </p:sp>
        <p:sp>
          <p:nvSpPr>
            <p:cNvPr id="31" name="圓角矩形 23">
              <a:extLst>
                <a:ext uri="{FF2B5EF4-FFF2-40B4-BE49-F238E27FC236}">
                  <a16:creationId xmlns:a16="http://schemas.microsoft.com/office/drawing/2014/main" id="{0175D2FC-83E6-48D6-8AF6-ADE0375B7D03}"/>
                </a:ext>
              </a:extLst>
            </p:cNvPr>
            <p:cNvSpPr/>
            <p:nvPr/>
          </p:nvSpPr>
          <p:spPr>
            <a:xfrm>
              <a:off x="797267" y="3257006"/>
              <a:ext cx="2613547" cy="743389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946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294841" y="173315"/>
            <a:ext cx="7784094" cy="1063814"/>
            <a:chOff x="574363" y="-433083"/>
            <a:chExt cx="7784094" cy="1071288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下載行動載具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  <a:endPara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30" name="群組 29"/>
            <p:cNvGrpSpPr/>
            <p:nvPr/>
          </p:nvGrpSpPr>
          <p:grpSpPr>
            <a:xfrm>
              <a:off x="574363" y="-355620"/>
              <a:ext cx="901933" cy="993825"/>
              <a:chOff x="6451192" y="2630065"/>
              <a:chExt cx="901933" cy="993825"/>
            </a:xfrm>
          </p:grpSpPr>
          <p:sp>
            <p:nvSpPr>
              <p:cNvPr id="32" name="矩形: 圆角 26"/>
              <p:cNvSpPr/>
              <p:nvPr/>
            </p:nvSpPr>
            <p:spPr>
              <a:xfrm>
                <a:off x="6554112" y="2630065"/>
                <a:ext cx="799013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  <a:endParaRPr lang="zh-CN" altLang="en-US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3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40B3AA7A-66C2-4BF5-B4E0-F259EA1BAEFE}"/>
              </a:ext>
            </a:extLst>
          </p:cNvPr>
          <p:cNvGrpSpPr/>
          <p:nvPr/>
        </p:nvGrpSpPr>
        <p:grpSpPr>
          <a:xfrm>
            <a:off x="657677" y="853440"/>
            <a:ext cx="3717097" cy="5831245"/>
            <a:chOff x="3938246" y="781170"/>
            <a:chExt cx="3717097" cy="6072792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17FF7AD-ADF3-4949-9CB3-15F232D7C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246" y="781170"/>
              <a:ext cx="3717097" cy="5596154"/>
            </a:xfrm>
            <a:prstGeom prst="rect">
              <a:avLst/>
            </a:prstGeom>
          </p:spPr>
        </p:pic>
        <p:sp>
          <p:nvSpPr>
            <p:cNvPr id="41" name="圓角矩形 23">
              <a:extLst>
                <a:ext uri="{FF2B5EF4-FFF2-40B4-BE49-F238E27FC236}">
                  <a16:creationId xmlns:a16="http://schemas.microsoft.com/office/drawing/2014/main" id="{77CA6E03-85CF-4A97-BB6B-B719FE8B0DD4}"/>
                </a:ext>
              </a:extLst>
            </p:cNvPr>
            <p:cNvSpPr/>
            <p:nvPr/>
          </p:nvSpPr>
          <p:spPr>
            <a:xfrm>
              <a:off x="4129157" y="3579247"/>
              <a:ext cx="1843717" cy="369332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文本框 571">
              <a:extLst>
                <a:ext uri="{FF2B5EF4-FFF2-40B4-BE49-F238E27FC236}">
                  <a16:creationId xmlns:a16="http://schemas.microsoft.com/office/drawing/2014/main" id="{855C1708-E0B9-4168-925B-DC7C723E12F9}"/>
                </a:ext>
              </a:extLst>
            </p:cNvPr>
            <p:cNvSpPr txBox="1"/>
            <p:nvPr/>
          </p:nvSpPr>
          <p:spPr>
            <a:xfrm>
              <a:off x="4743172" y="3957238"/>
              <a:ext cx="453970" cy="3846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13</a:t>
              </a:r>
            </a:p>
          </p:txBody>
        </p:sp>
        <p:sp>
          <p:nvSpPr>
            <p:cNvPr id="34" name="Text Box 8">
              <a:extLst>
                <a:ext uri="{FF2B5EF4-FFF2-40B4-BE49-F238E27FC236}">
                  <a16:creationId xmlns:a16="http://schemas.microsoft.com/office/drawing/2014/main" id="{CA73EA12-0CB2-406A-8DB0-66828368E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157" y="6515408"/>
              <a:ext cx="3221352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前往圖書館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080F4E7-05A1-459D-BFDC-CD0421C0A3D9}"/>
              </a:ext>
            </a:extLst>
          </p:cNvPr>
          <p:cNvGrpSpPr/>
          <p:nvPr/>
        </p:nvGrpSpPr>
        <p:grpSpPr>
          <a:xfrm>
            <a:off x="4900710" y="853440"/>
            <a:ext cx="3221352" cy="5844711"/>
            <a:chOff x="8285258" y="853440"/>
            <a:chExt cx="3221352" cy="5844711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DF72827-DEDA-4D04-823C-22CCE2EF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258" y="853440"/>
              <a:ext cx="3163271" cy="5373565"/>
            </a:xfrm>
            <a:prstGeom prst="rect">
              <a:avLst/>
            </a:prstGeom>
          </p:spPr>
        </p:pic>
        <p:sp>
          <p:nvSpPr>
            <p:cNvPr id="46" name="圓角矩形 23">
              <a:extLst>
                <a:ext uri="{FF2B5EF4-FFF2-40B4-BE49-F238E27FC236}">
                  <a16:creationId xmlns:a16="http://schemas.microsoft.com/office/drawing/2014/main" id="{3E9B139E-700B-4909-BEE6-C27CBC050909}"/>
                </a:ext>
              </a:extLst>
            </p:cNvPr>
            <p:cNvSpPr/>
            <p:nvPr/>
          </p:nvSpPr>
          <p:spPr>
            <a:xfrm>
              <a:off x="8899742" y="1176182"/>
              <a:ext cx="1843717" cy="369332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文本框 571">
              <a:extLst>
                <a:ext uri="{FF2B5EF4-FFF2-40B4-BE49-F238E27FC236}">
                  <a16:creationId xmlns:a16="http://schemas.microsoft.com/office/drawing/2014/main" id="{0D9FE1CA-FEA2-4858-BEB0-306A9C5AEE02}"/>
                </a:ext>
              </a:extLst>
            </p:cNvPr>
            <p:cNvSpPr txBox="1"/>
            <p:nvPr/>
          </p:nvSpPr>
          <p:spPr>
            <a:xfrm>
              <a:off x="10516474" y="1176182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14</a:t>
              </a:r>
            </a:p>
          </p:txBody>
        </p:sp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1C7C5A4D-0BAB-4321-9665-ADFD20876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5258" y="6359597"/>
              <a:ext cx="3221352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進入健行科大的專屬電子書庫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AC735175-4F63-4D2E-B71A-A1C368DEEE48}"/>
              </a:ext>
            </a:extLst>
          </p:cNvPr>
          <p:cNvGrpSpPr/>
          <p:nvPr/>
        </p:nvGrpSpPr>
        <p:grpSpPr>
          <a:xfrm>
            <a:off x="8482270" y="853440"/>
            <a:ext cx="3163271" cy="5797485"/>
            <a:chOff x="397761" y="923109"/>
            <a:chExt cx="3163271" cy="5797485"/>
          </a:xfrm>
        </p:grpSpPr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11326BD2-59D9-43A6-8C44-FCB37952E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230" y="6346131"/>
              <a:ext cx="2299315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選擇想看的書</a:t>
              </a:r>
            </a:p>
          </p:txBody>
        </p:sp>
        <p:sp>
          <p:nvSpPr>
            <p:cNvPr id="23" name="文本框 571">
              <a:extLst>
                <a:ext uri="{FF2B5EF4-FFF2-40B4-BE49-F238E27FC236}">
                  <a16:creationId xmlns:a16="http://schemas.microsoft.com/office/drawing/2014/main" id="{64C1D380-854D-48C0-BAC5-E16B861235CB}"/>
                </a:ext>
              </a:extLst>
            </p:cNvPr>
            <p:cNvSpPr txBox="1"/>
            <p:nvPr/>
          </p:nvSpPr>
          <p:spPr>
            <a:xfrm>
              <a:off x="397761" y="6351262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15</a:t>
              </a: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F4425E8A-48B8-40A8-9608-779EA2214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61" y="923109"/>
              <a:ext cx="3163271" cy="5248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4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下載行動載具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  <a:endPara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800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6D32A9D-6F14-4648-B1D8-8CF0920993E3}"/>
              </a:ext>
            </a:extLst>
          </p:cNvPr>
          <p:cNvGrpSpPr/>
          <p:nvPr/>
        </p:nvGrpSpPr>
        <p:grpSpPr>
          <a:xfrm>
            <a:off x="397761" y="858093"/>
            <a:ext cx="3163271" cy="5702191"/>
            <a:chOff x="3813515" y="907424"/>
            <a:chExt cx="3163271" cy="5702191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D4F0C7FD-01EA-4798-891F-B3CB24B9F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515" y="907424"/>
              <a:ext cx="3163271" cy="5092782"/>
            </a:xfrm>
            <a:prstGeom prst="rect">
              <a:avLst/>
            </a:prstGeom>
          </p:spPr>
        </p:pic>
        <p:sp>
          <p:nvSpPr>
            <p:cNvPr id="43" name="Text Box 8">
              <a:extLst>
                <a:ext uri="{FF2B5EF4-FFF2-40B4-BE49-F238E27FC236}">
                  <a16:creationId xmlns:a16="http://schemas.microsoft.com/office/drawing/2014/main" id="{9ABC4BB5-94C0-49B1-B9C0-910A271CB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9218" y="6281115"/>
              <a:ext cx="2299315" cy="3285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點書的封面</a:t>
              </a:r>
            </a:p>
          </p:txBody>
        </p:sp>
        <p:sp>
          <p:nvSpPr>
            <p:cNvPr id="39" name="文本框 571">
              <a:extLst>
                <a:ext uri="{FF2B5EF4-FFF2-40B4-BE49-F238E27FC236}">
                  <a16:creationId xmlns:a16="http://schemas.microsoft.com/office/drawing/2014/main" id="{6B776E7A-6525-4B65-93BD-41C04D662CEE}"/>
                </a:ext>
              </a:extLst>
            </p:cNvPr>
            <p:cNvSpPr txBox="1"/>
            <p:nvPr/>
          </p:nvSpPr>
          <p:spPr>
            <a:xfrm>
              <a:off x="6314563" y="4927424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16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1A2A5EF-C821-4D93-90A1-08BAE2BCF7FC}"/>
                </a:ext>
              </a:extLst>
            </p:cNvPr>
            <p:cNvSpPr/>
            <p:nvPr/>
          </p:nvSpPr>
          <p:spPr>
            <a:xfrm>
              <a:off x="5839714" y="3685280"/>
              <a:ext cx="1045028" cy="124214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25C8409-883B-4843-9E2B-3B26A20F630B}"/>
              </a:ext>
            </a:extLst>
          </p:cNvPr>
          <p:cNvGrpSpPr/>
          <p:nvPr/>
        </p:nvGrpSpPr>
        <p:grpSpPr>
          <a:xfrm>
            <a:off x="4035881" y="873517"/>
            <a:ext cx="3163271" cy="5811168"/>
            <a:chOff x="7701268" y="923109"/>
            <a:chExt cx="3163271" cy="581116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101419F9-8A99-46D3-99F8-E6228396D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268" y="923109"/>
              <a:ext cx="3163271" cy="5248649"/>
            </a:xfrm>
            <a:prstGeom prst="rect">
              <a:avLst/>
            </a:prstGeom>
          </p:spPr>
        </p:pic>
        <p:sp>
          <p:nvSpPr>
            <p:cNvPr id="51" name="文本框 571">
              <a:extLst>
                <a:ext uri="{FF2B5EF4-FFF2-40B4-BE49-F238E27FC236}">
                  <a16:creationId xmlns:a16="http://schemas.microsoft.com/office/drawing/2014/main" id="{B83C04FF-BC8E-4E7E-A731-38197F74E9C0}"/>
                </a:ext>
              </a:extLst>
            </p:cNvPr>
            <p:cNvSpPr txBox="1"/>
            <p:nvPr/>
          </p:nvSpPr>
          <p:spPr>
            <a:xfrm>
              <a:off x="8538754" y="5186737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17</a:t>
              </a:r>
            </a:p>
          </p:txBody>
        </p:sp>
        <p:sp>
          <p:nvSpPr>
            <p:cNvPr id="40" name="Text Box 8">
              <a:extLst>
                <a:ext uri="{FF2B5EF4-FFF2-40B4-BE49-F238E27FC236}">
                  <a16:creationId xmlns:a16="http://schemas.microsoft.com/office/drawing/2014/main" id="{B936FA51-8191-4330-A069-BE6ED9EA9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343" y="6395723"/>
              <a:ext cx="191428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   線上瀏覽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7851D45-B948-4A2D-815E-0C1905B491B4}"/>
                </a:ext>
              </a:extLst>
            </p:cNvPr>
            <p:cNvSpPr/>
            <p:nvPr/>
          </p:nvSpPr>
          <p:spPr>
            <a:xfrm>
              <a:off x="7776754" y="5556069"/>
              <a:ext cx="1524000" cy="44413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993C6623-30F9-4FCA-923D-69F3625700B0}"/>
              </a:ext>
            </a:extLst>
          </p:cNvPr>
          <p:cNvGrpSpPr/>
          <p:nvPr/>
        </p:nvGrpSpPr>
        <p:grpSpPr>
          <a:xfrm>
            <a:off x="7975265" y="873517"/>
            <a:ext cx="3163271" cy="5734771"/>
            <a:chOff x="355222" y="957280"/>
            <a:chExt cx="3163271" cy="5734771"/>
          </a:xfrm>
        </p:grpSpPr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5FD6FBA3-9130-4B62-A1CF-1602126CC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199" y="6353497"/>
              <a:ext cx="2299315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   立即借閱</a:t>
              </a: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3C4B9CD9-D484-4221-AA74-784E59B4E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22" y="957280"/>
              <a:ext cx="3163271" cy="5248649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635F8C7-E637-429D-B29E-85DFCF0D3CF7}"/>
                </a:ext>
              </a:extLst>
            </p:cNvPr>
            <p:cNvSpPr/>
            <p:nvPr/>
          </p:nvSpPr>
          <p:spPr>
            <a:xfrm>
              <a:off x="1948331" y="5603776"/>
              <a:ext cx="1524000" cy="44413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本框 571">
              <a:extLst>
                <a:ext uri="{FF2B5EF4-FFF2-40B4-BE49-F238E27FC236}">
                  <a16:creationId xmlns:a16="http://schemas.microsoft.com/office/drawing/2014/main" id="{376B8551-DC8D-4003-8DED-E56579FBD8A3}"/>
                </a:ext>
              </a:extLst>
            </p:cNvPr>
            <p:cNvSpPr txBox="1"/>
            <p:nvPr/>
          </p:nvSpPr>
          <p:spPr>
            <a:xfrm>
              <a:off x="2710331" y="5234444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下載行動載具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  <a:endPara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800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9F1BD423-045D-4A4C-A5E5-A625700FF630}"/>
              </a:ext>
            </a:extLst>
          </p:cNvPr>
          <p:cNvGrpSpPr/>
          <p:nvPr/>
        </p:nvGrpSpPr>
        <p:grpSpPr>
          <a:xfrm>
            <a:off x="416633" y="858093"/>
            <a:ext cx="3163271" cy="5763314"/>
            <a:chOff x="4044102" y="957280"/>
            <a:chExt cx="3163271" cy="5763314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E1AC66B-8C67-4DF5-837C-DF3BEDBAD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102" y="957280"/>
              <a:ext cx="3163271" cy="5321600"/>
            </a:xfrm>
            <a:prstGeom prst="rect">
              <a:avLst/>
            </a:prstGeom>
          </p:spPr>
        </p:pic>
        <p:sp>
          <p:nvSpPr>
            <p:cNvPr id="43" name="Text Box 8">
              <a:extLst>
                <a:ext uri="{FF2B5EF4-FFF2-40B4-BE49-F238E27FC236}">
                  <a16:creationId xmlns:a16="http://schemas.microsoft.com/office/drawing/2014/main" id="{9ABC4BB5-94C0-49B1-B9C0-910A271CB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126" y="6382040"/>
              <a:ext cx="2299315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       繼續選書</a:t>
              </a:r>
            </a:p>
          </p:txBody>
        </p:sp>
        <p:sp>
          <p:nvSpPr>
            <p:cNvPr id="39" name="文本框 571">
              <a:extLst>
                <a:ext uri="{FF2B5EF4-FFF2-40B4-BE49-F238E27FC236}">
                  <a16:creationId xmlns:a16="http://schemas.microsoft.com/office/drawing/2014/main" id="{6B776E7A-6525-4B65-93BD-41C04D662CEE}"/>
                </a:ext>
              </a:extLst>
            </p:cNvPr>
            <p:cNvSpPr txBox="1"/>
            <p:nvPr/>
          </p:nvSpPr>
          <p:spPr>
            <a:xfrm>
              <a:off x="4140141" y="3819491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19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1A2A5EF-C821-4D93-90A1-08BAE2BCF7FC}"/>
                </a:ext>
              </a:extLst>
            </p:cNvPr>
            <p:cNvSpPr/>
            <p:nvPr/>
          </p:nvSpPr>
          <p:spPr>
            <a:xfrm>
              <a:off x="4580709" y="3866606"/>
              <a:ext cx="1045028" cy="32221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384FE400-A8C1-49A2-95B7-19493CF2DF06}"/>
              </a:ext>
            </a:extLst>
          </p:cNvPr>
          <p:cNvGrpSpPr/>
          <p:nvPr/>
        </p:nvGrpSpPr>
        <p:grpSpPr>
          <a:xfrm>
            <a:off x="4173247" y="858093"/>
            <a:ext cx="3182256" cy="5800356"/>
            <a:chOff x="7987601" y="884329"/>
            <a:chExt cx="3182256" cy="580035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4719351A-0C1F-4749-B767-E027671CD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601" y="884329"/>
              <a:ext cx="3163271" cy="5321600"/>
            </a:xfrm>
            <a:prstGeom prst="rect">
              <a:avLst/>
            </a:prstGeom>
          </p:spPr>
        </p:pic>
        <p:sp>
          <p:nvSpPr>
            <p:cNvPr id="51" name="文本框 571">
              <a:extLst>
                <a:ext uri="{FF2B5EF4-FFF2-40B4-BE49-F238E27FC236}">
                  <a16:creationId xmlns:a16="http://schemas.microsoft.com/office/drawing/2014/main" id="{B83C04FF-BC8E-4E7E-A731-38197F74E9C0}"/>
                </a:ext>
              </a:extLst>
            </p:cNvPr>
            <p:cNvSpPr txBox="1"/>
            <p:nvPr/>
          </p:nvSpPr>
          <p:spPr>
            <a:xfrm>
              <a:off x="10715887" y="3795933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20</a:t>
              </a:r>
            </a:p>
          </p:txBody>
        </p:sp>
        <p:sp>
          <p:nvSpPr>
            <p:cNvPr id="40" name="Text Box 8">
              <a:extLst>
                <a:ext uri="{FF2B5EF4-FFF2-40B4-BE49-F238E27FC236}">
                  <a16:creationId xmlns:a16="http://schemas.microsoft.com/office/drawing/2014/main" id="{B936FA51-8191-4330-A069-BE6ED9EA9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2097" y="6346131"/>
              <a:ext cx="191428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   到書櫃看書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2AFF364-909B-4E62-A326-C08E2C28211B}"/>
                </a:ext>
              </a:extLst>
            </p:cNvPr>
            <p:cNvSpPr/>
            <p:nvPr/>
          </p:nvSpPr>
          <p:spPr>
            <a:xfrm>
              <a:off x="9613904" y="3819491"/>
              <a:ext cx="1045028" cy="32221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7E13A272-13E5-49C0-BADF-88763D1F7DB4}"/>
              </a:ext>
            </a:extLst>
          </p:cNvPr>
          <p:cNvGrpSpPr/>
          <p:nvPr/>
        </p:nvGrpSpPr>
        <p:grpSpPr>
          <a:xfrm>
            <a:off x="8256070" y="788934"/>
            <a:ext cx="3163271" cy="5869515"/>
            <a:chOff x="397761" y="822536"/>
            <a:chExt cx="3163271" cy="586951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4FE86B14-E6F4-43BB-BBB1-FCB8DB991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61" y="822536"/>
              <a:ext cx="3163271" cy="5430374"/>
            </a:xfrm>
            <a:prstGeom prst="rect">
              <a:avLst/>
            </a:prstGeom>
          </p:spPr>
        </p:pic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62CB9AA8-A01D-48DF-82DE-2E71CED17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199" y="6353497"/>
              <a:ext cx="2299315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   點選要看的書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829ED1F-6142-41CC-94F2-80ECDF25C2E2}"/>
                </a:ext>
              </a:extLst>
            </p:cNvPr>
            <p:cNvSpPr/>
            <p:nvPr/>
          </p:nvSpPr>
          <p:spPr>
            <a:xfrm>
              <a:off x="2427865" y="2196460"/>
              <a:ext cx="1018902" cy="122156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本框 571">
              <a:extLst>
                <a:ext uri="{FF2B5EF4-FFF2-40B4-BE49-F238E27FC236}">
                  <a16:creationId xmlns:a16="http://schemas.microsoft.com/office/drawing/2014/main" id="{824626CB-0B70-428E-AA30-990720DD3091}"/>
                </a:ext>
              </a:extLst>
            </p:cNvPr>
            <p:cNvSpPr txBox="1"/>
            <p:nvPr/>
          </p:nvSpPr>
          <p:spPr>
            <a:xfrm>
              <a:off x="2710331" y="3450159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37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BFF9537E-808F-464B-9956-43344259D1A1}"/>
              </a:ext>
            </a:extLst>
          </p:cNvPr>
          <p:cNvGrpSpPr/>
          <p:nvPr/>
        </p:nvGrpSpPr>
        <p:grpSpPr>
          <a:xfrm>
            <a:off x="564930" y="786627"/>
            <a:ext cx="3163271" cy="5898058"/>
            <a:chOff x="3804519" y="822536"/>
            <a:chExt cx="3163271" cy="5898058"/>
          </a:xfrm>
        </p:grpSpPr>
        <p:sp>
          <p:nvSpPr>
            <p:cNvPr id="43" name="Text Box 8">
              <a:extLst>
                <a:ext uri="{FF2B5EF4-FFF2-40B4-BE49-F238E27FC236}">
                  <a16:creationId xmlns:a16="http://schemas.microsoft.com/office/drawing/2014/main" id="{9ABC4BB5-94C0-49B1-B9C0-910A271CB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126" y="6382040"/>
              <a:ext cx="2299315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可以開始看書囉</a:t>
              </a: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7445FE41-906C-4380-BA22-4EC32CB7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4519" y="822536"/>
              <a:ext cx="3163271" cy="5463563"/>
            </a:xfrm>
            <a:prstGeom prst="rect">
              <a:avLst/>
            </a:prstGeom>
          </p:spPr>
        </p:pic>
        <p:sp>
          <p:nvSpPr>
            <p:cNvPr id="30" name="文本框 571">
              <a:extLst>
                <a:ext uri="{FF2B5EF4-FFF2-40B4-BE49-F238E27FC236}">
                  <a16:creationId xmlns:a16="http://schemas.microsoft.com/office/drawing/2014/main" id="{6B58482A-5490-4186-86A8-FF6F9F09C63E}"/>
                </a:ext>
              </a:extLst>
            </p:cNvPr>
            <p:cNvSpPr txBox="1"/>
            <p:nvPr/>
          </p:nvSpPr>
          <p:spPr>
            <a:xfrm>
              <a:off x="3884304" y="6346131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22</a:t>
              </a: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F0F7E76A-FD78-4337-98DC-1703475E1C10}"/>
              </a:ext>
            </a:extLst>
          </p:cNvPr>
          <p:cNvGrpSpPr/>
          <p:nvPr/>
        </p:nvGrpSpPr>
        <p:grpSpPr>
          <a:xfrm>
            <a:off x="4321932" y="781170"/>
            <a:ext cx="3163271" cy="5810835"/>
            <a:chOff x="7900033" y="873850"/>
            <a:chExt cx="3163271" cy="5810835"/>
          </a:xfrm>
        </p:grpSpPr>
        <p:sp>
          <p:nvSpPr>
            <p:cNvPr id="40" name="Text Box 8">
              <a:extLst>
                <a:ext uri="{FF2B5EF4-FFF2-40B4-BE49-F238E27FC236}">
                  <a16:creationId xmlns:a16="http://schemas.microsoft.com/office/drawing/2014/main" id="{B936FA51-8191-4330-A069-BE6ED9EA9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2097" y="6346131"/>
              <a:ext cx="191428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   提前歸還書</a:t>
              </a: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94C32D1-9FFA-4758-AE9E-C9DBFD38B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033" y="873850"/>
              <a:ext cx="3163271" cy="537906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73E9320-6CCF-4CB3-B09D-BB775BF38FA0}"/>
                </a:ext>
              </a:extLst>
            </p:cNvPr>
            <p:cNvSpPr/>
            <p:nvPr/>
          </p:nvSpPr>
          <p:spPr>
            <a:xfrm>
              <a:off x="10589624" y="3257005"/>
              <a:ext cx="330926" cy="19315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本框 571">
              <a:extLst>
                <a:ext uri="{FF2B5EF4-FFF2-40B4-BE49-F238E27FC236}">
                  <a16:creationId xmlns:a16="http://schemas.microsoft.com/office/drawing/2014/main" id="{3B9FE37C-C6DE-4CD5-AAB0-6F5100111AC8}"/>
                </a:ext>
              </a:extLst>
            </p:cNvPr>
            <p:cNvSpPr txBox="1"/>
            <p:nvPr/>
          </p:nvSpPr>
          <p:spPr>
            <a:xfrm>
              <a:off x="10528102" y="3537723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23</a:t>
              </a: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下載行動載具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  <a:endPara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800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EBA8AA1-4271-4AF1-B59E-9A0201ADF6D5}"/>
              </a:ext>
            </a:extLst>
          </p:cNvPr>
          <p:cNvGrpSpPr/>
          <p:nvPr/>
        </p:nvGrpSpPr>
        <p:grpSpPr>
          <a:xfrm>
            <a:off x="8257243" y="781170"/>
            <a:ext cx="3163271" cy="5918247"/>
            <a:chOff x="397761" y="773804"/>
            <a:chExt cx="3163271" cy="5918247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AA2E404-84A9-4D7C-9FEF-9EEBCB623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61" y="773804"/>
              <a:ext cx="3163271" cy="5572327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F1CED1BA-AFAD-422B-9C38-E8D82B67A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199" y="6353497"/>
              <a:ext cx="2299315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   歸還書籍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CD4AAE6-1500-49BD-9705-042BB9B72377}"/>
                </a:ext>
              </a:extLst>
            </p:cNvPr>
            <p:cNvSpPr/>
            <p:nvPr/>
          </p:nvSpPr>
          <p:spPr>
            <a:xfrm>
              <a:off x="563554" y="3866606"/>
              <a:ext cx="1018902" cy="403553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本框 571">
              <a:extLst>
                <a:ext uri="{FF2B5EF4-FFF2-40B4-BE49-F238E27FC236}">
                  <a16:creationId xmlns:a16="http://schemas.microsoft.com/office/drawing/2014/main" id="{A44765C0-3AFF-4952-AD8E-A428B6E1C7C6}"/>
                </a:ext>
              </a:extLst>
            </p:cNvPr>
            <p:cNvSpPr txBox="1"/>
            <p:nvPr/>
          </p:nvSpPr>
          <p:spPr>
            <a:xfrm>
              <a:off x="1638324" y="3900827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97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下載行動載具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  <a:endPara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800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541D46DF-C48D-48B2-A19D-078EF84D572D}"/>
              </a:ext>
            </a:extLst>
          </p:cNvPr>
          <p:cNvGrpSpPr/>
          <p:nvPr/>
        </p:nvGrpSpPr>
        <p:grpSpPr>
          <a:xfrm>
            <a:off x="624291" y="889228"/>
            <a:ext cx="3163271" cy="5458320"/>
            <a:chOff x="4238348" y="773804"/>
            <a:chExt cx="3163271" cy="545832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973C0B3-27EE-4F33-A630-6B4F38452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348" y="773804"/>
              <a:ext cx="3163271" cy="5458320"/>
            </a:xfrm>
            <a:prstGeom prst="rect">
              <a:avLst/>
            </a:prstGeom>
          </p:spPr>
        </p:pic>
        <p:sp>
          <p:nvSpPr>
            <p:cNvPr id="39" name="文本框 571">
              <a:extLst>
                <a:ext uri="{FF2B5EF4-FFF2-40B4-BE49-F238E27FC236}">
                  <a16:creationId xmlns:a16="http://schemas.microsoft.com/office/drawing/2014/main" id="{6B776E7A-6525-4B65-93BD-41C04D662CEE}"/>
                </a:ext>
              </a:extLst>
            </p:cNvPr>
            <p:cNvSpPr txBox="1"/>
            <p:nvPr/>
          </p:nvSpPr>
          <p:spPr>
            <a:xfrm>
              <a:off x="5642030" y="4041305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25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1A2A5EF-C821-4D93-90A1-08BAE2BCF7FC}"/>
                </a:ext>
              </a:extLst>
            </p:cNvPr>
            <p:cNvSpPr/>
            <p:nvPr/>
          </p:nvSpPr>
          <p:spPr>
            <a:xfrm>
              <a:off x="4692318" y="3169328"/>
              <a:ext cx="2232265" cy="81127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66698581-DFD9-41CD-BAD4-A4139F7B75F4}"/>
              </a:ext>
            </a:extLst>
          </p:cNvPr>
          <p:cNvGrpSpPr/>
          <p:nvPr/>
        </p:nvGrpSpPr>
        <p:grpSpPr>
          <a:xfrm>
            <a:off x="4392666" y="839974"/>
            <a:ext cx="3221352" cy="5844711"/>
            <a:chOff x="8346357" y="704248"/>
            <a:chExt cx="3221352" cy="5844711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041453F-F3ED-45D9-9A7C-AD9818750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57" y="704248"/>
              <a:ext cx="3163271" cy="5373565"/>
            </a:xfrm>
            <a:prstGeom prst="rect">
              <a:avLst/>
            </a:prstGeom>
          </p:spPr>
        </p:pic>
        <p:sp>
          <p:nvSpPr>
            <p:cNvPr id="19" name="文本框 571">
              <a:extLst>
                <a:ext uri="{FF2B5EF4-FFF2-40B4-BE49-F238E27FC236}">
                  <a16:creationId xmlns:a16="http://schemas.microsoft.com/office/drawing/2014/main" id="{130F2E42-67FC-4ADA-8B73-F9F0C399E074}"/>
                </a:ext>
              </a:extLst>
            </p:cNvPr>
            <p:cNvSpPr txBox="1"/>
            <p:nvPr/>
          </p:nvSpPr>
          <p:spPr>
            <a:xfrm>
              <a:off x="10965072" y="1396322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26</a:t>
              </a:r>
            </a:p>
          </p:txBody>
        </p:sp>
        <p:sp>
          <p:nvSpPr>
            <p:cNvPr id="20" name="Text Box 8">
              <a:extLst>
                <a:ext uri="{FF2B5EF4-FFF2-40B4-BE49-F238E27FC236}">
                  <a16:creationId xmlns:a16="http://schemas.microsoft.com/office/drawing/2014/main" id="{84A1F3EC-791B-4ED9-8F0F-13495B5692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6357" y="6210405"/>
              <a:ext cx="3221352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                     點放大鏡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42B88D9-8D59-4F57-98E2-5BB7F159EA51}"/>
                </a:ext>
              </a:extLst>
            </p:cNvPr>
            <p:cNvSpPr/>
            <p:nvPr/>
          </p:nvSpPr>
          <p:spPr>
            <a:xfrm>
              <a:off x="10965072" y="1018903"/>
              <a:ext cx="453970" cy="304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97096ED-D8B0-4433-81D5-D77BE2E3BD43}"/>
              </a:ext>
            </a:extLst>
          </p:cNvPr>
          <p:cNvGrpSpPr/>
          <p:nvPr/>
        </p:nvGrpSpPr>
        <p:grpSpPr>
          <a:xfrm>
            <a:off x="8298669" y="809599"/>
            <a:ext cx="3163271" cy="5761576"/>
            <a:chOff x="3872286" y="858093"/>
            <a:chExt cx="3163271" cy="5761576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C282702B-FBA6-4413-A3AE-71F8E70F91BD}"/>
                </a:ext>
              </a:extLst>
            </p:cNvPr>
            <p:cNvGrpSpPr/>
            <p:nvPr/>
          </p:nvGrpSpPr>
          <p:grpSpPr>
            <a:xfrm>
              <a:off x="3872286" y="858093"/>
              <a:ext cx="3163271" cy="5761576"/>
              <a:chOff x="3872286" y="858093"/>
              <a:chExt cx="3163271" cy="5761576"/>
            </a:xfrm>
          </p:grpSpPr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E4A9C71A-9849-4C26-98A1-1726CEAD6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2286" y="858093"/>
                <a:ext cx="3163271" cy="5248650"/>
              </a:xfrm>
              <a:prstGeom prst="rect">
                <a:avLst/>
              </a:prstGeom>
            </p:spPr>
          </p:pic>
          <p:sp>
            <p:nvSpPr>
              <p:cNvPr id="27" name="Text Box 8">
                <a:extLst>
                  <a:ext uri="{FF2B5EF4-FFF2-40B4-BE49-F238E27FC236}">
                    <a16:creationId xmlns:a16="http://schemas.microsoft.com/office/drawing/2014/main" id="{55AED4DB-4CAE-4537-8216-D3070CFE6E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9218" y="6281115"/>
                <a:ext cx="2299315" cy="33855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         輸入關鍵字</a:t>
                </a: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EF16A2E4-39CA-49EB-A5DD-9E63A774C2EF}"/>
                  </a:ext>
                </a:extLst>
              </p:cNvPr>
              <p:cNvSpPr/>
              <p:nvPr/>
            </p:nvSpPr>
            <p:spPr>
              <a:xfrm>
                <a:off x="3946703" y="1447060"/>
                <a:ext cx="3088853" cy="372862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4" name="文本框 571">
              <a:extLst>
                <a:ext uri="{FF2B5EF4-FFF2-40B4-BE49-F238E27FC236}">
                  <a16:creationId xmlns:a16="http://schemas.microsoft.com/office/drawing/2014/main" id="{B7043D9D-58D0-4918-8247-484F3BF2A591}"/>
                </a:ext>
              </a:extLst>
            </p:cNvPr>
            <p:cNvSpPr txBox="1"/>
            <p:nvPr/>
          </p:nvSpPr>
          <p:spPr>
            <a:xfrm>
              <a:off x="6080436" y="1819922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5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下載行動載具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  <a:endPara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800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B51E5EF-8E78-4904-A6A0-97C0B896A9BC}"/>
              </a:ext>
            </a:extLst>
          </p:cNvPr>
          <p:cNvGrpSpPr/>
          <p:nvPr/>
        </p:nvGrpSpPr>
        <p:grpSpPr>
          <a:xfrm>
            <a:off x="674458" y="886962"/>
            <a:ext cx="3163271" cy="5813218"/>
            <a:chOff x="7662070" y="806451"/>
            <a:chExt cx="3163271" cy="581321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5766E9DF-AFB1-4FF1-BE34-094E75B87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070" y="806451"/>
              <a:ext cx="3163271" cy="5248650"/>
            </a:xfrm>
            <a:prstGeom prst="rect">
              <a:avLst/>
            </a:prstGeom>
          </p:spPr>
        </p:pic>
        <p:sp>
          <p:nvSpPr>
            <p:cNvPr id="51" name="文本框 571">
              <a:extLst>
                <a:ext uri="{FF2B5EF4-FFF2-40B4-BE49-F238E27FC236}">
                  <a16:creationId xmlns:a16="http://schemas.microsoft.com/office/drawing/2014/main" id="{B83C04FF-BC8E-4E7E-A731-38197F74E9C0}"/>
                </a:ext>
              </a:extLst>
            </p:cNvPr>
            <p:cNvSpPr txBox="1"/>
            <p:nvPr/>
          </p:nvSpPr>
          <p:spPr>
            <a:xfrm>
              <a:off x="9937654" y="1731147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28</a:t>
              </a:r>
            </a:p>
          </p:txBody>
        </p:sp>
        <p:sp>
          <p:nvSpPr>
            <p:cNvPr id="40" name="Text Box 8">
              <a:extLst>
                <a:ext uri="{FF2B5EF4-FFF2-40B4-BE49-F238E27FC236}">
                  <a16:creationId xmlns:a16="http://schemas.microsoft.com/office/drawing/2014/main" id="{B936FA51-8191-4330-A069-BE6ED9EA9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343" y="6281115"/>
              <a:ext cx="191428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  台灣歷史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7851D45-B948-4A2D-815E-0C1905B491B4}"/>
                </a:ext>
              </a:extLst>
            </p:cNvPr>
            <p:cNvSpPr/>
            <p:nvPr/>
          </p:nvSpPr>
          <p:spPr>
            <a:xfrm>
              <a:off x="7715343" y="1447061"/>
              <a:ext cx="3008882" cy="28408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1946C779-9B6B-461C-910D-5AFD020AEFE6}"/>
              </a:ext>
            </a:extLst>
          </p:cNvPr>
          <p:cNvGrpSpPr/>
          <p:nvPr/>
        </p:nvGrpSpPr>
        <p:grpSpPr>
          <a:xfrm>
            <a:off x="8474288" y="771315"/>
            <a:ext cx="3319951" cy="5802964"/>
            <a:chOff x="4646767" y="816705"/>
            <a:chExt cx="3319951" cy="5802964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5699AB9-B611-4B2F-9F3D-1D75B8DE7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5108" y="816705"/>
              <a:ext cx="3163271" cy="5131333"/>
            </a:xfrm>
            <a:prstGeom prst="rect">
              <a:avLst/>
            </a:prstGeom>
          </p:spPr>
        </p:pic>
        <p:sp>
          <p:nvSpPr>
            <p:cNvPr id="20" name="Text Box 8">
              <a:extLst>
                <a:ext uri="{FF2B5EF4-FFF2-40B4-BE49-F238E27FC236}">
                  <a16:creationId xmlns:a16="http://schemas.microsoft.com/office/drawing/2014/main" id="{73ECA69B-A3FD-4C71-9562-0BEA56F49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767" y="6281115"/>
              <a:ext cx="331995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        要看曾經借過的電子書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4E55D35-A0B7-44CF-A40E-944195B32BF2}"/>
                </a:ext>
              </a:extLst>
            </p:cNvPr>
            <p:cNvSpPr/>
            <p:nvPr/>
          </p:nvSpPr>
          <p:spPr>
            <a:xfrm>
              <a:off x="7326926" y="5436292"/>
              <a:ext cx="396577" cy="31959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本框 571">
              <a:extLst>
                <a:ext uri="{FF2B5EF4-FFF2-40B4-BE49-F238E27FC236}">
                  <a16:creationId xmlns:a16="http://schemas.microsoft.com/office/drawing/2014/main" id="{6678B692-C544-4BFD-9A57-6936A060D1D9}"/>
                </a:ext>
              </a:extLst>
            </p:cNvPr>
            <p:cNvSpPr txBox="1"/>
            <p:nvPr/>
          </p:nvSpPr>
          <p:spPr>
            <a:xfrm>
              <a:off x="7269533" y="5779704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30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69C44EF9-F663-45DA-AE82-469F116631DB}"/>
              </a:ext>
            </a:extLst>
          </p:cNvPr>
          <p:cNvGrpSpPr/>
          <p:nvPr/>
        </p:nvGrpSpPr>
        <p:grpSpPr>
          <a:xfrm>
            <a:off x="4514364" y="855662"/>
            <a:ext cx="3462617" cy="5809438"/>
            <a:chOff x="4514364" y="855662"/>
            <a:chExt cx="3462617" cy="5809438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1E78382-995D-4A4B-A10A-090F89BC2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364" y="855662"/>
              <a:ext cx="3163271" cy="5247984"/>
            </a:xfrm>
            <a:prstGeom prst="rect">
              <a:avLst/>
            </a:prstGeom>
          </p:spPr>
        </p:pic>
        <p:sp>
          <p:nvSpPr>
            <p:cNvPr id="28" name="Text Box 8">
              <a:extLst>
                <a:ext uri="{FF2B5EF4-FFF2-40B4-BE49-F238E27FC236}">
                  <a16:creationId xmlns:a16="http://schemas.microsoft.com/office/drawing/2014/main" id="{EA502481-C659-4199-BCE2-52C33FAD3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6104" y="6326546"/>
              <a:ext cx="331995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     可看到跟台灣歷史有關的書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4E9CB536-0E00-4094-9293-D1CF2378BC3D}"/>
                </a:ext>
              </a:extLst>
            </p:cNvPr>
            <p:cNvSpPr/>
            <p:nvPr/>
          </p:nvSpPr>
          <p:spPr>
            <a:xfrm>
              <a:off x="4712723" y="2116521"/>
              <a:ext cx="2820191" cy="350050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本框 571">
              <a:extLst>
                <a:ext uri="{FF2B5EF4-FFF2-40B4-BE49-F238E27FC236}">
                  <a16:creationId xmlns:a16="http://schemas.microsoft.com/office/drawing/2014/main" id="{16B60472-4A14-4F97-830C-E4B98F43E32A}"/>
                </a:ext>
              </a:extLst>
            </p:cNvPr>
            <p:cNvSpPr txBox="1"/>
            <p:nvPr/>
          </p:nvSpPr>
          <p:spPr>
            <a:xfrm>
              <a:off x="7523011" y="4462906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15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下載行動載具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  <a:endPara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2800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9BAA207F-12C0-4FF9-82C7-29FD0E0B37A3}"/>
              </a:ext>
            </a:extLst>
          </p:cNvPr>
          <p:cNvGrpSpPr/>
          <p:nvPr/>
        </p:nvGrpSpPr>
        <p:grpSpPr>
          <a:xfrm>
            <a:off x="596302" y="858093"/>
            <a:ext cx="3423587" cy="5311684"/>
            <a:chOff x="8081236" y="781170"/>
            <a:chExt cx="3423587" cy="5311684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90184B6-7A86-42B8-A84B-BD6BB56D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236" y="781170"/>
              <a:ext cx="3163271" cy="5311684"/>
            </a:xfrm>
            <a:prstGeom prst="rect">
              <a:avLst/>
            </a:prstGeom>
          </p:spPr>
        </p:pic>
        <p:sp>
          <p:nvSpPr>
            <p:cNvPr id="17" name="文本框 571">
              <a:extLst>
                <a:ext uri="{FF2B5EF4-FFF2-40B4-BE49-F238E27FC236}">
                  <a16:creationId xmlns:a16="http://schemas.microsoft.com/office/drawing/2014/main" id="{3622CB9E-C3C9-4899-8312-0E76D4ECF9DA}"/>
                </a:ext>
              </a:extLst>
            </p:cNvPr>
            <p:cNvSpPr txBox="1"/>
            <p:nvPr/>
          </p:nvSpPr>
          <p:spPr>
            <a:xfrm>
              <a:off x="11050853" y="2807861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31</a:t>
              </a:r>
            </a:p>
          </p:txBody>
        </p:sp>
        <p:sp>
          <p:nvSpPr>
            <p:cNvPr id="18" name="圓角矩形 36">
              <a:extLst>
                <a:ext uri="{FF2B5EF4-FFF2-40B4-BE49-F238E27FC236}">
                  <a16:creationId xmlns:a16="http://schemas.microsoft.com/office/drawing/2014/main" id="{611C2587-D0A5-4009-A0F3-FE20F59B9A5F}"/>
                </a:ext>
              </a:extLst>
            </p:cNvPr>
            <p:cNvSpPr/>
            <p:nvPr/>
          </p:nvSpPr>
          <p:spPr>
            <a:xfrm>
              <a:off x="10673862" y="2807861"/>
              <a:ext cx="319318" cy="369331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1178C3B-8738-4770-9FA0-3CEC9DD336C6}"/>
              </a:ext>
            </a:extLst>
          </p:cNvPr>
          <p:cNvGrpSpPr/>
          <p:nvPr/>
        </p:nvGrpSpPr>
        <p:grpSpPr>
          <a:xfrm>
            <a:off x="4373383" y="858093"/>
            <a:ext cx="3163271" cy="5311684"/>
            <a:chOff x="4373383" y="858093"/>
            <a:chExt cx="3163271" cy="5311684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E89E1E6-029E-4817-8088-0CE5704FB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383" y="858093"/>
              <a:ext cx="3163271" cy="5311684"/>
            </a:xfrm>
            <a:prstGeom prst="rect">
              <a:avLst/>
            </a:prstGeom>
          </p:spPr>
        </p:pic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ACBB718B-3818-452E-A136-E521BADC85AB}"/>
                </a:ext>
              </a:extLst>
            </p:cNvPr>
            <p:cNvSpPr/>
            <p:nvPr/>
          </p:nvSpPr>
          <p:spPr>
            <a:xfrm>
              <a:off x="4833257" y="1576251"/>
              <a:ext cx="757646" cy="5399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本框 571">
              <a:extLst>
                <a:ext uri="{FF2B5EF4-FFF2-40B4-BE49-F238E27FC236}">
                  <a16:creationId xmlns:a16="http://schemas.microsoft.com/office/drawing/2014/main" id="{62E8E946-680D-42EF-8285-1B5DFF8F50D0}"/>
                </a:ext>
              </a:extLst>
            </p:cNvPr>
            <p:cNvSpPr txBox="1"/>
            <p:nvPr/>
          </p:nvSpPr>
          <p:spPr>
            <a:xfrm>
              <a:off x="4985095" y="1196103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32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CABCDB3C-95E7-4925-A606-4C996F9C402B}"/>
              </a:ext>
            </a:extLst>
          </p:cNvPr>
          <p:cNvGrpSpPr/>
          <p:nvPr/>
        </p:nvGrpSpPr>
        <p:grpSpPr>
          <a:xfrm>
            <a:off x="8148366" y="781170"/>
            <a:ext cx="3547808" cy="5815323"/>
            <a:chOff x="8148366" y="781170"/>
            <a:chExt cx="3547808" cy="581532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331C373E-2E03-43D7-B94F-B9DC23E0A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8366" y="781170"/>
              <a:ext cx="3163271" cy="5815323"/>
            </a:xfrm>
            <a:prstGeom prst="rect">
              <a:avLst/>
            </a:prstGeom>
          </p:spPr>
        </p:pic>
        <p:sp>
          <p:nvSpPr>
            <p:cNvPr id="15" name="文本框 571">
              <a:extLst>
                <a:ext uri="{FF2B5EF4-FFF2-40B4-BE49-F238E27FC236}">
                  <a16:creationId xmlns:a16="http://schemas.microsoft.com/office/drawing/2014/main" id="{8304F98D-5DA1-41BC-846B-D47EF21EB9E8}"/>
                </a:ext>
              </a:extLst>
            </p:cNvPr>
            <p:cNvSpPr txBox="1"/>
            <p:nvPr/>
          </p:nvSpPr>
          <p:spPr>
            <a:xfrm>
              <a:off x="11242204" y="1476885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28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2623AA6-5512-4BAE-999B-5BBD23253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859" y="695562"/>
            <a:ext cx="9924281" cy="5687821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8D41C25-12B5-4307-87CF-EA1315BB1B7E}"/>
              </a:ext>
            </a:extLst>
          </p:cNvPr>
          <p:cNvGrpSpPr/>
          <p:nvPr/>
        </p:nvGrpSpPr>
        <p:grpSpPr>
          <a:xfrm>
            <a:off x="8374878" y="775165"/>
            <a:ext cx="1582591" cy="744842"/>
            <a:chOff x="8374878" y="775165"/>
            <a:chExt cx="1582591" cy="74484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DCF680F-364D-417A-B36E-29C63983A3FF}"/>
                </a:ext>
              </a:extLst>
            </p:cNvPr>
            <p:cNvSpPr/>
            <p:nvPr/>
          </p:nvSpPr>
          <p:spPr>
            <a:xfrm>
              <a:off x="8374878" y="775165"/>
              <a:ext cx="1025372" cy="7448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本框 571">
              <a:extLst>
                <a:ext uri="{FF2B5EF4-FFF2-40B4-BE49-F238E27FC236}">
                  <a16:creationId xmlns:a16="http://schemas.microsoft.com/office/drawing/2014/main" id="{24CF2980-075C-4942-9A85-DFDACFD9FDBF}"/>
                </a:ext>
              </a:extLst>
            </p:cNvPr>
            <p:cNvSpPr txBox="1"/>
            <p:nvPr/>
          </p:nvSpPr>
          <p:spPr>
            <a:xfrm>
              <a:off x="9414017" y="962920"/>
              <a:ext cx="54345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 01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80059" y="41021"/>
            <a:ext cx="7894819" cy="612126"/>
            <a:chOff x="480059" y="41021"/>
            <a:chExt cx="7894819" cy="612126"/>
          </a:xfrm>
        </p:grpSpPr>
        <p:sp>
          <p:nvSpPr>
            <p:cNvPr id="16" name="文本占位符 3"/>
            <p:cNvSpPr txBox="1"/>
            <p:nvPr/>
          </p:nvSpPr>
          <p:spPr>
            <a:xfrm>
              <a:off x="480059" y="41021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由圖書館網頁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endParaRPr lang="zh-CN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598804" y="87512"/>
              <a:ext cx="656411" cy="565635"/>
              <a:chOff x="6399434" y="3058255"/>
              <a:chExt cx="656411" cy="565635"/>
            </a:xfrm>
          </p:grpSpPr>
          <p:sp>
            <p:nvSpPr>
              <p:cNvPr id="18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037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480059" y="41021"/>
            <a:ext cx="7894819" cy="612126"/>
            <a:chOff x="480059" y="41021"/>
            <a:chExt cx="7894819" cy="612126"/>
          </a:xfrm>
        </p:grpSpPr>
        <p:sp>
          <p:nvSpPr>
            <p:cNvPr id="16" name="文本占位符 3"/>
            <p:cNvSpPr txBox="1"/>
            <p:nvPr/>
          </p:nvSpPr>
          <p:spPr>
            <a:xfrm>
              <a:off x="480059" y="41021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由圖書館網頁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endParaRPr lang="zh-CN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598804" y="87512"/>
              <a:ext cx="656411" cy="565635"/>
              <a:chOff x="6399434" y="3058255"/>
              <a:chExt cx="656411" cy="565635"/>
            </a:xfrm>
          </p:grpSpPr>
          <p:sp>
            <p:nvSpPr>
              <p:cNvPr id="18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ED66A559-B809-43AA-B260-569588228DF5}"/>
              </a:ext>
            </a:extLst>
          </p:cNvPr>
          <p:cNvGrpSpPr/>
          <p:nvPr/>
        </p:nvGrpSpPr>
        <p:grpSpPr>
          <a:xfrm>
            <a:off x="-5715" y="739761"/>
            <a:ext cx="11765280" cy="5467085"/>
            <a:chOff x="-5715" y="739761"/>
            <a:chExt cx="11765280" cy="5467085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3982E76D-DB52-424A-9CD7-70CD7C278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715" y="739761"/>
              <a:ext cx="11765280" cy="5467085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DCF680F-364D-417A-B36E-29C63983A3FF}"/>
                </a:ext>
              </a:extLst>
            </p:cNvPr>
            <p:cNvSpPr/>
            <p:nvPr/>
          </p:nvSpPr>
          <p:spPr>
            <a:xfrm>
              <a:off x="7732635" y="1201783"/>
              <a:ext cx="642243" cy="2475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本框 571">
              <a:extLst>
                <a:ext uri="{FF2B5EF4-FFF2-40B4-BE49-F238E27FC236}">
                  <a16:creationId xmlns:a16="http://schemas.microsoft.com/office/drawing/2014/main" id="{24CF2980-075C-4942-9A85-DFDACFD9FDBF}"/>
                </a:ext>
              </a:extLst>
            </p:cNvPr>
            <p:cNvSpPr txBox="1"/>
            <p:nvPr/>
          </p:nvSpPr>
          <p:spPr>
            <a:xfrm>
              <a:off x="8374878" y="832451"/>
              <a:ext cx="54345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 02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8E8473B0-AA99-4A92-9F28-0876C786BA03}"/>
              </a:ext>
            </a:extLst>
          </p:cNvPr>
          <p:cNvGrpSpPr/>
          <p:nvPr/>
        </p:nvGrpSpPr>
        <p:grpSpPr>
          <a:xfrm>
            <a:off x="7501859" y="3483244"/>
            <a:ext cx="1290197" cy="369332"/>
            <a:chOff x="7501859" y="3483244"/>
            <a:chExt cx="1290197" cy="36933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0843EB6-FD62-4F8B-B21D-1C3853200E7D}"/>
                </a:ext>
              </a:extLst>
            </p:cNvPr>
            <p:cNvSpPr/>
            <p:nvPr/>
          </p:nvSpPr>
          <p:spPr>
            <a:xfrm>
              <a:off x="7501859" y="3544153"/>
              <a:ext cx="642243" cy="2475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本框 571">
              <a:extLst>
                <a:ext uri="{FF2B5EF4-FFF2-40B4-BE49-F238E27FC236}">
                  <a16:creationId xmlns:a16="http://schemas.microsoft.com/office/drawing/2014/main" id="{89C59831-667C-494B-9386-DD6CC7F7DB63}"/>
                </a:ext>
              </a:extLst>
            </p:cNvPr>
            <p:cNvSpPr txBox="1"/>
            <p:nvPr/>
          </p:nvSpPr>
          <p:spPr>
            <a:xfrm>
              <a:off x="8248604" y="3483244"/>
              <a:ext cx="54345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 03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455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897040" y="2471679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什麼是電子書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95">
        <p:random/>
      </p:transition>
    </mc:Choice>
    <mc:Fallback xmlns="">
      <p:transition advTm="3295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23" y="697764"/>
            <a:ext cx="11770660" cy="579683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4362417" y="4093131"/>
            <a:ext cx="1025372" cy="7448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本框 571">
            <a:extLst>
              <a:ext uri="{FF2B5EF4-FFF2-40B4-BE49-F238E27FC236}">
                <a16:creationId xmlns:a16="http://schemas.microsoft.com/office/drawing/2014/main" id="{24CF2980-075C-4942-9A85-DFDACFD9FDBF}"/>
              </a:ext>
            </a:extLst>
          </p:cNvPr>
          <p:cNvSpPr txBox="1"/>
          <p:nvPr/>
        </p:nvSpPr>
        <p:spPr>
          <a:xfrm>
            <a:off x="3818965" y="3723799"/>
            <a:ext cx="54345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 04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480059" y="41021"/>
            <a:ext cx="7894819" cy="612126"/>
            <a:chOff x="480059" y="41021"/>
            <a:chExt cx="7894819" cy="612126"/>
          </a:xfrm>
        </p:grpSpPr>
        <p:sp>
          <p:nvSpPr>
            <p:cNvPr id="16" name="文本占位符 3"/>
            <p:cNvSpPr txBox="1"/>
            <p:nvPr/>
          </p:nvSpPr>
          <p:spPr>
            <a:xfrm>
              <a:off x="480059" y="41021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由圖書館網頁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endParaRPr lang="zh-CN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598804" y="87512"/>
              <a:ext cx="656411" cy="565635"/>
              <a:chOff x="6399434" y="3058255"/>
              <a:chExt cx="656411" cy="565635"/>
            </a:xfrm>
          </p:grpSpPr>
          <p:sp>
            <p:nvSpPr>
              <p:cNvPr id="18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4227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98448"/>
            <a:ext cx="11734800" cy="3745039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文本框 571">
            <a:extLst>
              <a:ext uri="{FF2B5EF4-FFF2-40B4-BE49-F238E27FC236}">
                <a16:creationId xmlns:a16="http://schemas.microsoft.com/office/drawing/2014/main" id="{4EBA9E59-4307-48B9-9381-FCB14793A99A}"/>
              </a:ext>
            </a:extLst>
          </p:cNvPr>
          <p:cNvSpPr txBox="1"/>
          <p:nvPr/>
        </p:nvSpPr>
        <p:spPr>
          <a:xfrm>
            <a:off x="952888" y="2691580"/>
            <a:ext cx="46022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480059" y="41021"/>
            <a:ext cx="7894819" cy="612126"/>
            <a:chOff x="480059" y="41021"/>
            <a:chExt cx="7894819" cy="612126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80059" y="41021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由圖書館網頁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endParaRPr lang="zh-CN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7"/>
            <p:cNvGrpSpPr/>
            <p:nvPr/>
          </p:nvGrpSpPr>
          <p:grpSpPr>
            <a:xfrm>
              <a:off x="598804" y="87512"/>
              <a:ext cx="656411" cy="565635"/>
              <a:chOff x="6399434" y="3058255"/>
              <a:chExt cx="656411" cy="565635"/>
            </a:xfrm>
          </p:grpSpPr>
          <p:sp>
            <p:nvSpPr>
              <p:cNvPr id="10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</p:grpSp>
      <p:sp>
        <p:nvSpPr>
          <p:cNvPr id="14" name="文本框 571">
            <a:extLst>
              <a:ext uri="{FF2B5EF4-FFF2-40B4-BE49-F238E27FC236}">
                <a16:creationId xmlns:a16="http://schemas.microsoft.com/office/drawing/2014/main" id="{4EBA9E59-4307-48B9-9381-FCB14793A99A}"/>
              </a:ext>
            </a:extLst>
          </p:cNvPr>
          <p:cNvSpPr txBox="1"/>
          <p:nvPr/>
        </p:nvSpPr>
        <p:spPr>
          <a:xfrm>
            <a:off x="7732716" y="3067728"/>
            <a:ext cx="46022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06</a:t>
            </a:r>
          </a:p>
        </p:txBody>
      </p:sp>
      <p:sp>
        <p:nvSpPr>
          <p:cNvPr id="6" name="矩形 5"/>
          <p:cNvSpPr/>
          <p:nvPr/>
        </p:nvSpPr>
        <p:spPr>
          <a:xfrm>
            <a:off x="1413116" y="3067728"/>
            <a:ext cx="5721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輸入電子書平台名稱</a:t>
            </a:r>
            <a:r>
              <a:rPr lang="en-US" altLang="zh-TW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HyRread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12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30">
        <p:random/>
      </p:transition>
    </mc:Choice>
    <mc:Fallback xmlns="">
      <p:transition advTm="1253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6870046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AB48898-4208-4788-A204-4C0F5595F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95" y="602859"/>
            <a:ext cx="9877497" cy="6124620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6727804" y="3621266"/>
            <a:ext cx="3282151" cy="1822745"/>
            <a:chOff x="6727804" y="3621266"/>
            <a:chExt cx="3282151" cy="1822745"/>
          </a:xfrm>
        </p:grpSpPr>
        <p:sp>
          <p:nvSpPr>
            <p:cNvPr id="3" name="圖說文字: 向上箭號 2">
              <a:extLst>
                <a:ext uri="{FF2B5EF4-FFF2-40B4-BE49-F238E27FC236}">
                  <a16:creationId xmlns:a16="http://schemas.microsoft.com/office/drawing/2014/main" id="{7B01982A-1D88-4ECF-8ADA-61C13267A56F}"/>
                </a:ext>
              </a:extLst>
            </p:cNvPr>
            <p:cNvSpPr/>
            <p:nvPr/>
          </p:nvSpPr>
          <p:spPr>
            <a:xfrm>
              <a:off x="6727804" y="3621266"/>
              <a:ext cx="3282151" cy="1822745"/>
            </a:xfrm>
            <a:prstGeom prst="upArrowCallou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SIP</a:t>
              </a:r>
              <a:r>
                <a:rPr lang="zh-TW" altLang="en-US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帳號密碼</a:t>
              </a:r>
            </a:p>
          </p:txBody>
        </p:sp>
        <p:sp>
          <p:nvSpPr>
            <p:cNvPr id="8" name="文本框 571">
              <a:extLst>
                <a:ext uri="{FF2B5EF4-FFF2-40B4-BE49-F238E27FC236}">
                  <a16:creationId xmlns:a16="http://schemas.microsoft.com/office/drawing/2014/main" id="{0FC31EA1-3172-45F3-8C49-AC0C511407B5}"/>
                </a:ext>
              </a:extLst>
            </p:cNvPr>
            <p:cNvSpPr txBox="1"/>
            <p:nvPr/>
          </p:nvSpPr>
          <p:spPr>
            <a:xfrm>
              <a:off x="9128979" y="3790429"/>
              <a:ext cx="46022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07</a:t>
              </a:r>
            </a:p>
          </p:txBody>
        </p:sp>
      </p:grpSp>
      <p:sp>
        <p:nvSpPr>
          <p:cNvPr id="10" name="文本占位符 3"/>
          <p:cNvSpPr txBox="1"/>
          <p:nvPr/>
        </p:nvSpPr>
        <p:spPr>
          <a:xfrm>
            <a:off x="480059" y="0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22605" y="92482"/>
            <a:ext cx="656411" cy="565635"/>
            <a:chOff x="6399434" y="3058255"/>
            <a:chExt cx="656411" cy="565635"/>
          </a:xfrm>
        </p:grpSpPr>
        <p:sp>
          <p:nvSpPr>
            <p:cNvPr id="11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11">
        <p:random/>
      </p:transition>
    </mc:Choice>
    <mc:Fallback xmlns="">
      <p:transition advTm="4811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59" y="41021"/>
            <a:ext cx="7638445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56166" y="1044423"/>
            <a:ext cx="12035834" cy="4581525"/>
            <a:chOff x="156166" y="1044423"/>
            <a:chExt cx="12035834" cy="458152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166" y="1044423"/>
              <a:ext cx="12035834" cy="4581525"/>
            </a:xfrm>
            <a:prstGeom prst="rect">
              <a:avLst/>
            </a:prstGeom>
          </p:spPr>
        </p:pic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F503AA53-7454-4D04-BD04-6759C029BD88}"/>
                </a:ext>
              </a:extLst>
            </p:cNvPr>
            <p:cNvSpPr/>
            <p:nvPr/>
          </p:nvSpPr>
          <p:spPr>
            <a:xfrm>
              <a:off x="2885035" y="3321124"/>
              <a:ext cx="4983783" cy="81067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箭號: 向下 8">
              <a:extLst>
                <a:ext uri="{FF2B5EF4-FFF2-40B4-BE49-F238E27FC236}">
                  <a16:creationId xmlns:a16="http://schemas.microsoft.com/office/drawing/2014/main" id="{B34587A9-F6F7-459F-A78F-DBE08AE92E1E}"/>
                </a:ext>
              </a:extLst>
            </p:cNvPr>
            <p:cNvSpPr/>
            <p:nvPr/>
          </p:nvSpPr>
          <p:spPr>
            <a:xfrm>
              <a:off x="5161951" y="3009022"/>
              <a:ext cx="429950" cy="84413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364D13F-2A79-4DBC-867A-DD3C8688453F}"/>
                </a:ext>
              </a:extLst>
            </p:cNvPr>
            <p:cNvSpPr/>
            <p:nvPr/>
          </p:nvSpPr>
          <p:spPr>
            <a:xfrm>
              <a:off x="4476789" y="2542103"/>
              <a:ext cx="2261777" cy="6523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點網址進入</a:t>
              </a:r>
            </a:p>
          </p:txBody>
        </p:sp>
        <p:sp>
          <p:nvSpPr>
            <p:cNvPr id="17" name="文本框 571">
              <a:extLst>
                <a:ext uri="{FF2B5EF4-FFF2-40B4-BE49-F238E27FC236}">
                  <a16:creationId xmlns:a16="http://schemas.microsoft.com/office/drawing/2014/main" id="{45FC38BD-DDD1-44A9-A6F4-09AC4D023DC7}"/>
                </a:ext>
              </a:extLst>
            </p:cNvPr>
            <p:cNvSpPr txBox="1"/>
            <p:nvPr/>
          </p:nvSpPr>
          <p:spPr>
            <a:xfrm>
              <a:off x="4540041" y="2656939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08</a:t>
              </a: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56260" y="105147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232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706245-809F-4F45-B20C-3FE048496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5" y="563880"/>
            <a:ext cx="10778875" cy="6294119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59" y="41021"/>
            <a:ext cx="7775177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22605" y="64266"/>
            <a:ext cx="656411" cy="565635"/>
            <a:chOff x="6399434" y="3058255"/>
            <a:chExt cx="656411" cy="565635"/>
          </a:xfrm>
        </p:grpSpPr>
        <p:sp>
          <p:nvSpPr>
            <p:cNvPr id="9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24" name="流程圖: 程序 23">
            <a:extLst>
              <a:ext uri="{FF2B5EF4-FFF2-40B4-BE49-F238E27FC236}">
                <a16:creationId xmlns:a16="http://schemas.microsoft.com/office/drawing/2014/main" id="{443842D2-B19D-4571-BA72-A02F9CC29A5E}"/>
              </a:ext>
            </a:extLst>
          </p:cNvPr>
          <p:cNvSpPr/>
          <p:nvPr/>
        </p:nvSpPr>
        <p:spPr>
          <a:xfrm>
            <a:off x="4657666" y="456075"/>
            <a:ext cx="608857" cy="394143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本框 571">
            <a:extLst>
              <a:ext uri="{FF2B5EF4-FFF2-40B4-BE49-F238E27FC236}">
                <a16:creationId xmlns:a16="http://schemas.microsoft.com/office/drawing/2014/main" id="{FCED3CE6-6F8E-4F0F-B153-4A903B122CEC}"/>
              </a:ext>
            </a:extLst>
          </p:cNvPr>
          <p:cNvSpPr txBox="1"/>
          <p:nvPr/>
        </p:nvSpPr>
        <p:spPr>
          <a:xfrm>
            <a:off x="4735109" y="883535"/>
            <a:ext cx="45397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1848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59" y="41021"/>
            <a:ext cx="7775177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22605" y="64266"/>
            <a:ext cx="656411" cy="565635"/>
            <a:chOff x="6399434" y="3058255"/>
            <a:chExt cx="656411" cy="565635"/>
          </a:xfrm>
        </p:grpSpPr>
        <p:sp>
          <p:nvSpPr>
            <p:cNvPr id="9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5F4B3416-63BC-46B4-B574-2A62098F4612}"/>
              </a:ext>
            </a:extLst>
          </p:cNvPr>
          <p:cNvGrpSpPr/>
          <p:nvPr/>
        </p:nvGrpSpPr>
        <p:grpSpPr>
          <a:xfrm>
            <a:off x="2880918" y="599467"/>
            <a:ext cx="5649113" cy="6217512"/>
            <a:chOff x="2880918" y="599467"/>
            <a:chExt cx="5649113" cy="6217512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51540FBE-D7C6-4D30-AF73-468990E32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0918" y="599467"/>
              <a:ext cx="5649113" cy="6217512"/>
            </a:xfrm>
            <a:prstGeom prst="rect">
              <a:avLst/>
            </a:prstGeom>
          </p:spPr>
        </p:pic>
        <p:sp>
          <p:nvSpPr>
            <p:cNvPr id="13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6184869" y="5432941"/>
              <a:ext cx="500523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</a:p>
          </p:txBody>
        </p:sp>
        <p:sp>
          <p:nvSpPr>
            <p:cNvPr id="12" name="圖說文字: 向上箭號 10">
              <a:extLst>
                <a:ext uri="{FF2B5EF4-FFF2-40B4-BE49-F238E27FC236}">
                  <a16:creationId xmlns:a16="http://schemas.microsoft.com/office/drawing/2014/main" id="{899E1BD9-B488-47F5-B333-E41ED2CC0DF6}"/>
                </a:ext>
              </a:extLst>
            </p:cNvPr>
            <p:cNvSpPr/>
            <p:nvPr/>
          </p:nvSpPr>
          <p:spPr>
            <a:xfrm>
              <a:off x="4237354" y="5495085"/>
              <a:ext cx="2737145" cy="968901"/>
            </a:xfrm>
            <a:prstGeom prst="upArrowCallou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SIP</a:t>
              </a:r>
              <a:r>
                <a:rPr lang="zh-TW" altLang="en-US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帳號密碼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07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7C619958-088B-41EA-B365-07C80498A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6" y="602234"/>
            <a:ext cx="11956868" cy="616639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12D63FB-14C5-42B3-B2F7-B1B78DD9A248}"/>
              </a:ext>
            </a:extLst>
          </p:cNvPr>
          <p:cNvSpPr/>
          <p:nvPr/>
        </p:nvSpPr>
        <p:spPr>
          <a:xfrm>
            <a:off x="3336471" y="588084"/>
            <a:ext cx="1158240" cy="3204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本框 571">
            <a:extLst>
              <a:ext uri="{FF2B5EF4-FFF2-40B4-BE49-F238E27FC236}">
                <a16:creationId xmlns:a16="http://schemas.microsoft.com/office/drawing/2014/main" id="{D7EE0BBC-4AF0-4F2D-9E6E-20EBD1BC32F6}"/>
              </a:ext>
            </a:extLst>
          </p:cNvPr>
          <p:cNvSpPr txBox="1"/>
          <p:nvPr/>
        </p:nvSpPr>
        <p:spPr>
          <a:xfrm>
            <a:off x="3994188" y="922637"/>
            <a:ext cx="50052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219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583CA30-26C6-4462-816B-CD2EA2998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5" y="529770"/>
            <a:ext cx="11639095" cy="632823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C428768D-EF63-4AE9-A1D5-9790AC2D1163}"/>
              </a:ext>
            </a:extLst>
          </p:cNvPr>
          <p:cNvSpPr/>
          <p:nvPr/>
        </p:nvSpPr>
        <p:spPr>
          <a:xfrm>
            <a:off x="7172561" y="792970"/>
            <a:ext cx="4658123" cy="49207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向右箭號 3">
            <a:extLst>
              <a:ext uri="{FF2B5EF4-FFF2-40B4-BE49-F238E27FC236}">
                <a16:creationId xmlns:a16="http://schemas.microsoft.com/office/drawing/2014/main" id="{FF7301AD-91E0-4148-98A5-412F07A2D469}"/>
              </a:ext>
            </a:extLst>
          </p:cNvPr>
          <p:cNvSpPr/>
          <p:nvPr/>
        </p:nvSpPr>
        <p:spPr>
          <a:xfrm>
            <a:off x="4699894" y="740005"/>
            <a:ext cx="2472668" cy="740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12  </a:t>
            </a:r>
            <a:r>
              <a:rPr lang="zh-TW" altLang="en-US" b="1" dirty="0"/>
              <a:t>都可以借</a:t>
            </a:r>
          </a:p>
        </p:txBody>
      </p:sp>
    </p:spTree>
    <p:extLst>
      <p:ext uri="{BB962C8B-B14F-4D97-AF65-F5344CB8AC3E}">
        <p14:creationId xmlns:p14="http://schemas.microsoft.com/office/powerpoint/2010/main" val="290824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0018508-1679-4D6C-9D91-C6F2C8903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4" y="572184"/>
            <a:ext cx="11491051" cy="628581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539439D6-13B2-464D-8196-77A76924A3D7}"/>
              </a:ext>
            </a:extLst>
          </p:cNvPr>
          <p:cNvSpPr/>
          <p:nvPr/>
        </p:nvSpPr>
        <p:spPr>
          <a:xfrm>
            <a:off x="7408395" y="959660"/>
            <a:ext cx="739728" cy="3013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本框 571">
            <a:extLst>
              <a:ext uri="{FF2B5EF4-FFF2-40B4-BE49-F238E27FC236}">
                <a16:creationId xmlns:a16="http://schemas.microsoft.com/office/drawing/2014/main" id="{F6CF7527-D370-4464-8083-2B350D7026CE}"/>
              </a:ext>
            </a:extLst>
          </p:cNvPr>
          <p:cNvSpPr txBox="1"/>
          <p:nvPr/>
        </p:nvSpPr>
        <p:spPr>
          <a:xfrm>
            <a:off x="6816415" y="925679"/>
            <a:ext cx="470060" cy="369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5017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96E77D2-2D11-4B89-A3FC-22F969D9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5" y="638204"/>
            <a:ext cx="11350625" cy="617877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20" name="文本框 571">
            <a:extLst>
              <a:ext uri="{FF2B5EF4-FFF2-40B4-BE49-F238E27FC236}">
                <a16:creationId xmlns:a16="http://schemas.microsoft.com/office/drawing/2014/main" id="{F6CF7527-D370-4464-8083-2B350D7026CE}"/>
              </a:ext>
            </a:extLst>
          </p:cNvPr>
          <p:cNvSpPr txBox="1"/>
          <p:nvPr/>
        </p:nvSpPr>
        <p:spPr>
          <a:xfrm>
            <a:off x="6036627" y="745825"/>
            <a:ext cx="470060" cy="369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03371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什麼是電子書及好處</a:t>
            </a:r>
            <a:endParaRPr lang="zh-CN" altLang="en-US" sz="3600" b="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570"/>
          <p:cNvSpPr txBox="1"/>
          <p:nvPr/>
        </p:nvSpPr>
        <p:spPr>
          <a:xfrm>
            <a:off x="5039676" y="869906"/>
            <a:ext cx="70070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將圖書資料數位化後經過系統化與結構化的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處理，並透過不同的設備閱讀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4401774" y="889200"/>
            <a:ext cx="7086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/>
          <p:cNvGrpSpPr/>
          <p:nvPr/>
        </p:nvGrpSpPr>
        <p:grpSpPr>
          <a:xfrm>
            <a:off x="4401774" y="1975416"/>
            <a:ext cx="7285876" cy="523220"/>
            <a:chOff x="4547052" y="2349972"/>
            <a:chExt cx="7285876" cy="523220"/>
          </a:xfrm>
        </p:grpSpPr>
        <p:sp>
          <p:nvSpPr>
            <p:cNvPr id="27" name="文本框 570"/>
            <p:cNvSpPr txBox="1"/>
            <p:nvPr/>
          </p:nvSpPr>
          <p:spPr>
            <a:xfrm>
              <a:off x="5184954" y="2349972"/>
              <a:ext cx="66479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利用個人電腦或智慧型手機下載內容閱讀</a:t>
              </a:r>
            </a:p>
          </p:txBody>
        </p:sp>
        <p:sp>
          <p:nvSpPr>
            <p:cNvPr id="28" name="向右箭號 27"/>
            <p:cNvSpPr/>
            <p:nvPr/>
          </p:nvSpPr>
          <p:spPr>
            <a:xfrm>
              <a:off x="4547052" y="2369266"/>
              <a:ext cx="708612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431301" y="5260321"/>
            <a:ext cx="3695149" cy="523220"/>
            <a:chOff x="4547052" y="3185915"/>
            <a:chExt cx="3695149" cy="523220"/>
          </a:xfrm>
        </p:grpSpPr>
        <p:sp>
          <p:nvSpPr>
            <p:cNvPr id="30" name="文本框 570"/>
            <p:cNvSpPr txBox="1"/>
            <p:nvPr/>
          </p:nvSpPr>
          <p:spPr>
            <a:xfrm>
              <a:off x="5184954" y="3185915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全年無休，超便利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" name="向右箭號 30"/>
            <p:cNvSpPr/>
            <p:nvPr/>
          </p:nvSpPr>
          <p:spPr>
            <a:xfrm>
              <a:off x="4547052" y="3205209"/>
              <a:ext cx="708612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4431301" y="4424272"/>
            <a:ext cx="3336077" cy="523220"/>
            <a:chOff x="4547052" y="1556637"/>
            <a:chExt cx="3336077" cy="523220"/>
          </a:xfrm>
        </p:grpSpPr>
        <p:sp>
          <p:nvSpPr>
            <p:cNvPr id="33" name="文本框 570"/>
            <p:cNvSpPr txBox="1"/>
            <p:nvPr/>
          </p:nvSpPr>
          <p:spPr>
            <a:xfrm>
              <a:off x="5184954" y="1556637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不怕遺失或逾期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向右箭號 33"/>
            <p:cNvSpPr/>
            <p:nvPr/>
          </p:nvSpPr>
          <p:spPr>
            <a:xfrm>
              <a:off x="4547052" y="1575931"/>
              <a:ext cx="708612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4431301" y="2769893"/>
            <a:ext cx="2617931" cy="523220"/>
            <a:chOff x="4547052" y="1556637"/>
            <a:chExt cx="2617931" cy="523220"/>
          </a:xfrm>
        </p:grpSpPr>
        <p:sp>
          <p:nvSpPr>
            <p:cNvPr id="36" name="文本框 570"/>
            <p:cNvSpPr txBox="1"/>
            <p:nvPr/>
          </p:nvSpPr>
          <p:spPr>
            <a:xfrm>
              <a:off x="5184954" y="1556637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可多人使用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7" name="向右箭號 36"/>
            <p:cNvSpPr/>
            <p:nvPr/>
          </p:nvSpPr>
          <p:spPr>
            <a:xfrm>
              <a:off x="4547052" y="1575931"/>
              <a:ext cx="708612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4431301" y="3588223"/>
            <a:ext cx="3695149" cy="523220"/>
            <a:chOff x="4547052" y="1556637"/>
            <a:chExt cx="3695149" cy="523220"/>
          </a:xfrm>
        </p:grpSpPr>
        <p:sp>
          <p:nvSpPr>
            <p:cNvPr id="41" name="文本框 570"/>
            <p:cNvSpPr txBox="1"/>
            <p:nvPr/>
          </p:nvSpPr>
          <p:spPr>
            <a:xfrm>
              <a:off x="5184954" y="1556637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隨時隨地方便使用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2" name="向右箭號 41"/>
            <p:cNvSpPr/>
            <p:nvPr/>
          </p:nvSpPr>
          <p:spPr>
            <a:xfrm>
              <a:off x="4547052" y="1575931"/>
              <a:ext cx="708612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1154156"/>
            <a:ext cx="1237595" cy="1731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54" y="1505658"/>
            <a:ext cx="1298561" cy="17192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" y="3352072"/>
            <a:ext cx="1261981" cy="1810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016" y="3644740"/>
            <a:ext cx="1304657" cy="1713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782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874">
        <p:random/>
      </p:transition>
    </mc:Choice>
    <mc:Fallback xmlns="">
      <p:transition advTm="28874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E089AE2-4232-4328-8097-377397F5D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75" y="577939"/>
            <a:ext cx="11415849" cy="616904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26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11035255" y="208607"/>
            <a:ext cx="45397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15</a:t>
            </a:r>
          </a:p>
        </p:txBody>
      </p:sp>
      <p:sp>
        <p:nvSpPr>
          <p:cNvPr id="3" name="語音泡泡: 橢圓形 2">
            <a:extLst>
              <a:ext uri="{FF2B5EF4-FFF2-40B4-BE49-F238E27FC236}">
                <a16:creationId xmlns:a16="http://schemas.microsoft.com/office/drawing/2014/main" id="{684B5E49-D506-4B56-9A02-3160B82ADDE9}"/>
              </a:ext>
            </a:extLst>
          </p:cNvPr>
          <p:cNvSpPr/>
          <p:nvPr/>
        </p:nvSpPr>
        <p:spPr>
          <a:xfrm>
            <a:off x="8929902" y="259072"/>
            <a:ext cx="2105353" cy="369332"/>
          </a:xfrm>
          <a:prstGeom prst="wedgeEllipseCallou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rgbClr val="FF0000"/>
                </a:solidFill>
              </a:rPr>
              <a:t>搜尋想看的書</a:t>
            </a:r>
          </a:p>
        </p:txBody>
      </p:sp>
    </p:spTree>
    <p:extLst>
      <p:ext uri="{BB962C8B-B14F-4D97-AF65-F5344CB8AC3E}">
        <p14:creationId xmlns:p14="http://schemas.microsoft.com/office/powerpoint/2010/main" val="7470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87EC327-E9F8-4DE7-B383-1F35251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63" y="561319"/>
            <a:ext cx="11231880" cy="625566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26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9960660" y="561319"/>
            <a:ext cx="48827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917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81EA465-C2A6-4B7F-A7FE-7FAD9BA11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614993"/>
            <a:ext cx="10997837" cy="614722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13" name="橢圓形圖說文字 24">
            <a:extLst>
              <a:ext uri="{FF2B5EF4-FFF2-40B4-BE49-F238E27FC236}">
                <a16:creationId xmlns:a16="http://schemas.microsoft.com/office/drawing/2014/main" id="{91D7B714-A1E6-40F1-B544-18260B6852FF}"/>
              </a:ext>
            </a:extLst>
          </p:cNvPr>
          <p:cNvSpPr/>
          <p:nvPr/>
        </p:nvSpPr>
        <p:spPr>
          <a:xfrm>
            <a:off x="3462431" y="3744023"/>
            <a:ext cx="3791809" cy="653147"/>
          </a:xfrm>
          <a:prstGeom prst="wedgeEllipseCallou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挑選想看的書</a:t>
            </a:r>
          </a:p>
        </p:txBody>
      </p:sp>
      <p:sp>
        <p:nvSpPr>
          <p:cNvPr id="17" name="文本框 571">
            <a:extLst>
              <a:ext uri="{FF2B5EF4-FFF2-40B4-BE49-F238E27FC236}">
                <a16:creationId xmlns:a16="http://schemas.microsoft.com/office/drawing/2014/main" id="{6DEEF88D-4BAD-47DA-95C0-D1C2E8FFDA3A}"/>
              </a:ext>
            </a:extLst>
          </p:cNvPr>
          <p:cNvSpPr txBox="1"/>
          <p:nvPr/>
        </p:nvSpPr>
        <p:spPr>
          <a:xfrm>
            <a:off x="6438931" y="3885930"/>
            <a:ext cx="48827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9755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DCF69A6-2EA6-46A4-BAE4-676157693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6" y="515620"/>
            <a:ext cx="12017147" cy="634238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80060" y="41021"/>
            <a:ext cx="7681174" cy="612126"/>
            <a:chOff x="480060" y="41021"/>
            <a:chExt cx="7681174" cy="612126"/>
          </a:xfrm>
        </p:grpSpPr>
        <p:sp>
          <p:nvSpPr>
            <p:cNvPr id="9" name="文本占位符 3"/>
            <p:cNvSpPr txBox="1"/>
            <p:nvPr/>
          </p:nvSpPr>
          <p:spPr>
            <a:xfrm>
              <a:off x="480060" y="41021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由圖書館網頁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endPara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522605" y="72570"/>
              <a:ext cx="656411" cy="565635"/>
              <a:chOff x="6399434" y="3058255"/>
              <a:chExt cx="656411" cy="565635"/>
            </a:xfrm>
          </p:grpSpPr>
          <p:sp>
            <p:nvSpPr>
              <p:cNvPr id="11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</p:grpSp>
      <p:sp>
        <p:nvSpPr>
          <p:cNvPr id="4" name="圓角矩形 3"/>
          <p:cNvSpPr/>
          <p:nvPr/>
        </p:nvSpPr>
        <p:spPr>
          <a:xfrm>
            <a:off x="8834299" y="1700348"/>
            <a:ext cx="2560320" cy="44783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圖說文字 4"/>
          <p:cNvSpPr/>
          <p:nvPr/>
        </p:nvSpPr>
        <p:spPr>
          <a:xfrm>
            <a:off x="6922353" y="2930456"/>
            <a:ext cx="1865376" cy="2245048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只要有書都可以借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8117331" y="4806172"/>
            <a:ext cx="45397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106">
        <p:random/>
      </p:transition>
    </mc:Choice>
    <mc:Fallback xmlns="">
      <p:transition advTm="20106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480060" y="41021"/>
            <a:ext cx="7681174" cy="612126"/>
            <a:chOff x="480060" y="41021"/>
            <a:chExt cx="7681174" cy="612126"/>
          </a:xfrm>
        </p:grpSpPr>
        <p:sp>
          <p:nvSpPr>
            <p:cNvPr id="20" name="文本占位符 3"/>
            <p:cNvSpPr txBox="1"/>
            <p:nvPr/>
          </p:nvSpPr>
          <p:spPr>
            <a:xfrm>
              <a:off x="480060" y="41021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由圖書館網頁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endPara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522605" y="72570"/>
              <a:ext cx="656411" cy="565635"/>
              <a:chOff x="6399434" y="3058255"/>
              <a:chExt cx="656411" cy="565635"/>
            </a:xfrm>
          </p:grpSpPr>
          <p:sp>
            <p:nvSpPr>
              <p:cNvPr id="23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38FCA905-52C2-41D4-9142-228468D6527D}"/>
              </a:ext>
            </a:extLst>
          </p:cNvPr>
          <p:cNvGrpSpPr/>
          <p:nvPr/>
        </p:nvGrpSpPr>
        <p:grpSpPr>
          <a:xfrm>
            <a:off x="283475" y="815745"/>
            <a:ext cx="4439270" cy="2686425"/>
            <a:chOff x="283475" y="815745"/>
            <a:chExt cx="4439270" cy="2686425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736F7E7E-9E4B-4E8C-B361-FE40766C6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475" y="815745"/>
              <a:ext cx="4439270" cy="2686425"/>
            </a:xfrm>
            <a:prstGeom prst="rect">
              <a:avLst/>
            </a:prstGeom>
          </p:spPr>
        </p:pic>
        <p:sp>
          <p:nvSpPr>
            <p:cNvPr id="15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3989114" y="2947146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20</a:t>
              </a:r>
            </a:p>
          </p:txBody>
        </p:sp>
        <p:sp>
          <p:nvSpPr>
            <p:cNvPr id="19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899461" y="3059668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19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F5AAFC24-3683-4408-A0DD-54E21AB3699B}"/>
              </a:ext>
            </a:extLst>
          </p:cNvPr>
          <p:cNvGrpSpPr/>
          <p:nvPr/>
        </p:nvGrpSpPr>
        <p:grpSpPr>
          <a:xfrm>
            <a:off x="522605" y="4935836"/>
            <a:ext cx="7743825" cy="1106419"/>
            <a:chOff x="522605" y="4935836"/>
            <a:chExt cx="7743825" cy="1106419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605" y="4935836"/>
              <a:ext cx="7743825" cy="981075"/>
            </a:xfrm>
            <a:prstGeom prst="rect">
              <a:avLst/>
            </a:prstGeom>
          </p:spPr>
        </p:pic>
        <p:sp>
          <p:nvSpPr>
            <p:cNvPr id="25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4843789" y="5657432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21</a:t>
              </a:r>
            </a:p>
          </p:txBody>
        </p:sp>
        <p:sp>
          <p:nvSpPr>
            <p:cNvPr id="13" name="向上箭號圖說文字 12"/>
            <p:cNvSpPr/>
            <p:nvPr/>
          </p:nvSpPr>
          <p:spPr>
            <a:xfrm>
              <a:off x="5320512" y="5292447"/>
              <a:ext cx="1004469" cy="749808"/>
            </a:xfrm>
            <a:prstGeom prst="up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accent1"/>
                  </a:solidFill>
                </a:rPr>
                <a:t>點書房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7353FE0E-4E84-4C82-8F2F-AC3EEC8B54F3}"/>
              </a:ext>
            </a:extLst>
          </p:cNvPr>
          <p:cNvGrpSpPr/>
          <p:nvPr/>
        </p:nvGrpSpPr>
        <p:grpSpPr>
          <a:xfrm>
            <a:off x="5479542" y="628346"/>
            <a:ext cx="6387331" cy="4245355"/>
            <a:chOff x="5479542" y="628346"/>
            <a:chExt cx="6387331" cy="4245355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29AD135-E3F5-48A7-B18A-283E441F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9542" y="628346"/>
              <a:ext cx="6387331" cy="4245355"/>
            </a:xfrm>
            <a:prstGeom prst="rect">
              <a:avLst/>
            </a:prstGeom>
          </p:spPr>
        </p:pic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7F9795AF-87C3-4D4F-BA0C-F4E28E7859FA}"/>
                </a:ext>
              </a:extLst>
            </p:cNvPr>
            <p:cNvGrpSpPr/>
            <p:nvPr/>
          </p:nvGrpSpPr>
          <p:grpSpPr>
            <a:xfrm>
              <a:off x="9023271" y="3131812"/>
              <a:ext cx="2575392" cy="1213503"/>
              <a:chOff x="8890508" y="2342433"/>
              <a:chExt cx="2575392" cy="1213503"/>
            </a:xfrm>
          </p:grpSpPr>
          <p:sp>
            <p:nvSpPr>
              <p:cNvPr id="27" name="向左箭號圖說文字 26"/>
              <p:cNvSpPr/>
              <p:nvPr/>
            </p:nvSpPr>
            <p:spPr>
              <a:xfrm>
                <a:off x="8890508" y="2342433"/>
                <a:ext cx="2575392" cy="1213503"/>
              </a:xfrm>
              <a:prstGeom prst="leftArrowCallou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accent1"/>
                    </a:solidFill>
                  </a:rPr>
                  <a:t>可以看到所有借的電子書</a:t>
                </a:r>
              </a:p>
            </p:txBody>
          </p:sp>
          <p:sp>
            <p:nvSpPr>
              <p:cNvPr id="26" name="文本框 571">
                <a:extLst>
                  <a:ext uri="{FF2B5EF4-FFF2-40B4-BE49-F238E27FC236}">
                    <a16:creationId xmlns:a16="http://schemas.microsoft.com/office/drawing/2014/main" id="{AE83A2F9-EF38-47A2-98AC-45BFF9605F87}"/>
                  </a:ext>
                </a:extLst>
              </p:cNvPr>
              <p:cNvSpPr txBox="1"/>
              <p:nvPr/>
            </p:nvSpPr>
            <p:spPr>
              <a:xfrm>
                <a:off x="9287669" y="3132838"/>
                <a:ext cx="453970" cy="36933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22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985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53">
        <p:random/>
      </p:transition>
    </mc:Choice>
    <mc:Fallback xmlns="">
      <p:transition advTm="70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4" y="686916"/>
            <a:ext cx="10058400" cy="225026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460477" y="1922804"/>
            <a:ext cx="3033759" cy="76912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圖說文字 3"/>
          <p:cNvSpPr/>
          <p:nvPr/>
        </p:nvSpPr>
        <p:spPr>
          <a:xfrm>
            <a:off x="4613874" y="2491162"/>
            <a:ext cx="2389273" cy="756239"/>
          </a:xfrm>
          <a:prstGeom prst="wedgeRoundRectCallout">
            <a:avLst>
              <a:gd name="adj1" fmla="val 71061"/>
              <a:gd name="adj2" fmla="val -77861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無借閱的數量時，</a:t>
            </a:r>
            <a:endParaRPr lang="en-US" altLang="zh-TW" b="1" u="sng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zh-TW" altLang="en-US" b="1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預約排隊等候</a:t>
            </a:r>
          </a:p>
        </p:txBody>
      </p:sp>
      <p:sp>
        <p:nvSpPr>
          <p:cNvPr id="14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7596714" y="2538291"/>
            <a:ext cx="45397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23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253953" y="3373013"/>
            <a:ext cx="7099643" cy="3215795"/>
            <a:chOff x="1253953" y="3373013"/>
            <a:chExt cx="7099643" cy="3215795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747" y="3373013"/>
              <a:ext cx="5010849" cy="3215795"/>
            </a:xfrm>
            <a:prstGeom prst="rect">
              <a:avLst/>
            </a:prstGeom>
          </p:spPr>
        </p:pic>
        <p:sp>
          <p:nvSpPr>
            <p:cNvPr id="15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4613874" y="5792116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24</a:t>
              </a:r>
            </a:p>
          </p:txBody>
        </p:sp>
        <p:sp>
          <p:nvSpPr>
            <p:cNvPr id="17" name="圓角矩形圖說文字 16"/>
            <p:cNvSpPr/>
            <p:nvPr/>
          </p:nvSpPr>
          <p:spPr>
            <a:xfrm>
              <a:off x="1253953" y="5336842"/>
              <a:ext cx="2389273" cy="756239"/>
            </a:xfrm>
            <a:prstGeom prst="wedgeRoundRectCallout">
              <a:avLst>
                <a:gd name="adj1" fmla="val 71061"/>
                <a:gd name="adj2" fmla="val -77861"/>
                <a:gd name="adj3" fmla="val 16667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u="sng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填寫</a:t>
              </a:r>
              <a:r>
                <a:rPr lang="en-US" altLang="zh-TW" b="1" u="sng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SIP</a:t>
              </a:r>
              <a:r>
                <a:rPr lang="zh-TW" altLang="en-US" b="1" u="sng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帳號</a:t>
              </a:r>
              <a:endParaRPr lang="en-US" altLang="zh-TW" b="1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u="sng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</a:t>
              </a:r>
              <a:r>
                <a:rPr lang="zh-TW" altLang="en-US" b="1" u="sng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預約本書排隊等候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80060" y="41021"/>
            <a:ext cx="7681174" cy="612126"/>
            <a:chOff x="480060" y="41021"/>
            <a:chExt cx="7681174" cy="612126"/>
          </a:xfrm>
        </p:grpSpPr>
        <p:sp>
          <p:nvSpPr>
            <p:cNvPr id="13" name="文本占位符 3"/>
            <p:cNvSpPr txBox="1"/>
            <p:nvPr/>
          </p:nvSpPr>
          <p:spPr>
            <a:xfrm>
              <a:off x="480060" y="41021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由圖書館網頁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endPara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522605" y="72570"/>
              <a:ext cx="656411" cy="565635"/>
              <a:chOff x="6399434" y="3058255"/>
              <a:chExt cx="656411" cy="565635"/>
            </a:xfrm>
          </p:grpSpPr>
          <p:sp>
            <p:nvSpPr>
              <p:cNvPr id="18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746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84">
        <p:random/>
      </p:transition>
    </mc:Choice>
    <mc:Fallback xmlns="">
      <p:transition advTm="108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E1E6726-2D8E-41C3-9DDC-950D050F8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1" y="773253"/>
            <a:ext cx="11753788" cy="5760712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78F1ED7-F3EB-4104-B7CD-F91E508D9F39}"/>
              </a:ext>
            </a:extLst>
          </p:cNvPr>
          <p:cNvGrpSpPr/>
          <p:nvPr/>
        </p:nvGrpSpPr>
        <p:grpSpPr>
          <a:xfrm>
            <a:off x="604305" y="29239"/>
            <a:ext cx="9069602" cy="646331"/>
            <a:chOff x="604305" y="29239"/>
            <a:chExt cx="9069602" cy="646331"/>
          </a:xfrm>
        </p:grpSpPr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881A69C8-A56E-4DA8-8C93-4CB4CC219FE1}"/>
                </a:ext>
              </a:extLst>
            </p:cNvPr>
            <p:cNvSpPr/>
            <p:nvPr/>
          </p:nvSpPr>
          <p:spPr>
            <a:xfrm>
              <a:off x="604305" y="93157"/>
              <a:ext cx="659780" cy="45694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574">
              <a:extLst>
                <a:ext uri="{FF2B5EF4-FFF2-40B4-BE49-F238E27FC236}">
                  <a16:creationId xmlns:a16="http://schemas.microsoft.com/office/drawing/2014/main" id="{CA2B5137-10C1-45E8-AB09-A3C575ACDA08}"/>
                </a:ext>
              </a:extLst>
            </p:cNvPr>
            <p:cNvSpPr txBox="1"/>
            <p:nvPr/>
          </p:nvSpPr>
          <p:spPr>
            <a:xfrm>
              <a:off x="677754" y="70915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9681C6B-02F5-4758-808A-CBA53303480F}"/>
                </a:ext>
              </a:extLst>
            </p:cNvPr>
            <p:cNvSpPr/>
            <p:nvPr/>
          </p:nvSpPr>
          <p:spPr>
            <a:xfrm>
              <a:off x="1440563" y="29239"/>
              <a:ext cx="82333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由圖書館網頁</a:t>
              </a:r>
              <a:r>
                <a:rPr lang="en-US" altLang="zh-TW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館藏資源的館藏查詢進入</a:t>
              </a:r>
              <a:endParaRPr lang="zh-CN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D3ACB103-9728-439E-B47A-B6A6CB29970C}"/>
              </a:ext>
            </a:extLst>
          </p:cNvPr>
          <p:cNvGrpSpPr/>
          <p:nvPr/>
        </p:nvGrpSpPr>
        <p:grpSpPr>
          <a:xfrm>
            <a:off x="3701737" y="1619594"/>
            <a:ext cx="1253414" cy="398406"/>
            <a:chOff x="3701737" y="1619594"/>
            <a:chExt cx="1253414" cy="398406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DCF680F-364D-417A-B36E-29C63983A3FF}"/>
                </a:ext>
              </a:extLst>
            </p:cNvPr>
            <p:cNvSpPr/>
            <p:nvPr/>
          </p:nvSpPr>
          <p:spPr>
            <a:xfrm>
              <a:off x="3701737" y="1697510"/>
              <a:ext cx="624918" cy="3204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本框 571">
              <a:extLst>
                <a:ext uri="{FF2B5EF4-FFF2-40B4-BE49-F238E27FC236}">
                  <a16:creationId xmlns:a16="http://schemas.microsoft.com/office/drawing/2014/main" id="{9BECFD68-A71D-4B08-850D-299EDC637CF5}"/>
                </a:ext>
              </a:extLst>
            </p:cNvPr>
            <p:cNvSpPr txBox="1"/>
            <p:nvPr/>
          </p:nvSpPr>
          <p:spPr>
            <a:xfrm>
              <a:off x="4411699" y="1619594"/>
              <a:ext cx="54345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 01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3545475A-716E-4211-BCE8-9D571CD59E41}"/>
              </a:ext>
            </a:extLst>
          </p:cNvPr>
          <p:cNvGrpSpPr/>
          <p:nvPr/>
        </p:nvGrpSpPr>
        <p:grpSpPr>
          <a:xfrm>
            <a:off x="3639845" y="2100504"/>
            <a:ext cx="1239140" cy="369332"/>
            <a:chOff x="3639845" y="2100504"/>
            <a:chExt cx="1239140" cy="369332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B3E5602-AD3E-4B71-817E-1F9B4D1D5F25}"/>
                </a:ext>
              </a:extLst>
            </p:cNvPr>
            <p:cNvSpPr/>
            <p:nvPr/>
          </p:nvSpPr>
          <p:spPr>
            <a:xfrm>
              <a:off x="3639845" y="2115682"/>
              <a:ext cx="624918" cy="2882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本框 571">
              <a:extLst>
                <a:ext uri="{FF2B5EF4-FFF2-40B4-BE49-F238E27FC236}">
                  <a16:creationId xmlns:a16="http://schemas.microsoft.com/office/drawing/2014/main" id="{65E65E47-A8D6-4459-926B-717037BD4BAF}"/>
                </a:ext>
              </a:extLst>
            </p:cNvPr>
            <p:cNvSpPr txBox="1"/>
            <p:nvPr/>
          </p:nvSpPr>
          <p:spPr>
            <a:xfrm>
              <a:off x="4335533" y="2100504"/>
              <a:ext cx="54345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 02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66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78F1ED7-F3EB-4104-B7CD-F91E508D9F39}"/>
              </a:ext>
            </a:extLst>
          </p:cNvPr>
          <p:cNvGrpSpPr/>
          <p:nvPr/>
        </p:nvGrpSpPr>
        <p:grpSpPr>
          <a:xfrm>
            <a:off x="604305" y="29239"/>
            <a:ext cx="9069602" cy="646331"/>
            <a:chOff x="604305" y="29239"/>
            <a:chExt cx="9069602" cy="646331"/>
          </a:xfrm>
        </p:grpSpPr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881A69C8-A56E-4DA8-8C93-4CB4CC219FE1}"/>
                </a:ext>
              </a:extLst>
            </p:cNvPr>
            <p:cNvSpPr/>
            <p:nvPr/>
          </p:nvSpPr>
          <p:spPr>
            <a:xfrm>
              <a:off x="604305" y="93157"/>
              <a:ext cx="659780" cy="45694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574">
              <a:extLst>
                <a:ext uri="{FF2B5EF4-FFF2-40B4-BE49-F238E27FC236}">
                  <a16:creationId xmlns:a16="http://schemas.microsoft.com/office/drawing/2014/main" id="{CA2B5137-10C1-45E8-AB09-A3C575ACDA08}"/>
                </a:ext>
              </a:extLst>
            </p:cNvPr>
            <p:cNvSpPr txBox="1"/>
            <p:nvPr/>
          </p:nvSpPr>
          <p:spPr>
            <a:xfrm>
              <a:off x="677754" y="70915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9681C6B-02F5-4758-808A-CBA53303480F}"/>
                </a:ext>
              </a:extLst>
            </p:cNvPr>
            <p:cNvSpPr/>
            <p:nvPr/>
          </p:nvSpPr>
          <p:spPr>
            <a:xfrm>
              <a:off x="1440563" y="29239"/>
              <a:ext cx="82333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由圖書館網頁</a:t>
              </a:r>
              <a:r>
                <a:rPr lang="en-US" altLang="zh-TW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館藏資源的館藏查詢進入</a:t>
              </a:r>
              <a:endParaRPr lang="zh-CN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AF41A313-4BCF-4C82-B785-E1799A70079B}"/>
              </a:ext>
            </a:extLst>
          </p:cNvPr>
          <p:cNvGrpSpPr/>
          <p:nvPr/>
        </p:nvGrpSpPr>
        <p:grpSpPr>
          <a:xfrm>
            <a:off x="403860" y="641092"/>
            <a:ext cx="11309528" cy="6089273"/>
            <a:chOff x="403860" y="641092"/>
            <a:chExt cx="11309528" cy="608927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F4069CF-AB02-444D-9144-801B90751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860" y="641092"/>
              <a:ext cx="11309528" cy="6089273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DCF680F-364D-417A-B36E-29C63983A3FF}"/>
                </a:ext>
              </a:extLst>
            </p:cNvPr>
            <p:cNvSpPr/>
            <p:nvPr/>
          </p:nvSpPr>
          <p:spPr>
            <a:xfrm>
              <a:off x="1961713" y="2049346"/>
              <a:ext cx="2308445" cy="23204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本框 571">
              <a:extLst>
                <a:ext uri="{FF2B5EF4-FFF2-40B4-BE49-F238E27FC236}">
                  <a16:creationId xmlns:a16="http://schemas.microsoft.com/office/drawing/2014/main" id="{9BECFD68-A71D-4B08-850D-299EDC637CF5}"/>
                </a:ext>
              </a:extLst>
            </p:cNvPr>
            <p:cNvSpPr txBox="1"/>
            <p:nvPr/>
          </p:nvSpPr>
          <p:spPr>
            <a:xfrm>
              <a:off x="4199136" y="2281387"/>
              <a:ext cx="1571349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TW" altLang="en-US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輸入關鍵字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>
              <a:extLst>
                <a:ext uri="{FF2B5EF4-FFF2-40B4-BE49-F238E27FC236}">
                  <a16:creationId xmlns:a16="http://schemas.microsoft.com/office/drawing/2014/main" id="{2F171627-1A6C-4195-96B5-5D2422B4AAE4}"/>
                </a:ext>
              </a:extLst>
            </p:cNvPr>
            <p:cNvSpPr txBox="1"/>
            <p:nvPr/>
          </p:nvSpPr>
          <p:spPr>
            <a:xfrm>
              <a:off x="4335533" y="1864680"/>
              <a:ext cx="54345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 03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70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78F1ED7-F3EB-4104-B7CD-F91E508D9F39}"/>
              </a:ext>
            </a:extLst>
          </p:cNvPr>
          <p:cNvGrpSpPr/>
          <p:nvPr/>
        </p:nvGrpSpPr>
        <p:grpSpPr>
          <a:xfrm>
            <a:off x="604305" y="29239"/>
            <a:ext cx="9069602" cy="646331"/>
            <a:chOff x="604305" y="29239"/>
            <a:chExt cx="9069602" cy="646331"/>
          </a:xfrm>
        </p:grpSpPr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881A69C8-A56E-4DA8-8C93-4CB4CC219FE1}"/>
                </a:ext>
              </a:extLst>
            </p:cNvPr>
            <p:cNvSpPr/>
            <p:nvPr/>
          </p:nvSpPr>
          <p:spPr>
            <a:xfrm>
              <a:off x="604305" y="93157"/>
              <a:ext cx="659780" cy="45694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574">
              <a:extLst>
                <a:ext uri="{FF2B5EF4-FFF2-40B4-BE49-F238E27FC236}">
                  <a16:creationId xmlns:a16="http://schemas.microsoft.com/office/drawing/2014/main" id="{CA2B5137-10C1-45E8-AB09-A3C575ACDA08}"/>
                </a:ext>
              </a:extLst>
            </p:cNvPr>
            <p:cNvSpPr txBox="1"/>
            <p:nvPr/>
          </p:nvSpPr>
          <p:spPr>
            <a:xfrm>
              <a:off x="677754" y="70915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9681C6B-02F5-4758-808A-CBA53303480F}"/>
                </a:ext>
              </a:extLst>
            </p:cNvPr>
            <p:cNvSpPr/>
            <p:nvPr/>
          </p:nvSpPr>
          <p:spPr>
            <a:xfrm>
              <a:off x="1440563" y="29239"/>
              <a:ext cx="82333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由圖書館網頁</a:t>
              </a:r>
              <a:r>
                <a:rPr lang="en-US" altLang="zh-TW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館藏資源的館藏查詢進入</a:t>
              </a:r>
              <a:endParaRPr lang="zh-CN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ACC1B7AF-0559-4DFA-A536-D752D4E50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" y="616377"/>
            <a:ext cx="11034186" cy="609514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C7FE1F71-1943-42C5-9376-DCB3BBBC7BBB}"/>
              </a:ext>
            </a:extLst>
          </p:cNvPr>
          <p:cNvGrpSpPr/>
          <p:nvPr/>
        </p:nvGrpSpPr>
        <p:grpSpPr>
          <a:xfrm>
            <a:off x="1970843" y="1612758"/>
            <a:ext cx="2382698" cy="699571"/>
            <a:chOff x="1970843" y="1612758"/>
            <a:chExt cx="2382698" cy="69957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433A89F-FE48-41E4-A779-17E0F9EEFBF7}"/>
                </a:ext>
              </a:extLst>
            </p:cNvPr>
            <p:cNvSpPr/>
            <p:nvPr/>
          </p:nvSpPr>
          <p:spPr>
            <a:xfrm>
              <a:off x="1970843" y="2015230"/>
              <a:ext cx="2210540" cy="29709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本框 571">
              <a:extLst>
                <a:ext uri="{FF2B5EF4-FFF2-40B4-BE49-F238E27FC236}">
                  <a16:creationId xmlns:a16="http://schemas.microsoft.com/office/drawing/2014/main" id="{53E8C76E-A03D-4673-A2C7-85962C0A389A}"/>
                </a:ext>
              </a:extLst>
            </p:cNvPr>
            <p:cNvSpPr txBox="1"/>
            <p:nvPr/>
          </p:nvSpPr>
          <p:spPr>
            <a:xfrm>
              <a:off x="3810089" y="1612758"/>
              <a:ext cx="54345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 04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BFDA0FA4-3A95-4C7B-8007-8B4297B39982}"/>
              </a:ext>
            </a:extLst>
          </p:cNvPr>
          <p:cNvGrpSpPr/>
          <p:nvPr/>
        </p:nvGrpSpPr>
        <p:grpSpPr>
          <a:xfrm>
            <a:off x="5069150" y="1921107"/>
            <a:ext cx="1129498" cy="369332"/>
            <a:chOff x="5069150" y="1921107"/>
            <a:chExt cx="1129498" cy="36933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9DDEC32-DB16-41B8-A213-248E5780020A}"/>
                </a:ext>
              </a:extLst>
            </p:cNvPr>
            <p:cNvSpPr/>
            <p:nvPr/>
          </p:nvSpPr>
          <p:spPr>
            <a:xfrm>
              <a:off x="5069150" y="1979720"/>
              <a:ext cx="559293" cy="31071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本框 571">
              <a:extLst>
                <a:ext uri="{FF2B5EF4-FFF2-40B4-BE49-F238E27FC236}">
                  <a16:creationId xmlns:a16="http://schemas.microsoft.com/office/drawing/2014/main" id="{E2C6DF9A-5BA5-47C8-A01A-3167571311C1}"/>
                </a:ext>
              </a:extLst>
            </p:cNvPr>
            <p:cNvSpPr txBox="1"/>
            <p:nvPr/>
          </p:nvSpPr>
          <p:spPr>
            <a:xfrm>
              <a:off x="5655196" y="1921107"/>
              <a:ext cx="54345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 05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627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1F8D287-0974-4EC8-AF97-11DAFD7F3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51" y="616377"/>
            <a:ext cx="11105298" cy="603594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78F1ED7-F3EB-4104-B7CD-F91E508D9F39}"/>
              </a:ext>
            </a:extLst>
          </p:cNvPr>
          <p:cNvGrpSpPr/>
          <p:nvPr/>
        </p:nvGrpSpPr>
        <p:grpSpPr>
          <a:xfrm>
            <a:off x="604305" y="29239"/>
            <a:ext cx="9069602" cy="646331"/>
            <a:chOff x="604305" y="29239"/>
            <a:chExt cx="9069602" cy="646331"/>
          </a:xfrm>
        </p:grpSpPr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881A69C8-A56E-4DA8-8C93-4CB4CC219FE1}"/>
                </a:ext>
              </a:extLst>
            </p:cNvPr>
            <p:cNvSpPr/>
            <p:nvPr/>
          </p:nvSpPr>
          <p:spPr>
            <a:xfrm>
              <a:off x="604305" y="93157"/>
              <a:ext cx="659780" cy="45694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574">
              <a:extLst>
                <a:ext uri="{FF2B5EF4-FFF2-40B4-BE49-F238E27FC236}">
                  <a16:creationId xmlns:a16="http://schemas.microsoft.com/office/drawing/2014/main" id="{CA2B5137-10C1-45E8-AB09-A3C575ACDA08}"/>
                </a:ext>
              </a:extLst>
            </p:cNvPr>
            <p:cNvSpPr txBox="1"/>
            <p:nvPr/>
          </p:nvSpPr>
          <p:spPr>
            <a:xfrm>
              <a:off x="677754" y="70915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9681C6B-02F5-4758-808A-CBA53303480F}"/>
                </a:ext>
              </a:extLst>
            </p:cNvPr>
            <p:cNvSpPr/>
            <p:nvPr/>
          </p:nvSpPr>
          <p:spPr>
            <a:xfrm>
              <a:off x="1440563" y="29239"/>
              <a:ext cx="82333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由圖書館網頁</a:t>
              </a:r>
              <a:r>
                <a:rPr lang="en-US" altLang="zh-TW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館藏資源的館藏查詢進入</a:t>
              </a:r>
              <a:endParaRPr lang="zh-CN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B433A89F-FE48-41E4-A779-17E0F9EEFBF7}"/>
              </a:ext>
            </a:extLst>
          </p:cNvPr>
          <p:cNvSpPr/>
          <p:nvPr/>
        </p:nvSpPr>
        <p:spPr>
          <a:xfrm>
            <a:off x="3258104" y="2807080"/>
            <a:ext cx="452762" cy="27448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571">
            <a:extLst>
              <a:ext uri="{FF2B5EF4-FFF2-40B4-BE49-F238E27FC236}">
                <a16:creationId xmlns:a16="http://schemas.microsoft.com/office/drawing/2014/main" id="{53E8C76E-A03D-4673-A2C7-85962C0A389A}"/>
              </a:ext>
            </a:extLst>
          </p:cNvPr>
          <p:cNvSpPr txBox="1"/>
          <p:nvPr/>
        </p:nvSpPr>
        <p:spPr>
          <a:xfrm>
            <a:off x="3799643" y="2759658"/>
            <a:ext cx="477027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TW" altLang="en-US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看到黃色小書就是電子書，直接點就可以</a:t>
            </a:r>
            <a:endParaRPr lang="en-US" altLang="zh-CN" dirty="0">
              <a:solidFill>
                <a:srgbClr val="FFF9E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571">
            <a:extLst>
              <a:ext uri="{FF2B5EF4-FFF2-40B4-BE49-F238E27FC236}">
                <a16:creationId xmlns:a16="http://schemas.microsoft.com/office/drawing/2014/main" id="{07B23165-E4BE-4230-947B-F416A4B9D3A2}"/>
              </a:ext>
            </a:extLst>
          </p:cNvPr>
          <p:cNvSpPr txBox="1"/>
          <p:nvPr/>
        </p:nvSpPr>
        <p:spPr>
          <a:xfrm>
            <a:off x="3897418" y="2357186"/>
            <a:ext cx="54345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 06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8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835032" y="2883669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中文電子書平台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4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86">
        <p:random/>
      </p:transition>
    </mc:Choice>
    <mc:Fallback xmlns="">
      <p:transition advTm="4886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3348932" y="5087847"/>
            <a:ext cx="5925780" cy="10772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更多雲端閱讀豐富功能 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等您親自來體驗 </a:t>
            </a:r>
          </a:p>
        </p:txBody>
      </p:sp>
      <p:pic>
        <p:nvPicPr>
          <p:cNvPr id="6" name="圖片 5">
            <a:hlinkClick r:id="rId3"/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58" y="787780"/>
            <a:ext cx="2520000" cy="10790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圖片 6">
            <a:hlinkClick r:id="rId5"/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054530" y="787780"/>
            <a:ext cx="2520000" cy="10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hlinkClick r:id="rId7"/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936893" y="2028485"/>
            <a:ext cx="2520000" cy="108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3007" y="3864967"/>
            <a:ext cx="3137647" cy="1156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30">
        <p:random/>
      </p:transition>
    </mc:Choice>
    <mc:Fallback xmlns="">
      <p:transition advTm="623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851693" y="4242250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2940324" y="2367589"/>
            <a:ext cx="623412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4054475" y="2090590"/>
            <a:ext cx="768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感</a:t>
            </a: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111891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謝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44006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聆</a:t>
            </a: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7176120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聽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1" name="文字方塊 10"/>
          <p:cNvSpPr txBox="1"/>
          <p:nvPr/>
        </p:nvSpPr>
        <p:spPr>
          <a:xfrm>
            <a:off x="3306863" y="5254705"/>
            <a:ext cx="6931152" cy="649526"/>
          </a:xfrm>
          <a:prstGeom prst="rect">
            <a:avLst/>
          </a:prstGeom>
          <a:noFill/>
        </p:spPr>
        <p:txBody>
          <a:bodyPr wrap="square" lIns="94605" tIns="47302" rIns="94605" bIns="47302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使用上有任何疑問，可電洽圖書館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分機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:3752) </a:t>
            </a:r>
          </a:p>
        </p:txBody>
      </p:sp>
    </p:spTree>
    <p:extLst>
      <p:ext uri="{BB962C8B-B14F-4D97-AF65-F5344CB8AC3E}">
        <p14:creationId xmlns:p14="http://schemas.microsoft.com/office/powerpoint/2010/main" val="15666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858">
        <p:random/>
      </p:transition>
    </mc:Choice>
    <mc:Fallback xmlns="">
      <p:transition advTm="8858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常用中文電子書平台</a:t>
            </a:r>
            <a:endParaRPr lang="zh-CN" altLang="en-US" sz="3600" b="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728" y="1728652"/>
            <a:ext cx="3789153" cy="1080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89" y="3493684"/>
            <a:ext cx="3757218" cy="127063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1326777"/>
            <a:ext cx="4440791" cy="135575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668511" y="4275908"/>
            <a:ext cx="5373782" cy="1156446"/>
            <a:chOff x="4903694" y="4572000"/>
            <a:chExt cx="5373782" cy="1156446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3694" y="4572000"/>
              <a:ext cx="3137647" cy="1156446"/>
            </a:xfrm>
            <a:prstGeom prst="rect">
              <a:avLst/>
            </a:prstGeom>
          </p:spPr>
        </p:pic>
        <p:sp>
          <p:nvSpPr>
            <p:cNvPr id="5" name="向左箭號圖說文字 4"/>
            <p:cNvSpPr/>
            <p:nvPr/>
          </p:nvSpPr>
          <p:spPr>
            <a:xfrm>
              <a:off x="7839075" y="4716835"/>
              <a:ext cx="2438401" cy="866776"/>
            </a:xfrm>
            <a:prstGeom prst="leftArrowCallou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FF0000"/>
                  </a:solidFill>
                  <a:latin typeface="華康儷粗圓(P)" panose="020F0700000000000000" pitchFamily="34" charset="-120"/>
                  <a:ea typeface="華康儷粗圓(P)" panose="020F0700000000000000" pitchFamily="34" charset="-120"/>
                </a:rPr>
                <a:t>證照考試用書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801">
        <p:random/>
      </p:transition>
    </mc:Choice>
    <mc:Fallback xmlns="">
      <p:transition advTm="158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en-US" altLang="zh-TW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進入電子書</a:t>
            </a:r>
            <a:endParaRPr lang="zh-CN" altLang="en-US" sz="3600" b="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6" y="1509900"/>
            <a:ext cx="4305300" cy="331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本框 573"/>
          <p:cNvSpPr txBox="1"/>
          <p:nvPr/>
        </p:nvSpPr>
        <p:spPr>
          <a:xfrm>
            <a:off x="5525255" y="1509900"/>
            <a:ext cx="5595467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ct val="150000"/>
              </a:lnSpc>
              <a:spcBef>
                <a:spcPct val="20000"/>
              </a:spcBef>
              <a:buClr>
                <a:srgbClr val="6F2B0B"/>
              </a:buClr>
              <a:defRPr/>
            </a:pP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736832" y="3137312"/>
            <a:ext cx="6921855" cy="631755"/>
            <a:chOff x="4977798" y="4099284"/>
            <a:chExt cx="6921855" cy="631755"/>
          </a:xfrm>
        </p:grpSpPr>
        <p:sp>
          <p:nvSpPr>
            <p:cNvPr id="20" name="矩形: 圆角 27"/>
            <p:cNvSpPr/>
            <p:nvPr/>
          </p:nvSpPr>
          <p:spPr>
            <a:xfrm>
              <a:off x="4977798" y="4207819"/>
              <a:ext cx="659780" cy="4569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文本框 574"/>
            <p:cNvSpPr txBox="1"/>
            <p:nvPr/>
          </p:nvSpPr>
          <p:spPr>
            <a:xfrm>
              <a:off x="5091742" y="4207819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5791891" y="4099284"/>
              <a:ext cx="610776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由圖書館網頁</a:t>
              </a:r>
              <a:r>
                <a:rPr lang="en-US" altLang="zh-TW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endParaRPr lang="zh-CN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4825609" y="1575963"/>
            <a:ext cx="5581339" cy="662828"/>
            <a:chOff x="4771826" y="3266939"/>
            <a:chExt cx="5581339" cy="662828"/>
          </a:xfrm>
        </p:grpSpPr>
        <p:grpSp>
          <p:nvGrpSpPr>
            <p:cNvPr id="12" name="群組 11"/>
            <p:cNvGrpSpPr/>
            <p:nvPr/>
          </p:nvGrpSpPr>
          <p:grpSpPr>
            <a:xfrm>
              <a:off x="4771826" y="3364132"/>
              <a:ext cx="686044" cy="565635"/>
              <a:chOff x="6399434" y="3058255"/>
              <a:chExt cx="603841" cy="565635"/>
            </a:xfrm>
            <a:solidFill>
              <a:schemeClr val="accent5"/>
            </a:solidFill>
          </p:grpSpPr>
          <p:sp>
            <p:nvSpPr>
              <p:cNvPr id="3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" name="文本框 571"/>
              <p:cNvSpPr txBox="1"/>
              <p:nvPr/>
            </p:nvSpPr>
            <p:spPr>
              <a:xfrm>
                <a:off x="6451192" y="3100670"/>
                <a:ext cx="532202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  <p:sp>
          <p:nvSpPr>
            <p:cNvPr id="23" name="文本框 2"/>
            <p:cNvSpPr txBox="1"/>
            <p:nvPr/>
          </p:nvSpPr>
          <p:spPr>
            <a:xfrm>
              <a:off x="5667267" y="3266939"/>
              <a:ext cx="4685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下載行動載具</a:t>
              </a:r>
              <a:r>
                <a:rPr lang="en-US" altLang="zh-TW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3CC1600-83DB-4AEB-B10E-8BB411B16C32}"/>
              </a:ext>
            </a:extLst>
          </p:cNvPr>
          <p:cNvGrpSpPr/>
          <p:nvPr/>
        </p:nvGrpSpPr>
        <p:grpSpPr>
          <a:xfrm>
            <a:off x="4714667" y="4525890"/>
            <a:ext cx="6123283" cy="584775"/>
            <a:chOff x="4714667" y="4525890"/>
            <a:chExt cx="6123283" cy="584775"/>
          </a:xfrm>
        </p:grpSpPr>
        <p:sp>
          <p:nvSpPr>
            <p:cNvPr id="18" name="矩形: 圆角 27">
              <a:extLst>
                <a:ext uri="{FF2B5EF4-FFF2-40B4-BE49-F238E27FC236}">
                  <a16:creationId xmlns:a16="http://schemas.microsoft.com/office/drawing/2014/main" id="{79C1E222-890C-48C1-A20F-9D8F3192ED0D}"/>
                </a:ext>
              </a:extLst>
            </p:cNvPr>
            <p:cNvSpPr/>
            <p:nvPr/>
          </p:nvSpPr>
          <p:spPr>
            <a:xfrm>
              <a:off x="4714667" y="4589808"/>
              <a:ext cx="659780" cy="45694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574">
              <a:extLst>
                <a:ext uri="{FF2B5EF4-FFF2-40B4-BE49-F238E27FC236}">
                  <a16:creationId xmlns:a16="http://schemas.microsoft.com/office/drawing/2014/main" id="{D94B7DED-EEDC-4EEE-AF86-AAA3EA976E9F}"/>
                </a:ext>
              </a:extLst>
            </p:cNvPr>
            <p:cNvSpPr txBox="1"/>
            <p:nvPr/>
          </p:nvSpPr>
          <p:spPr>
            <a:xfrm>
              <a:off x="4788116" y="456756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BBC00C6-844F-4A36-A53C-CB0624D7C281}"/>
                </a:ext>
              </a:extLst>
            </p:cNvPr>
            <p:cNvSpPr/>
            <p:nvPr/>
          </p:nvSpPr>
          <p:spPr>
            <a:xfrm>
              <a:off x="5550925" y="4525890"/>
              <a:ext cx="52870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由圖書館網頁</a:t>
              </a:r>
              <a:r>
                <a:rPr lang="en-US" altLang="zh-TW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館藏查詢進入</a:t>
              </a:r>
              <a:endParaRPr lang="zh-CN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1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14">
        <p:random/>
      </p:transition>
    </mc:Choice>
    <mc:Fallback xmlns="">
      <p:transition advTm="1081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26"/>
          <p:cNvSpPr/>
          <p:nvPr/>
        </p:nvSpPr>
        <p:spPr>
          <a:xfrm>
            <a:off x="509994" y="181347"/>
            <a:ext cx="603841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FFF9E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9209" y="137971"/>
            <a:ext cx="8218335" cy="616777"/>
            <a:chOff x="29209" y="137971"/>
            <a:chExt cx="8218335" cy="616777"/>
          </a:xfrm>
        </p:grpSpPr>
        <p:sp>
          <p:nvSpPr>
            <p:cNvPr id="8" name="文本占位符 3"/>
            <p:cNvSpPr txBox="1"/>
            <p:nvPr/>
          </p:nvSpPr>
          <p:spPr>
            <a:xfrm>
              <a:off x="760863" y="142622"/>
              <a:ext cx="7486681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</a:t>
              </a:r>
              <a:endPara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下載行動載具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</a:p>
            <a:p>
              <a:endParaRPr lang="zh-CN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文本框 571"/>
            <p:cNvSpPr txBox="1"/>
            <p:nvPr/>
          </p:nvSpPr>
          <p:spPr>
            <a:xfrm>
              <a:off x="542422" y="148337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grpSp>
          <p:nvGrpSpPr>
            <p:cNvPr id="13" name="群組 12"/>
            <p:cNvGrpSpPr/>
            <p:nvPr/>
          </p:nvGrpSpPr>
          <p:grpSpPr>
            <a:xfrm>
              <a:off x="29209" y="137971"/>
              <a:ext cx="485775" cy="388620"/>
              <a:chOff x="-5715" y="127635"/>
              <a:chExt cx="485775" cy="38862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-5715" y="127635"/>
                <a:ext cx="367030" cy="388620"/>
              </a:xfrm>
              <a:prstGeom prst="rect">
                <a:avLst/>
              </a:prstGeom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403860" y="127635"/>
                <a:ext cx="76200" cy="387985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2594628" y="754748"/>
            <a:ext cx="6863697" cy="5761335"/>
            <a:chOff x="5328303" y="353561"/>
            <a:chExt cx="6863697" cy="5761335"/>
          </a:xfrm>
        </p:grpSpPr>
        <p:sp>
          <p:nvSpPr>
            <p:cNvPr id="26" name="標題 1"/>
            <p:cNvSpPr txBox="1">
              <a:spLocks/>
            </p:cNvSpPr>
            <p:nvPr/>
          </p:nvSpPr>
          <p:spPr>
            <a:xfrm>
              <a:off x="5328303" y="353561"/>
              <a:ext cx="6863697" cy="11430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4000" b="1" dirty="0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借閱方便簡單：行動</a:t>
              </a:r>
              <a:r>
                <a:rPr lang="en-US" altLang="zh-TW" sz="4000" b="1" dirty="0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/PC </a:t>
              </a:r>
              <a:r>
                <a:rPr lang="zh-TW" altLang="en-US" sz="4000" b="1" dirty="0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借閱</a:t>
              </a:r>
              <a:endParaRPr lang="zh-TW" altLang="en-US" sz="4000" dirty="0">
                <a:solidFill>
                  <a:srgbClr val="22222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27" name="Picture 2" descr="C:\Users\12764\Desktop\2015-03-04_18080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48300" y="1155546"/>
              <a:ext cx="6421315" cy="495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630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26"/>
          <p:cNvSpPr/>
          <p:nvPr/>
        </p:nvSpPr>
        <p:spPr>
          <a:xfrm>
            <a:off x="509994" y="181347"/>
            <a:ext cx="603841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FFF9E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占位符 3"/>
          <p:cNvSpPr txBox="1"/>
          <p:nvPr/>
        </p:nvSpPr>
        <p:spPr>
          <a:xfrm>
            <a:off x="760863" y="142622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endParaRPr lang="en-US" altLang="zh-TW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下載行動載具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</a:p>
          <a:p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571"/>
          <p:cNvSpPr txBox="1"/>
          <p:nvPr/>
        </p:nvSpPr>
        <p:spPr>
          <a:xfrm>
            <a:off x="580392" y="115327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22224" y="222362"/>
            <a:ext cx="485775" cy="388620"/>
            <a:chOff x="-5715" y="127635"/>
            <a:chExt cx="485775" cy="388620"/>
          </a:xfrm>
        </p:grpSpPr>
        <p:sp>
          <p:nvSpPr>
            <p:cNvPr id="14" name="矩形 13"/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65" y="837975"/>
            <a:ext cx="10589670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657225" y="257175"/>
            <a:ext cx="552450" cy="465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2" name="群組 31"/>
          <p:cNvGrpSpPr/>
          <p:nvPr/>
        </p:nvGrpSpPr>
        <p:grpSpPr>
          <a:xfrm>
            <a:off x="29209" y="137971"/>
            <a:ext cx="8218335" cy="616777"/>
            <a:chOff x="29209" y="137971"/>
            <a:chExt cx="8218335" cy="616777"/>
          </a:xfrm>
        </p:grpSpPr>
        <p:sp>
          <p:nvSpPr>
            <p:cNvPr id="33" name="文本占位符 3"/>
            <p:cNvSpPr txBox="1"/>
            <p:nvPr/>
          </p:nvSpPr>
          <p:spPr>
            <a:xfrm>
              <a:off x="760863" y="142622"/>
              <a:ext cx="7486681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</a:t>
              </a:r>
              <a:endPara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下載行動載具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</a:p>
            <a:p>
              <a:endParaRPr lang="zh-CN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文本框 571"/>
            <p:cNvSpPr txBox="1"/>
            <p:nvPr/>
          </p:nvSpPr>
          <p:spPr>
            <a:xfrm>
              <a:off x="557529" y="203049"/>
              <a:ext cx="7104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 01</a:t>
              </a:r>
            </a:p>
          </p:txBody>
        </p:sp>
        <p:grpSp>
          <p:nvGrpSpPr>
            <p:cNvPr id="35" name="群組 34"/>
            <p:cNvGrpSpPr/>
            <p:nvPr/>
          </p:nvGrpSpPr>
          <p:grpSpPr>
            <a:xfrm>
              <a:off x="29209" y="137971"/>
              <a:ext cx="485775" cy="388620"/>
              <a:chOff x="-5715" y="127635"/>
              <a:chExt cx="485775" cy="388620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5715" y="127635"/>
                <a:ext cx="367030" cy="388620"/>
              </a:xfrm>
              <a:prstGeom prst="rect">
                <a:avLst/>
              </a:prstGeom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403860" y="127635"/>
                <a:ext cx="76200" cy="387985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2F7049B-EB3C-46E3-ADA0-328AA6A9E778}"/>
              </a:ext>
            </a:extLst>
          </p:cNvPr>
          <p:cNvGrpSpPr/>
          <p:nvPr/>
        </p:nvGrpSpPr>
        <p:grpSpPr>
          <a:xfrm>
            <a:off x="309153" y="786696"/>
            <a:ext cx="3583578" cy="5961622"/>
            <a:chOff x="309153" y="786696"/>
            <a:chExt cx="3583578" cy="596162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179538C-CD2E-45AB-A156-C40A5DCC6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53" y="786696"/>
              <a:ext cx="3583578" cy="5470006"/>
            </a:xfrm>
            <a:prstGeom prst="rect">
              <a:avLst/>
            </a:prstGeom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B49830C2-2C27-4E16-8546-E7FA7F1E8D13}"/>
                </a:ext>
              </a:extLst>
            </p:cNvPr>
            <p:cNvGrpSpPr/>
            <p:nvPr/>
          </p:nvGrpSpPr>
          <p:grpSpPr>
            <a:xfrm>
              <a:off x="912754" y="5697674"/>
              <a:ext cx="2708559" cy="1050644"/>
              <a:chOff x="912754" y="5697674"/>
              <a:chExt cx="2708559" cy="1050644"/>
            </a:xfrm>
          </p:grpSpPr>
          <p:sp>
            <p:nvSpPr>
              <p:cNvPr id="39" name="Text Box 8"/>
              <p:cNvSpPr txBox="1">
                <a:spLocks noChangeArrowheads="1"/>
              </p:cNvSpPr>
              <p:nvPr/>
            </p:nvSpPr>
            <p:spPr bwMode="auto">
              <a:xfrm>
                <a:off x="912754" y="6409764"/>
                <a:ext cx="2323447" cy="338554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          點選「我的」</a:t>
                </a:r>
              </a:p>
            </p:txBody>
          </p:sp>
          <p:sp>
            <p:nvSpPr>
              <p:cNvPr id="29" name="圓角矩形 23">
                <a:extLst>
                  <a:ext uri="{FF2B5EF4-FFF2-40B4-BE49-F238E27FC236}">
                    <a16:creationId xmlns:a16="http://schemas.microsoft.com/office/drawing/2014/main" id="{AC3F1B52-BB07-40A0-ABC6-8F3E000AA530}"/>
                  </a:ext>
                </a:extLst>
              </p:cNvPr>
              <p:cNvSpPr/>
              <p:nvPr/>
            </p:nvSpPr>
            <p:spPr>
              <a:xfrm>
                <a:off x="3224105" y="5697674"/>
                <a:ext cx="397208" cy="406310"/>
              </a:xfrm>
              <a:prstGeom prst="roundRect">
                <a:avLst/>
              </a:prstGeom>
              <a:noFill/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文本框 571">
                <a:extLst>
                  <a:ext uri="{FF2B5EF4-FFF2-40B4-BE49-F238E27FC236}">
                    <a16:creationId xmlns:a16="http://schemas.microsoft.com/office/drawing/2014/main" id="{1BC5FAD1-8182-43EA-A21B-8E900120CF15}"/>
                  </a:ext>
                </a:extLst>
              </p:cNvPr>
              <p:cNvSpPr txBox="1"/>
              <p:nvPr/>
            </p:nvSpPr>
            <p:spPr>
              <a:xfrm>
                <a:off x="3271217" y="6103984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</a:p>
            </p:txBody>
          </p:sp>
        </p:grp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76618B4-51DD-440B-9E94-C8BAA3231F4D}"/>
              </a:ext>
            </a:extLst>
          </p:cNvPr>
          <p:cNvGrpSpPr/>
          <p:nvPr/>
        </p:nvGrpSpPr>
        <p:grpSpPr>
          <a:xfrm>
            <a:off x="4068871" y="786696"/>
            <a:ext cx="3501301" cy="5970109"/>
            <a:chOff x="4068871" y="786696"/>
            <a:chExt cx="3501301" cy="5970109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42C25E9-2C91-409F-801A-310B8AF52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871" y="786696"/>
              <a:ext cx="3163271" cy="5387938"/>
            </a:xfrm>
            <a:prstGeom prst="rect">
              <a:avLst/>
            </a:prstGeom>
          </p:spPr>
        </p:pic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4822172" y="6418251"/>
              <a:ext cx="1450747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TW" altLang="en-US" sz="1600" b="1" dirty="0">
                  <a:latin typeface="微軟正黑體" pitchFamily="34" charset="-120"/>
                  <a:ea typeface="微軟正黑體" pitchFamily="34" charset="-120"/>
                </a:rPr>
                <a:t>   新增圖書館</a:t>
              </a:r>
            </a:p>
          </p:txBody>
        </p:sp>
        <p:sp>
          <p:nvSpPr>
            <p:cNvPr id="42" name="圓角矩形 23">
              <a:extLst>
                <a:ext uri="{FF2B5EF4-FFF2-40B4-BE49-F238E27FC236}">
                  <a16:creationId xmlns:a16="http://schemas.microsoft.com/office/drawing/2014/main" id="{79E152AC-B566-4FE3-8200-5A147C547F99}"/>
                </a:ext>
              </a:extLst>
            </p:cNvPr>
            <p:cNvSpPr/>
            <p:nvPr/>
          </p:nvSpPr>
          <p:spPr>
            <a:xfrm>
              <a:off x="6272919" y="1088503"/>
              <a:ext cx="959223" cy="406310"/>
            </a:xfrm>
            <a:prstGeom prst="roundRect">
              <a:avLst/>
            </a:prstGeom>
            <a:noFill/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文本框 571">
              <a:extLst>
                <a:ext uri="{FF2B5EF4-FFF2-40B4-BE49-F238E27FC236}">
                  <a16:creationId xmlns:a16="http://schemas.microsoft.com/office/drawing/2014/main" id="{CE48325B-4C90-4386-9C66-B84C515505EA}"/>
                </a:ext>
              </a:extLst>
            </p:cNvPr>
            <p:cNvSpPr txBox="1"/>
            <p:nvPr/>
          </p:nvSpPr>
          <p:spPr>
            <a:xfrm>
              <a:off x="7250854" y="1102782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0B16668-3A38-4E22-A9BE-C9D8DF9DF8F4}"/>
              </a:ext>
            </a:extLst>
          </p:cNvPr>
          <p:cNvGrpSpPr/>
          <p:nvPr/>
        </p:nvGrpSpPr>
        <p:grpSpPr>
          <a:xfrm>
            <a:off x="7854554" y="786696"/>
            <a:ext cx="3163271" cy="5317288"/>
            <a:chOff x="7854554" y="786696"/>
            <a:chExt cx="3163271" cy="5317288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CF209F1-BB48-43B2-8818-B04A9B71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554" y="786696"/>
              <a:ext cx="3163271" cy="5317288"/>
            </a:xfrm>
            <a:prstGeom prst="rect">
              <a:avLst/>
            </a:prstGeom>
          </p:spPr>
        </p:pic>
        <p:sp>
          <p:nvSpPr>
            <p:cNvPr id="43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8709253" y="973231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7959634" y="1358537"/>
              <a:ext cx="2978331" cy="365759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6963AD3-720D-4D6D-A305-5E30AA587696}"/>
              </a:ext>
            </a:extLst>
          </p:cNvPr>
          <p:cNvGrpSpPr/>
          <p:nvPr/>
        </p:nvGrpSpPr>
        <p:grpSpPr>
          <a:xfrm>
            <a:off x="7959634" y="1956465"/>
            <a:ext cx="3297649" cy="369332"/>
            <a:chOff x="7959634" y="1956465"/>
            <a:chExt cx="3297649" cy="369332"/>
          </a:xfrm>
        </p:grpSpPr>
        <p:sp>
          <p:nvSpPr>
            <p:cNvPr id="45" name="圓角矩形 23">
              <a:extLst>
                <a:ext uri="{FF2B5EF4-FFF2-40B4-BE49-F238E27FC236}">
                  <a16:creationId xmlns:a16="http://schemas.microsoft.com/office/drawing/2014/main" id="{F0B48073-5468-46A4-B584-9DF93081EC42}"/>
                </a:ext>
              </a:extLst>
            </p:cNvPr>
            <p:cNvSpPr/>
            <p:nvPr/>
          </p:nvSpPr>
          <p:spPr>
            <a:xfrm>
              <a:off x="7959634" y="1956465"/>
              <a:ext cx="2978331" cy="365759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文本框 571">
              <a:extLst>
                <a:ext uri="{FF2B5EF4-FFF2-40B4-BE49-F238E27FC236}">
                  <a16:creationId xmlns:a16="http://schemas.microsoft.com/office/drawing/2014/main" id="{8F6F3E1A-9C2D-4C67-BC87-94C324CCD25E}"/>
                </a:ext>
              </a:extLst>
            </p:cNvPr>
            <p:cNvSpPr txBox="1"/>
            <p:nvPr/>
          </p:nvSpPr>
          <p:spPr>
            <a:xfrm>
              <a:off x="10937965" y="1956465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007D6458-8AF7-41D7-9537-64ACC7AF230D}"/>
              </a:ext>
            </a:extLst>
          </p:cNvPr>
          <p:cNvGrpSpPr/>
          <p:nvPr/>
        </p:nvGrpSpPr>
        <p:grpSpPr>
          <a:xfrm>
            <a:off x="9028572" y="5535070"/>
            <a:ext cx="2000021" cy="386035"/>
            <a:chOff x="9028572" y="5535070"/>
            <a:chExt cx="2000021" cy="386035"/>
          </a:xfrm>
        </p:grpSpPr>
        <p:sp>
          <p:nvSpPr>
            <p:cNvPr id="48" name="圓角矩形 23">
              <a:extLst>
                <a:ext uri="{FF2B5EF4-FFF2-40B4-BE49-F238E27FC236}">
                  <a16:creationId xmlns:a16="http://schemas.microsoft.com/office/drawing/2014/main" id="{F5F7C9EB-0CFC-4FD7-9F0A-6A0EE12C9CEC}"/>
                </a:ext>
              </a:extLst>
            </p:cNvPr>
            <p:cNvSpPr/>
            <p:nvPr/>
          </p:nvSpPr>
          <p:spPr>
            <a:xfrm>
              <a:off x="9028572" y="5535070"/>
              <a:ext cx="1770058" cy="365759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文本框 571">
              <a:extLst>
                <a:ext uri="{FF2B5EF4-FFF2-40B4-BE49-F238E27FC236}">
                  <a16:creationId xmlns:a16="http://schemas.microsoft.com/office/drawing/2014/main" id="{369457F6-D877-42C6-99D3-751F1FC6D31A}"/>
                </a:ext>
              </a:extLst>
            </p:cNvPr>
            <p:cNvSpPr txBox="1"/>
            <p:nvPr/>
          </p:nvSpPr>
          <p:spPr>
            <a:xfrm>
              <a:off x="10709275" y="5551773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5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14338</TotalTime>
  <Words>1595</Words>
  <Application>Microsoft Office PowerPoint</Application>
  <PresentationFormat>寬螢幕</PresentationFormat>
  <Paragraphs>277</Paragraphs>
  <Slides>41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6" baseType="lpstr">
      <vt:lpstr>微软雅黑</vt:lpstr>
      <vt:lpstr>宋体</vt:lpstr>
      <vt:lpstr>Swis721 Lt BT</vt:lpstr>
      <vt:lpstr>華康儷粗圓</vt:lpstr>
      <vt:lpstr>華康儷粗圓(P)</vt:lpstr>
      <vt:lpstr>微軟正黑體</vt:lpstr>
      <vt:lpstr>新細明體</vt:lpstr>
      <vt:lpstr>標楷體</vt:lpstr>
      <vt:lpstr>Agency FB</vt:lpstr>
      <vt:lpstr>Arial</vt:lpstr>
      <vt:lpstr>Calibri</vt:lpstr>
      <vt:lpstr>Calibri Light</vt:lpstr>
      <vt:lpstr>Century Gothic</vt:lpstr>
      <vt:lpstr>LilyUPC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user</cp:lastModifiedBy>
  <cp:revision>724</cp:revision>
  <dcterms:created xsi:type="dcterms:W3CDTF">2017-05-27T04:45:00Z</dcterms:created>
  <dcterms:modified xsi:type="dcterms:W3CDTF">2024-04-02T03:43:07Z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