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58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307" r:id="rId14"/>
    <p:sldId id="308" r:id="rId15"/>
    <p:sldId id="309" r:id="rId16"/>
    <p:sldId id="310" r:id="rId17"/>
    <p:sldId id="312" r:id="rId18"/>
    <p:sldId id="311" r:id="rId19"/>
    <p:sldId id="294" r:id="rId20"/>
    <p:sldId id="300" r:id="rId21"/>
    <p:sldId id="282" r:id="rId22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007F"/>
    <a:srgbClr val="E4015D"/>
    <a:srgbClr val="005BD3"/>
    <a:srgbClr val="E40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294E1E03-C0F5-4607-970F-A0B30611BBE1}" type="datetimeFigureOut">
              <a:rPr lang="zh-TW" altLang="en-US" smtClean="0"/>
              <a:t>2024/9/12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88C17FC3-CEFC-483E-A625-61F0168C8E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129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uch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lib.uch.edu.tw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83128" y="2386147"/>
            <a:ext cx="6176356" cy="16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4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花心花語讀樂樂</a:t>
            </a:r>
            <a:endParaRPr lang="en-US" altLang="zh-TW" sz="4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dist">
              <a:buNone/>
            </a:pPr>
            <a:r>
              <a:rPr lang="zh-TW" altLang="en-US" sz="4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</a:t>
            </a:r>
            <a:r>
              <a:rPr lang="zh-TW" altLang="en-US" sz="4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書集點說明</a:t>
            </a:r>
            <a:endParaRPr lang="en-US" altLang="zh-TW" sz="4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216131" y="3277622"/>
            <a:ext cx="604335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113</a:t>
            </a:r>
            <a:r>
              <a:rPr lang="zh-TW" altLang="en-US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學年度 第 </a:t>
            </a:r>
            <a:r>
              <a:rPr lang="en-US" altLang="zh-TW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zh-TW" altLang="en-US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76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5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00"/>
                            </p:stCondLst>
                            <p:childTnLst>
                              <p:par>
                                <p:cTn id="5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" y="1708098"/>
            <a:ext cx="11534527" cy="428215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683265"/>
            <a:ext cx="5398792" cy="456940"/>
            <a:chOff x="6627851" y="3493208"/>
            <a:chExt cx="539879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78470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以</a:t>
              </a:r>
              <a:r>
                <a:rPr lang="en-US" altLang="zh-TW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HyRead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為例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點選資源網址進入電子書平台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8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3554963" y="4105469"/>
            <a:ext cx="3116426" cy="33590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811756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3637091" cy="457200"/>
            <a:chOff x="6627851" y="1871939"/>
            <a:chExt cx="3637091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3023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進入</a:t>
              </a:r>
              <a:r>
                <a:rPr lang="en-US" altLang="zh-TW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HyRead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eBook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→登入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9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3741" t="9206" r="17075" b="31836"/>
          <a:stretch/>
        </p:blipFill>
        <p:spPr>
          <a:xfrm>
            <a:off x="1017944" y="1539551"/>
            <a:ext cx="10686334" cy="5122506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561045" y="1539551"/>
            <a:ext cx="597159" cy="33590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850626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683265"/>
            <a:ext cx="2781665" cy="456940"/>
            <a:chOff x="6627851" y="3493208"/>
            <a:chExt cx="2781665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167581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輸入學校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帳密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l="29558" t="9568" r="29422" b="38480"/>
          <a:stretch/>
        </p:blipFill>
        <p:spPr>
          <a:xfrm>
            <a:off x="2792496" y="1389542"/>
            <a:ext cx="7060630" cy="50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8324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089" t="9265" r="16666" b="23433"/>
          <a:stretch/>
        </p:blipFill>
        <p:spPr>
          <a:xfrm>
            <a:off x="1017944" y="1165657"/>
            <a:ext cx="9683895" cy="545178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3934224" cy="457200"/>
            <a:chOff x="6627851" y="1871939"/>
            <a:chExt cx="3934224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3320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選擇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本要借閱的電子書→借閱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圓角矩形 26"/>
          <p:cNvSpPr/>
          <p:nvPr/>
        </p:nvSpPr>
        <p:spPr>
          <a:xfrm>
            <a:off x="8388220" y="3144415"/>
            <a:ext cx="1950098" cy="25659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8481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683265"/>
            <a:ext cx="3107074" cy="456940"/>
            <a:chOff x="6627851" y="3493208"/>
            <a:chExt cx="31070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到個人書房或繼續借書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1701" t="12109" r="22483" b="35465"/>
          <a:stretch/>
        </p:blipFill>
        <p:spPr>
          <a:xfrm>
            <a:off x="1502228" y="1688840"/>
            <a:ext cx="8741881" cy="46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65957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3337907" cy="457200"/>
            <a:chOff x="6627851" y="1871939"/>
            <a:chExt cx="3337907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進入個人書房→線上閱讀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5578" t="10114" r="15340" b="13514"/>
          <a:stretch/>
        </p:blipFill>
        <p:spPr>
          <a:xfrm>
            <a:off x="1017944" y="1165657"/>
            <a:ext cx="10381356" cy="5388519"/>
          </a:xfrm>
          <a:prstGeom prst="rect">
            <a:avLst/>
          </a:prstGeom>
        </p:spPr>
      </p:pic>
      <p:sp>
        <p:nvSpPr>
          <p:cNvPr id="19" name="圓角矩形 18"/>
          <p:cNvSpPr/>
          <p:nvPr/>
        </p:nvSpPr>
        <p:spPr>
          <a:xfrm>
            <a:off x="1380931" y="2481941"/>
            <a:ext cx="1464906" cy="50385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3032448" y="5458408"/>
            <a:ext cx="1045029" cy="37322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18466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476" t="12086" r="15340" b="6825"/>
          <a:stretch/>
        </p:blipFill>
        <p:spPr>
          <a:xfrm>
            <a:off x="1773723" y="1296955"/>
            <a:ext cx="8779199" cy="5227983"/>
          </a:xfrm>
          <a:prstGeom prst="rect">
            <a:avLst/>
          </a:prstGeom>
        </p:spPr>
      </p:pic>
      <p:grpSp>
        <p:nvGrpSpPr>
          <p:cNvPr id="11" name="组合 6"/>
          <p:cNvGrpSpPr/>
          <p:nvPr/>
        </p:nvGrpSpPr>
        <p:grpSpPr>
          <a:xfrm>
            <a:off x="403860" y="683265"/>
            <a:ext cx="2876242" cy="456940"/>
            <a:chOff x="6627851" y="3493208"/>
            <a:chExt cx="2876242" cy="457200"/>
          </a:xfrm>
        </p:grpSpPr>
        <p:sp>
          <p:nvSpPr>
            <p:cNvPr id="12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在線上即可左右翻頁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020494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582305" y="288381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集點的方法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0964823"/>
      </p:ext>
    </p:extLst>
  </p:cSld>
  <p:clrMapOvr>
    <a:masterClrMapping/>
  </p:clrMapOvr>
  <p:transition advTm="17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7517" t="10849" r="17585" b="49861"/>
          <a:stretch/>
        </p:blipFill>
        <p:spPr>
          <a:xfrm>
            <a:off x="1017944" y="1222310"/>
            <a:ext cx="10001509" cy="259615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電子書集點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3568739" cy="457200"/>
            <a:chOff x="6627851" y="1871939"/>
            <a:chExt cx="3568739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2954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借閱歷史→選擇時間→查詢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1"/>
            <p:cNvSpPr txBox="1"/>
            <p:nvPr/>
          </p:nvSpPr>
          <p:spPr>
            <a:xfrm>
              <a:off x="6667040" y="1914354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9" name="圓角矩形 18"/>
          <p:cNvSpPr/>
          <p:nvPr/>
        </p:nvSpPr>
        <p:spPr>
          <a:xfrm>
            <a:off x="1166326" y="1651516"/>
            <a:ext cx="1390261" cy="50385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2696738" y="2099387"/>
            <a:ext cx="2509744" cy="33590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361315" y="4035740"/>
            <a:ext cx="8110331" cy="881829"/>
            <a:chOff x="480060" y="685711"/>
            <a:chExt cx="8110331" cy="881829"/>
          </a:xfrm>
        </p:grpSpPr>
        <p:sp>
          <p:nvSpPr>
            <p:cNvPr id="13" name="矩形: 圆角 27"/>
            <p:cNvSpPr/>
            <p:nvPr/>
          </p:nvSpPr>
          <p:spPr>
            <a:xfrm>
              <a:off x="480060" y="685711"/>
              <a:ext cx="457200" cy="45694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3"/>
            <p:cNvSpPr txBox="1"/>
            <p:nvPr/>
          </p:nvSpPr>
          <p:spPr>
            <a:xfrm>
              <a:off x="1094144" y="729516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貓咪進點卡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574"/>
            <p:cNvSpPr txBox="1"/>
            <p:nvPr/>
          </p:nvSpPr>
          <p:spPr>
            <a:xfrm>
              <a:off x="519249" y="730329"/>
              <a:ext cx="418704" cy="369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1133351" y="1198208"/>
              <a:ext cx="7457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至圖書館</a:t>
              </a:r>
              <a:r>
                <a:rPr lang="en-US" altLang="zh-TW" dirty="0" smtClean="0"/>
                <a:t>1</a:t>
              </a:r>
              <a:r>
                <a:rPr lang="zh-TW" altLang="en-US" dirty="0" smtClean="0"/>
                <a:t>樓櫃枱出示手機畫面兌換點數</a:t>
              </a:r>
              <a:endParaRPr lang="zh-TW" altLang="en-US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361315" y="5755596"/>
            <a:ext cx="8071124" cy="782465"/>
            <a:chOff x="480060" y="2405567"/>
            <a:chExt cx="8071124" cy="782465"/>
          </a:xfrm>
        </p:grpSpPr>
        <p:sp>
          <p:nvSpPr>
            <p:cNvPr id="24" name="矩形: 圆角 26"/>
            <p:cNvSpPr/>
            <p:nvPr/>
          </p:nvSpPr>
          <p:spPr>
            <a:xfrm>
              <a:off x="480060" y="2405567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574"/>
            <p:cNvSpPr txBox="1"/>
            <p:nvPr/>
          </p:nvSpPr>
          <p:spPr>
            <a:xfrm>
              <a:off x="499308" y="248604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573"/>
            <p:cNvSpPr txBox="1"/>
            <p:nvPr/>
          </p:nvSpPr>
          <p:spPr>
            <a:xfrm>
              <a:off x="1094144" y="2405567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花心花語讀樂樂推廣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活動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1094144" y="2818700"/>
              <a:ext cx="7457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只需在線上確實借閱，會由圖書館統一於後端統計。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19663022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電子書</a:t>
            </a:r>
            <a:r>
              <a:rPr kumimoji="1" lang="en-US" altLang="zh-TW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086" t="39315" r="19141" b="13515"/>
          <a:stretch/>
        </p:blipFill>
        <p:spPr>
          <a:xfrm>
            <a:off x="999391" y="1711125"/>
            <a:ext cx="10540541" cy="438538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1085678" y="614329"/>
            <a:ext cx="8371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 smtClean="0">
                <a:solidFill>
                  <a:srgbClr val="FF0000"/>
                </a:solidFill>
              </a:rPr>
              <a:t>HyRead</a:t>
            </a:r>
            <a:r>
              <a:rPr lang="en-US" altLang="zh-TW" sz="2400" dirty="0" smtClean="0">
                <a:solidFill>
                  <a:srgbClr val="FF0000"/>
                </a:solidFill>
              </a:rPr>
              <a:t> eBook </a:t>
            </a:r>
            <a:r>
              <a:rPr lang="zh-TW" altLang="en-US" sz="2400" dirty="0" smtClean="0">
                <a:solidFill>
                  <a:srgbClr val="FF0000"/>
                </a:solidFill>
              </a:rPr>
              <a:t>、</a:t>
            </a:r>
            <a:r>
              <a:rPr lang="en-US" altLang="zh-TW" sz="2400" dirty="0" smtClean="0">
                <a:solidFill>
                  <a:srgbClr val="FF0000"/>
                </a:solidFill>
              </a:rPr>
              <a:t>UDN</a:t>
            </a:r>
            <a:r>
              <a:rPr lang="zh-TW" altLang="en-US" sz="2400" dirty="0" smtClean="0">
                <a:solidFill>
                  <a:srgbClr val="FF0000"/>
                </a:solidFill>
              </a:rPr>
              <a:t>讀書館、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iRead</a:t>
            </a:r>
            <a:r>
              <a:rPr lang="en-US" altLang="zh-TW" sz="2400" dirty="0" smtClean="0">
                <a:solidFill>
                  <a:srgbClr val="FF0000"/>
                </a:solidFill>
              </a:rPr>
              <a:t> eBook</a:t>
            </a: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皆可利用</a:t>
            </a:r>
            <a:r>
              <a:rPr lang="en-US" altLang="zh-TW" sz="2400" dirty="0" smtClean="0">
                <a:solidFill>
                  <a:srgbClr val="FF0000"/>
                </a:solidFill>
              </a:rPr>
              <a:t>APP</a:t>
            </a:r>
            <a:r>
              <a:rPr lang="zh-TW" altLang="en-US" sz="2400" dirty="0" smtClean="0">
                <a:solidFill>
                  <a:srgbClr val="FF0000"/>
                </a:solidFill>
              </a:rPr>
              <a:t>，借閱更便利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94245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課程重點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560431" y="1819685"/>
            <a:ext cx="1192345" cy="666115"/>
            <a:chOff x="2215144" y="927951"/>
            <a:chExt cx="1244730" cy="915925"/>
          </a:xfrm>
        </p:grpSpPr>
        <p:sp>
          <p:nvSpPr>
            <p:cNvPr id="46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560431" y="2725837"/>
            <a:ext cx="1192345" cy="672217"/>
            <a:chOff x="2215144" y="1952311"/>
            <a:chExt cx="1244730" cy="924318"/>
          </a:xfrm>
        </p:grpSpPr>
        <p:sp>
          <p:nvSpPr>
            <p:cNvPr id="49" name="平行四边形 48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0" name="文本框 10"/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466102" y="1837433"/>
            <a:ext cx="5143000" cy="612920"/>
            <a:chOff x="4315150" y="953426"/>
            <a:chExt cx="3857250" cy="540057"/>
          </a:xfrm>
        </p:grpSpPr>
        <p:sp>
          <p:nvSpPr>
            <p:cNvPr id="61" name="矩形 60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如何使用電子書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466102" y="2762971"/>
            <a:ext cx="5143000" cy="612920"/>
            <a:chOff x="4315150" y="1647579"/>
            <a:chExt cx="3857250" cy="540057"/>
          </a:xfrm>
        </p:grpSpPr>
        <p:sp>
          <p:nvSpPr>
            <p:cNvPr id="64" name="矩形 63"/>
            <p:cNvSpPr/>
            <p:nvPr/>
          </p:nvSpPr>
          <p:spPr>
            <a:xfrm>
              <a:off x="4841196" y="1730243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集點的方法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平行四边形 64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advTm="46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貼心提醒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hape 1869"/>
          <p:cNvSpPr/>
          <p:nvPr/>
        </p:nvSpPr>
        <p:spPr>
          <a:xfrm rot="10800000">
            <a:off x="3913126" y="1177644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80073" y="1082024"/>
            <a:ext cx="2195201" cy="3656972"/>
            <a:chOff x="1280073" y="1082024"/>
            <a:chExt cx="2195201" cy="3656972"/>
          </a:xfrm>
        </p:grpSpPr>
        <p:sp>
          <p:nvSpPr>
            <p:cNvPr id="6" name="Text Placeholder 4"/>
            <p:cNvSpPr txBox="1"/>
            <p:nvPr/>
          </p:nvSpPr>
          <p:spPr>
            <a:xfrm>
              <a:off x="1280073" y="3030885"/>
              <a:ext cx="1715911" cy="170811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逾期提醒、預約書到館訊息皆寄至學校電子郵件信箱。請定時確認。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Shape 1851"/>
            <p:cNvSpPr/>
            <p:nvPr/>
          </p:nvSpPr>
          <p:spPr>
            <a:xfrm>
              <a:off x="1423366" y="2252896"/>
              <a:ext cx="205190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學校電子郵件信箱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請定時收信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Shape 1852"/>
            <p:cNvSpPr/>
            <p:nvPr/>
          </p:nvSpPr>
          <p:spPr>
            <a:xfrm>
              <a:off x="1881232" y="1082024"/>
              <a:ext cx="898552" cy="89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1853"/>
            <p:cNvSpPr/>
            <p:nvPr/>
          </p:nvSpPr>
          <p:spPr>
            <a:xfrm>
              <a:off x="2138028" y="1368254"/>
              <a:ext cx="372115" cy="30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4085420" y="3884940"/>
            <a:ext cx="4193456" cy="2819580"/>
            <a:chOff x="7382014" y="3208104"/>
            <a:chExt cx="4193456" cy="2819580"/>
          </a:xfrm>
        </p:grpSpPr>
        <p:grpSp>
          <p:nvGrpSpPr>
            <p:cNvPr id="22" name="群組 21"/>
            <p:cNvGrpSpPr/>
            <p:nvPr/>
          </p:nvGrpSpPr>
          <p:grpSpPr>
            <a:xfrm>
              <a:off x="7382014" y="3208104"/>
              <a:ext cx="2138767" cy="2588222"/>
              <a:chOff x="7382014" y="3208104"/>
              <a:chExt cx="2138767" cy="2588222"/>
            </a:xfrm>
          </p:grpSpPr>
          <p:sp>
            <p:nvSpPr>
              <p:cNvPr id="13" name="Shape 1859"/>
              <p:cNvSpPr/>
              <p:nvPr/>
            </p:nvSpPr>
            <p:spPr>
              <a:xfrm>
                <a:off x="7382014" y="4734545"/>
                <a:ext cx="2138767" cy="1061781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各項公告、活動皆即時刊登。如有問題</a:t>
                </a:r>
                <a:r>
                  <a:rPr lang="en-US" altLang="zh-TW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,</a:t>
                </a:r>
                <a:r>
                  <a:rPr lang="zh-TW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可私訊喵編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Shape 1860"/>
              <p:cNvSpPr/>
              <p:nvPr/>
            </p:nvSpPr>
            <p:spPr>
              <a:xfrm>
                <a:off x="7432184" y="4400781"/>
                <a:ext cx="1452321" cy="337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TW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圖書館</a:t>
                </a:r>
                <a:r>
                  <a:rPr lang="en-US" altLang="zh-TW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FB/IG</a:t>
                </a:r>
                <a:endParaRPr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Shape 1861"/>
              <p:cNvSpPr/>
              <p:nvPr/>
            </p:nvSpPr>
            <p:spPr>
              <a:xfrm>
                <a:off x="7493527" y="3208104"/>
                <a:ext cx="900449" cy="900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398" tIns="25398" rIns="25398" bIns="25398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dirty="0">
                  <a:solidFill>
                    <a:srgbClr val="53585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Shape 1862"/>
              <p:cNvSpPr/>
              <p:nvPr/>
            </p:nvSpPr>
            <p:spPr>
              <a:xfrm>
                <a:off x="7771538" y="3471073"/>
                <a:ext cx="344424" cy="308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7" h="21458" extrusionOk="0">
                    <a:moveTo>
                      <a:pt x="20906" y="11130"/>
                    </a:moveTo>
                    <a:lnTo>
                      <a:pt x="11466" y="425"/>
                    </a:lnTo>
                    <a:cubicBezTo>
                      <a:pt x="10983" y="-142"/>
                      <a:pt x="10193" y="-142"/>
                      <a:pt x="9710" y="425"/>
                    </a:cubicBezTo>
                    <a:lnTo>
                      <a:pt x="271" y="11130"/>
                    </a:lnTo>
                    <a:cubicBezTo>
                      <a:pt x="-212" y="11696"/>
                      <a:pt x="-32" y="12160"/>
                      <a:pt x="671" y="12160"/>
                    </a:cubicBezTo>
                    <a:lnTo>
                      <a:pt x="2638" y="12160"/>
                    </a:lnTo>
                    <a:lnTo>
                      <a:pt x="2638" y="20381"/>
                    </a:lnTo>
                    <a:cubicBezTo>
                      <a:pt x="2638" y="20976"/>
                      <a:pt x="2661" y="21458"/>
                      <a:pt x="3609" y="21458"/>
                    </a:cubicBezTo>
                    <a:lnTo>
                      <a:pt x="8190" y="21458"/>
                    </a:lnTo>
                    <a:lnTo>
                      <a:pt x="8190" y="13214"/>
                    </a:lnTo>
                    <a:lnTo>
                      <a:pt x="12986" y="13214"/>
                    </a:lnTo>
                    <a:lnTo>
                      <a:pt x="12986" y="21458"/>
                    </a:lnTo>
                    <a:lnTo>
                      <a:pt x="17795" y="21458"/>
                    </a:lnTo>
                    <a:cubicBezTo>
                      <a:pt x="18518" y="21458"/>
                      <a:pt x="18538" y="20976"/>
                      <a:pt x="18538" y="20381"/>
                    </a:cubicBezTo>
                    <a:lnTo>
                      <a:pt x="18538" y="12160"/>
                    </a:lnTo>
                    <a:lnTo>
                      <a:pt x="20505" y="12160"/>
                    </a:lnTo>
                    <a:cubicBezTo>
                      <a:pt x="21208" y="12160"/>
                      <a:pt x="21388" y="11696"/>
                      <a:pt x="20906" y="111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dirty="0">
                  <a:solidFill>
                    <a:srgbClr val="53585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2015" y="4734545"/>
              <a:ext cx="908961" cy="908961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9977230" y="565835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FB</a:t>
              </a:r>
              <a:endParaRPr lang="zh-TW" altLang="en-US" dirty="0"/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3405" y="4734545"/>
              <a:ext cx="932065" cy="932065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10915313" y="5657516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IG</a:t>
              </a:r>
              <a:endParaRPr lang="zh-TW" altLang="en-US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581057" y="1166695"/>
            <a:ext cx="2036534" cy="2890530"/>
            <a:chOff x="8581057" y="1166695"/>
            <a:chExt cx="2036534" cy="2890530"/>
          </a:xfrm>
        </p:grpSpPr>
        <p:sp>
          <p:nvSpPr>
            <p:cNvPr id="17" name="Shape 1864"/>
            <p:cNvSpPr/>
            <p:nvPr/>
          </p:nvSpPr>
          <p:spPr>
            <a:xfrm>
              <a:off x="8935895" y="2672279"/>
              <a:ext cx="1681696" cy="1384946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4581196</a:t>
              </a: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轉學校分機</a:t>
              </a: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3748~3758</a:t>
              </a:r>
            </a:p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電子郵件</a:t>
              </a:r>
              <a:endPara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lib@uch.edu.tw</a:t>
              </a:r>
            </a:p>
          </p:txBody>
        </p:sp>
        <p:sp>
          <p:nvSpPr>
            <p:cNvPr id="18" name="Shape 1865"/>
            <p:cNvSpPr/>
            <p:nvPr/>
          </p:nvSpPr>
          <p:spPr>
            <a:xfrm>
              <a:off x="8581057" y="2338516"/>
              <a:ext cx="153888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其他聯絡方式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Shape 1866"/>
            <p:cNvSpPr/>
            <p:nvPr/>
          </p:nvSpPr>
          <p:spPr>
            <a:xfrm>
              <a:off x="9112767" y="1166695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117"/>
            <p:cNvSpPr/>
            <p:nvPr/>
          </p:nvSpPr>
          <p:spPr bwMode="auto">
            <a:xfrm>
              <a:off x="9372074" y="1442034"/>
              <a:ext cx="360464" cy="360484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75347"/>
      </p:ext>
    </p:extLst>
  </p:cSld>
  <p:clrMapOvr>
    <a:masterClrMapping/>
  </p:clrMapOvr>
  <p:transition advTm="556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851693" y="4242250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92470" y="2450454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054475" y="2090590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11891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44006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176120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advTm="645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25"/>
                            </p:stCondLst>
                            <p:childTnLst>
                              <p:par>
                                <p:cTn id="8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912604" y="2883812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17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3517892" cy="457200"/>
            <a:chOff x="6627851" y="1871939"/>
            <a:chExt cx="3517892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2903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首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3936" t="12984" r="7669" b="50019"/>
          <a:stretch/>
        </p:blipFill>
        <p:spPr>
          <a:xfrm>
            <a:off x="1793702" y="1260658"/>
            <a:ext cx="8684141" cy="2304177"/>
          </a:xfrm>
          <a:prstGeom prst="rect">
            <a:avLst/>
          </a:prstGeom>
        </p:spPr>
      </p:pic>
      <p:grpSp>
        <p:nvGrpSpPr>
          <p:cNvPr id="54" name="组合 6"/>
          <p:cNvGrpSpPr/>
          <p:nvPr/>
        </p:nvGrpSpPr>
        <p:grpSpPr>
          <a:xfrm>
            <a:off x="361315" y="3851724"/>
            <a:ext cx="2645409" cy="456940"/>
            <a:chOff x="6627851" y="3493208"/>
            <a:chExt cx="2645409" cy="457200"/>
          </a:xfrm>
        </p:grpSpPr>
        <p:sp>
          <p:nvSpPr>
            <p:cNvPr id="55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73"/>
            <p:cNvSpPr txBox="1"/>
            <p:nvPr/>
          </p:nvSpPr>
          <p:spPr>
            <a:xfrm>
              <a:off x="7241935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行政單位→圖書館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文本框 574"/>
            <p:cNvSpPr txBox="1"/>
            <p:nvPr/>
          </p:nvSpPr>
          <p:spPr>
            <a:xfrm>
              <a:off x="6667040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1793702" y="4484223"/>
            <a:ext cx="8825652" cy="2118698"/>
            <a:chOff x="1922490" y="4398019"/>
            <a:chExt cx="8825652" cy="211869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/>
            <a:srcRect l="35911" t="27245" r="9153" b="57053"/>
            <a:stretch/>
          </p:blipFill>
          <p:spPr>
            <a:xfrm>
              <a:off x="1922490" y="4398019"/>
              <a:ext cx="8825652" cy="1021725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 rotWithShape="1">
            <a:blip r:embed="rId4"/>
            <a:srcRect l="35911" t="58450" r="9153" b="24692"/>
            <a:stretch/>
          </p:blipFill>
          <p:spPr>
            <a:xfrm>
              <a:off x="1922490" y="5419744"/>
              <a:ext cx="8825652" cy="1096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754443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13098" t="9988" r="9254" b="11581"/>
          <a:stretch/>
        </p:blipFill>
        <p:spPr>
          <a:xfrm>
            <a:off x="1194097" y="1401153"/>
            <a:ext cx="9402185" cy="524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16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150" t="9387" r="12381" b="14240"/>
          <a:stretch/>
        </p:blipFill>
        <p:spPr>
          <a:xfrm>
            <a:off x="1251209" y="1260657"/>
            <a:ext cx="9777575" cy="532675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337907" cy="456940"/>
            <a:chOff x="6627851" y="3493208"/>
            <a:chExt cx="333790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72382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館藏資源→電子資源查詢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3686690" y="2926079"/>
            <a:ext cx="1255060" cy="37407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73004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037" t="16840" r="16637" b="12230"/>
          <a:stretch/>
        </p:blipFill>
        <p:spPr>
          <a:xfrm>
            <a:off x="1925959" y="1474237"/>
            <a:ext cx="8248263" cy="496164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803458"/>
            <a:ext cx="3474162" cy="457200"/>
            <a:chOff x="6627851" y="1871939"/>
            <a:chExt cx="3474162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2860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輸入學校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196454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0338" t="9413" r="16852" b="29001"/>
          <a:stretch/>
        </p:blipFill>
        <p:spPr>
          <a:xfrm>
            <a:off x="1017944" y="1363294"/>
            <a:ext cx="10799117" cy="503750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4822287" cy="456940"/>
            <a:chOff x="6627851" y="3493208"/>
            <a:chExt cx="482228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20820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資料庫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電子期刊→輸入電子書平台名稱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2153399" y="2453951"/>
            <a:ext cx="6915956" cy="51988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2885260" y="1884783"/>
            <a:ext cx="2321222" cy="43853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4460139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4527784" cy="457200"/>
            <a:chOff x="6627851" y="1871939"/>
            <a:chExt cx="4527784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3913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輸入→ 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UDN 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或 </a:t>
              </a:r>
              <a:r>
                <a:rPr lang="en-US" altLang="zh-TW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HyRead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或 </a:t>
              </a:r>
              <a:r>
                <a:rPr lang="en-US" altLang="zh-TW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iRead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089" y="2330216"/>
            <a:ext cx="3789153" cy="108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742" y="4251316"/>
            <a:ext cx="3757218" cy="1584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37" y="3856776"/>
            <a:ext cx="44407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84017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344</Words>
  <Application>Microsoft Office PowerPoint</Application>
  <PresentationFormat>寬螢幕</PresentationFormat>
  <Paragraphs>83</Paragraphs>
  <Slides>21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6" baseType="lpstr">
      <vt:lpstr>Agency FB</vt:lpstr>
      <vt:lpstr>LilyUPC</vt:lpstr>
      <vt:lpstr>微软雅黑</vt:lpstr>
      <vt:lpstr>宋体</vt:lpstr>
      <vt:lpstr>Swis721 Lt BT</vt:lpstr>
      <vt:lpstr>微軟正黑體</vt:lpstr>
      <vt:lpstr>新細明體</vt:lpstr>
      <vt:lpstr>Arial</vt:lpstr>
      <vt:lpstr>Calibri</vt:lpstr>
      <vt:lpstr>Calibri Light</vt:lpstr>
      <vt:lpstr>Century Gothic</vt:lpstr>
      <vt:lpstr>Impact</vt:lpstr>
      <vt:lpstr>Segoe UI Semilight</vt:lpstr>
      <vt:lpstr>第一PPT，www.1ppt.com</vt:lpstr>
      <vt:lpstr>PhotoImpact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Windows 使用者</cp:lastModifiedBy>
  <cp:revision>79</cp:revision>
  <cp:lastPrinted>2021-08-04T01:12:05Z</cp:lastPrinted>
  <dcterms:created xsi:type="dcterms:W3CDTF">2017-05-27T04:45:00Z</dcterms:created>
  <dcterms:modified xsi:type="dcterms:W3CDTF">2024-09-12T08:11:26Z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