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3"/>
  </p:notesMasterIdLst>
  <p:handoutMasterIdLst>
    <p:handoutMasterId r:id="rId124"/>
  </p:handoutMasterIdLst>
  <p:sldIdLst>
    <p:sldId id="566" r:id="rId2"/>
    <p:sldId id="567" r:id="rId3"/>
    <p:sldId id="568" r:id="rId4"/>
    <p:sldId id="569" r:id="rId5"/>
    <p:sldId id="533" r:id="rId6"/>
    <p:sldId id="570" r:id="rId7"/>
    <p:sldId id="258" r:id="rId8"/>
    <p:sldId id="342" r:id="rId9"/>
    <p:sldId id="515" r:id="rId10"/>
    <p:sldId id="480" r:id="rId11"/>
    <p:sldId id="345" r:id="rId12"/>
    <p:sldId id="526" r:id="rId13"/>
    <p:sldId id="527" r:id="rId14"/>
    <p:sldId id="525" r:id="rId15"/>
    <p:sldId id="365" r:id="rId16"/>
    <p:sldId id="374" r:id="rId17"/>
    <p:sldId id="516" r:id="rId18"/>
    <p:sldId id="580" r:id="rId19"/>
    <p:sldId id="352" r:id="rId20"/>
    <p:sldId id="520" r:id="rId21"/>
    <p:sldId id="522" r:id="rId22"/>
    <p:sldId id="521" r:id="rId23"/>
    <p:sldId id="479" r:id="rId24"/>
    <p:sldId id="506" r:id="rId25"/>
    <p:sldId id="507" r:id="rId26"/>
    <p:sldId id="523" r:id="rId27"/>
    <p:sldId id="462" r:id="rId28"/>
    <p:sldId id="517" r:id="rId29"/>
    <p:sldId id="524" r:id="rId30"/>
    <p:sldId id="581" r:id="rId31"/>
    <p:sldId id="582" r:id="rId32"/>
    <p:sldId id="583" r:id="rId33"/>
    <p:sldId id="602" r:id="rId34"/>
    <p:sldId id="603" r:id="rId35"/>
    <p:sldId id="604" r:id="rId36"/>
    <p:sldId id="605" r:id="rId37"/>
    <p:sldId id="541" r:id="rId38"/>
    <p:sldId id="547" r:id="rId39"/>
    <p:sldId id="548" r:id="rId40"/>
    <p:sldId id="549" r:id="rId41"/>
    <p:sldId id="518" r:id="rId42"/>
    <p:sldId id="508" r:id="rId43"/>
    <p:sldId id="551" r:id="rId44"/>
    <p:sldId id="355" r:id="rId45"/>
    <p:sldId id="357" r:id="rId46"/>
    <p:sldId id="435" r:id="rId47"/>
    <p:sldId id="436" r:id="rId48"/>
    <p:sldId id="438" r:id="rId49"/>
    <p:sldId id="439" r:id="rId50"/>
    <p:sldId id="432" r:id="rId51"/>
    <p:sldId id="433" r:id="rId52"/>
    <p:sldId id="434" r:id="rId53"/>
    <p:sldId id="440" r:id="rId54"/>
    <p:sldId id="441" r:id="rId55"/>
    <p:sldId id="442" r:id="rId56"/>
    <p:sldId id="443" r:id="rId57"/>
    <p:sldId id="444" r:id="rId58"/>
    <p:sldId id="445" r:id="rId59"/>
    <p:sldId id="584" r:id="rId60"/>
    <p:sldId id="503" r:id="rId61"/>
    <p:sldId id="504" r:id="rId62"/>
    <p:sldId id="505" r:id="rId63"/>
    <p:sldId id="537" r:id="rId64"/>
    <p:sldId id="538" r:id="rId65"/>
    <p:sldId id="380" r:id="rId66"/>
    <p:sldId id="484" r:id="rId67"/>
    <p:sldId id="509" r:id="rId68"/>
    <p:sldId id="510" r:id="rId69"/>
    <p:sldId id="511" r:id="rId70"/>
    <p:sldId id="512" r:id="rId71"/>
    <p:sldId id="485" r:id="rId72"/>
    <p:sldId id="487" r:id="rId73"/>
    <p:sldId id="488" r:id="rId74"/>
    <p:sldId id="489" r:id="rId75"/>
    <p:sldId id="585" r:id="rId76"/>
    <p:sldId id="514" r:id="rId77"/>
    <p:sldId id="464" r:id="rId78"/>
    <p:sldId id="465" r:id="rId79"/>
    <p:sldId id="466" r:id="rId80"/>
    <p:sldId id="467" r:id="rId81"/>
    <p:sldId id="468" r:id="rId82"/>
    <p:sldId id="469" r:id="rId83"/>
    <p:sldId id="470" r:id="rId84"/>
    <p:sldId id="471" r:id="rId85"/>
    <p:sldId id="473" r:id="rId86"/>
    <p:sldId id="474" r:id="rId87"/>
    <p:sldId id="475" r:id="rId88"/>
    <p:sldId id="476" r:id="rId89"/>
    <p:sldId id="491" r:id="rId90"/>
    <p:sldId id="492" r:id="rId91"/>
    <p:sldId id="493" r:id="rId92"/>
    <p:sldId id="497" r:id="rId93"/>
    <p:sldId id="529" r:id="rId94"/>
    <p:sldId id="530" r:id="rId95"/>
    <p:sldId id="593" r:id="rId96"/>
    <p:sldId id="553" r:id="rId97"/>
    <p:sldId id="554" r:id="rId98"/>
    <p:sldId id="594" r:id="rId99"/>
    <p:sldId id="595" r:id="rId100"/>
    <p:sldId id="588" r:id="rId101"/>
    <p:sldId id="519" r:id="rId102"/>
    <p:sldId id="596" r:id="rId103"/>
    <p:sldId id="597" r:id="rId104"/>
    <p:sldId id="598" r:id="rId105"/>
    <p:sldId id="599" r:id="rId106"/>
    <p:sldId id="600" r:id="rId107"/>
    <p:sldId id="589" r:id="rId108"/>
    <p:sldId id="558" r:id="rId109"/>
    <p:sldId id="559" r:id="rId110"/>
    <p:sldId id="560" r:id="rId111"/>
    <p:sldId id="561" r:id="rId112"/>
    <p:sldId id="563" r:id="rId113"/>
    <p:sldId id="592" r:id="rId114"/>
    <p:sldId id="591" r:id="rId115"/>
    <p:sldId id="601" r:id="rId116"/>
    <p:sldId id="552" r:id="rId117"/>
    <p:sldId id="498" r:id="rId118"/>
    <p:sldId id="500" r:id="rId119"/>
    <p:sldId id="282" r:id="rId120"/>
    <p:sldId id="531" r:id="rId121"/>
    <p:sldId id="301" r:id="rId122"/>
  </p:sldIdLst>
  <p:sldSz cx="12192000" cy="6858000"/>
  <p:notesSz cx="6797675" cy="9874250"/>
  <p:embeddedFontLst>
    <p:embeddedFont>
      <p:font typeface="Microsoft YaHei" panose="020B0503020204020204" pitchFamily="34" charset="-122"/>
      <p:regular r:id="rId125"/>
      <p:bold r:id="rId126"/>
    </p:embeddedFont>
    <p:embeddedFont>
      <p:font typeface="Microsoft YaHei" panose="020B0503020204020204" pitchFamily="34" charset="-122"/>
      <p:regular r:id="rId125"/>
      <p:bold r:id="rId126"/>
    </p:embeddedFont>
    <p:embeddedFont>
      <p:font typeface="微軟正黑體" panose="020B0604030504040204" pitchFamily="34" charset="-120"/>
      <p:regular r:id="rId127"/>
      <p:bold r:id="rId128"/>
    </p:embeddedFont>
    <p:embeddedFont>
      <p:font typeface="Agency FB" panose="020B0503020202020204" pitchFamily="34" charset="0"/>
      <p:regular r:id="rId129"/>
      <p:bold r:id="rId130"/>
    </p:embeddedFont>
    <p:embeddedFont>
      <p:font typeface="Calibri" panose="020F0502020204030204" pitchFamily="34" charset="0"/>
      <p:regular r:id="rId131"/>
      <p:bold r:id="rId132"/>
      <p:italic r:id="rId133"/>
      <p:boldItalic r:id="rId134"/>
    </p:embeddedFont>
    <p:embeddedFont>
      <p:font typeface="Calibri Light" panose="020F0302020204030204" pitchFamily="34" charset="0"/>
      <p:regular r:id="rId135"/>
      <p:italic r:id="rId136"/>
    </p:embeddedFont>
    <p:embeddedFont>
      <p:font typeface="Century Gothic" panose="020B0502020202020204" pitchFamily="34" charset="0"/>
      <p:regular r:id="rId137"/>
      <p:bold r:id="rId138"/>
      <p:italic r:id="rId139"/>
      <p:boldItalic r:id="rId140"/>
    </p:embeddedFont>
    <p:embeddedFont>
      <p:font typeface="Impact" panose="020B0806030902050204" pitchFamily="34" charset="0"/>
      <p:regular r:id="rId141"/>
    </p:embeddedFont>
    <p:embeddedFont>
      <p:font typeface="Lato" panose="020F0502020204030203" pitchFamily="34" charset="0"/>
      <p:regular r:id="rId142"/>
      <p:bold r:id="rId1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8C"/>
    <a:srgbClr val="E50C61"/>
    <a:srgbClr val="005BD3"/>
    <a:srgbClr val="68007F"/>
    <a:srgbClr val="E40059"/>
    <a:srgbClr val="9C007F"/>
    <a:srgbClr val="EA6096"/>
    <a:srgbClr val="002060"/>
    <a:srgbClr val="4E005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000" autoAdjust="0"/>
  </p:normalViewPr>
  <p:slideViewPr>
    <p:cSldViewPr snapToGrid="0">
      <p:cViewPr varScale="1">
        <p:scale>
          <a:sx n="105" d="100"/>
          <a:sy n="105" d="100"/>
        </p:scale>
        <p:origin x="120" y="30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14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font" Target="fonts/font4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0.fntdata"/><Relationship Id="rId139" Type="http://schemas.openxmlformats.org/officeDocument/2006/relationships/font" Target="fonts/font1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handoutMaster" Target="handoutMasters/handoutMaster1.xml"/><Relationship Id="rId129" Type="http://schemas.openxmlformats.org/officeDocument/2006/relationships/font" Target="fonts/font5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16.fntdata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6.fntdata"/><Relationship Id="rId135" Type="http://schemas.openxmlformats.org/officeDocument/2006/relationships/font" Target="fonts/font11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1.fntdata"/><Relationship Id="rId141" Type="http://schemas.openxmlformats.org/officeDocument/2006/relationships/font" Target="fonts/font17.fntdata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7.fntdata"/><Relationship Id="rId136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2.fntdata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1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8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19.fntdata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9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4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4890F2F4-5A92-47D6-A022-FC4C55FC5395}" type="datetimeFigureOut">
              <a:rPr lang="zh-TW" altLang="en-US" smtClean="0"/>
              <a:t>2025/4/1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BE4282D7-2601-443A-AFCA-B4B1E8D5AF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D33195DE-BB0A-46EC-BE55-2C5073067C8E}" type="datetimeFigureOut">
              <a:rPr lang="zh-TW" altLang="en-US" smtClean="0"/>
              <a:t>2025/4/1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20" tIns="43960" rIns="87920" bIns="4396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27" y="4752568"/>
            <a:ext cx="5438140" cy="3887210"/>
          </a:xfrm>
          <a:prstGeom prst="rect">
            <a:avLst/>
          </a:prstGeom>
        </p:spPr>
        <p:txBody>
          <a:bodyPr vert="horz" lIns="87920" tIns="43960" rIns="87920" bIns="4396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36937605-6548-4B22-A393-5E17172BD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20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老師各位同學大家好，很高興今天能來 </a:t>
            </a:r>
            <a:r>
              <a:rPr lang="en-US" altLang="zh-TW" dirty="0"/>
              <a:t>OO</a:t>
            </a:r>
            <a:r>
              <a:rPr lang="zh-TW" altLang="en-US" dirty="0"/>
              <a:t>系這邊，和大家分享我們圖書館的電子書利用教育。</a:t>
            </a:r>
            <a:endParaRPr lang="en-US" altLang="zh-TW" dirty="0"/>
          </a:p>
          <a:p>
            <a:r>
              <a:rPr lang="zh-TW" altLang="en-US" dirty="0"/>
              <a:t>為什麼要上這堂課呢？</a:t>
            </a:r>
            <a:endParaRPr lang="en-US" altLang="zh-TW" dirty="0"/>
          </a:p>
          <a:p>
            <a:r>
              <a:rPr lang="zh-TW" altLang="en-US" dirty="0"/>
              <a:t>大家喜歡讀書嗎？</a:t>
            </a:r>
            <a:endParaRPr lang="en-US" altLang="zh-TW" dirty="0"/>
          </a:p>
          <a:p>
            <a:r>
              <a:rPr lang="zh-TW" altLang="en-US" dirty="0"/>
              <a:t>喜歡小說漫畫的舉手</a:t>
            </a:r>
            <a:endParaRPr lang="en-US" altLang="zh-TW" dirty="0"/>
          </a:p>
          <a:p>
            <a:r>
              <a:rPr lang="zh-TW" altLang="en-US" dirty="0"/>
              <a:t>喜歡哲學、勵志書的舉手</a:t>
            </a:r>
            <a:endParaRPr lang="en-US" altLang="zh-TW" dirty="0"/>
          </a:p>
          <a:p>
            <a:r>
              <a:rPr lang="zh-TW" altLang="en-US" dirty="0"/>
              <a:t>喜歡專業技術、工具書、檢定考試書的舉手</a:t>
            </a:r>
            <a:endParaRPr lang="en-US" altLang="zh-TW" dirty="0"/>
          </a:p>
          <a:p>
            <a:r>
              <a:rPr lang="zh-TW" altLang="en-US" dirty="0"/>
              <a:t>喜歡教科書的舉手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如果有感興趣的書，要買，一本其實也不便宜，</a:t>
            </a:r>
            <a:endParaRPr lang="en-US" altLang="zh-TW" dirty="0"/>
          </a:p>
          <a:p>
            <a:r>
              <a:rPr lang="zh-TW" altLang="en-US" dirty="0"/>
              <a:t>但在學校繳了學費，除了上課，圖書館的書同學們都可以盡情使用，這是畢業之後都沒有的福利。</a:t>
            </a:r>
            <a:endParaRPr lang="en-US" altLang="zh-TW" dirty="0"/>
          </a:p>
          <a:p>
            <a:r>
              <a:rPr lang="zh-TW" altLang="en-US" dirty="0"/>
              <a:t>所以身為學生的時候可以多利用圖書館的資源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假如你今天被我這番話感動了，想要用圖書館的資源，卻發現不知道怎麼用，就很尷尬。</a:t>
            </a:r>
            <a:endParaRPr lang="en-US" altLang="zh-TW" dirty="0"/>
          </a:p>
          <a:p>
            <a:r>
              <a:rPr lang="zh-TW" altLang="en-US" dirty="0"/>
              <a:t>所以趕快專心聽，今天這堂課就是教大家怎麼使用電子書。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37605-6548-4B22-A393-5E17172BD39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921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695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937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260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994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90ACE9-89A1-4215-AFC6-25B20A9F3533}" type="slidenum">
              <a:rPr lang="zh-TW" altLang="en-US" smtClean="0"/>
              <a:pPr/>
              <a:t>108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9912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66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37605-6548-4B22-A393-5E17172BD393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7143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37605-6548-4B22-A393-5E17172BD393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89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448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32.jpg"/><Relationship Id="rId4" Type="http://schemas.openxmlformats.org/officeDocument/2006/relationships/image" Target="../media/image130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37.jpg"/><Relationship Id="rId4" Type="http://schemas.openxmlformats.org/officeDocument/2006/relationships/image" Target="../media/image133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hyperlink" Target="https://tw.piliapp.com/random/wheel/" TargetMode="Externa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uch.edu.tw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uch.edu.tw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lib.uch.edu.tw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uch.edu.tw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www.lib.uch.edu.tw/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0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755837" y="2386147"/>
            <a:ext cx="4876800" cy="189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6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圖書館</a:t>
            </a:r>
            <a:endParaRPr lang="en-US" altLang="zh-TW" sz="6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dist">
              <a:buNone/>
            </a:pPr>
            <a:r>
              <a:rPr lang="zh-TW" alt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進修部導覽</a:t>
            </a:r>
            <a:endParaRPr lang="en-US" altLang="zh-TW" sz="48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818067" y="3445580"/>
            <a:ext cx="4752340" cy="38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3760891" y="5538232"/>
            <a:ext cx="556150" cy="428590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239814" y="5538232"/>
            <a:ext cx="556150" cy="428590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718737" y="5538232"/>
            <a:ext cx="556150" cy="428590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5151410" y="5538232"/>
            <a:ext cx="556150" cy="428590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630331" y="5538232"/>
            <a:ext cx="556150" cy="428590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113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學年度 第 </a:t>
            </a: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學期</a:t>
            </a:r>
            <a:endParaRPr lang="en-US" altLang="zh-TW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快問快答！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A6637F5A-CC12-4E41-929E-BAD54E78038A}"/>
              </a:ext>
            </a:extLst>
          </p:cNvPr>
          <p:cNvGrpSpPr/>
          <p:nvPr/>
        </p:nvGrpSpPr>
        <p:grpSpPr>
          <a:xfrm>
            <a:off x="8366556" y="1932670"/>
            <a:ext cx="3296711" cy="3767409"/>
            <a:chOff x="6613771" y="1871939"/>
            <a:chExt cx="2904081" cy="3767409"/>
          </a:xfrm>
        </p:grpSpPr>
        <p:sp>
          <p:nvSpPr>
            <p:cNvPr id="17" name="矩形: 圆角 26">
              <a:extLst>
                <a:ext uri="{FF2B5EF4-FFF2-40B4-BE49-F238E27FC236}">
                  <a16:creationId xmlns:a16="http://schemas.microsoft.com/office/drawing/2014/main" id="{74EE1BBF-BDB1-4AD5-9A15-896D0844A9AB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570">
              <a:extLst>
                <a:ext uri="{FF2B5EF4-FFF2-40B4-BE49-F238E27FC236}">
                  <a16:creationId xmlns:a16="http://schemas.microsoft.com/office/drawing/2014/main" id="{773112A8-1257-4A31-8B7E-8F519EAEA3DA}"/>
                </a:ext>
              </a:extLst>
            </p:cNvPr>
            <p:cNvSpPr txBox="1"/>
            <p:nvPr/>
          </p:nvSpPr>
          <p:spPr>
            <a:xfrm>
              <a:off x="6613773" y="2442575"/>
              <a:ext cx="2904079" cy="3196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zh-TW" alt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所有</a:t>
              </a:r>
              <a:endPara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線上的</a:t>
              </a:r>
            </a:p>
            <a:p>
              <a:pPr>
                <a:lnSpc>
                  <a:spcPct val="114000"/>
                </a:lnSpc>
              </a:pPr>
              <a:r>
                <a:rPr lang="zh-TW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圖書館服務</a:t>
              </a:r>
            </a:p>
            <a:p>
              <a:pPr>
                <a:lnSpc>
                  <a:spcPct val="114000"/>
                </a:lnSpc>
              </a:pPr>
              <a:r>
                <a:rPr lang="zh-TW" altLang="en-US" sz="40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帳密</a:t>
              </a:r>
              <a:r>
                <a:rPr lang="zh-TW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是什麼</a:t>
              </a:r>
              <a:r>
                <a:rPr lang="en-US" altLang="zh-TW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?</a:t>
              </a:r>
            </a:p>
          </p:txBody>
        </p:sp>
        <p:sp>
          <p:nvSpPr>
            <p:cNvPr id="19" name="文本框 571">
              <a:extLst>
                <a:ext uri="{FF2B5EF4-FFF2-40B4-BE49-F238E27FC236}">
                  <a16:creationId xmlns:a16="http://schemas.microsoft.com/office/drawing/2014/main" id="{AA78FE3C-917C-4CAD-A6F9-98A1CA9E585B}"/>
                </a:ext>
              </a:extLst>
            </p:cNvPr>
            <p:cNvSpPr txBox="1"/>
            <p:nvPr/>
          </p:nvSpPr>
          <p:spPr>
            <a:xfrm>
              <a:off x="6613771" y="1914354"/>
              <a:ext cx="589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Q2.</a:t>
              </a:r>
              <a:endParaRPr lang="en-US" altLang="zh-CN" b="1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900F2DC8-B036-4A80-B486-2141CE464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5176"/>
            <a:ext cx="7966919" cy="4273109"/>
          </a:xfrm>
          <a:prstGeom prst="rect">
            <a:avLst/>
          </a:prstGeom>
        </p:spPr>
      </p:pic>
      <p:sp>
        <p:nvSpPr>
          <p:cNvPr id="10" name="圓角矩形 13">
            <a:extLst>
              <a:ext uri="{FF2B5EF4-FFF2-40B4-BE49-F238E27FC236}">
                <a16:creationId xmlns:a16="http://schemas.microsoft.com/office/drawing/2014/main" id="{9DCE2388-25D9-44FD-9077-7F8EB1FC55F7}"/>
              </a:ext>
            </a:extLst>
          </p:cNvPr>
          <p:cNvSpPr/>
          <p:nvPr/>
        </p:nvSpPr>
        <p:spPr>
          <a:xfrm>
            <a:off x="2746602" y="3817071"/>
            <a:ext cx="1372637" cy="121469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98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6D117755-43D0-4727-B7DD-32162D6B0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"/>
          <a:stretch/>
        </p:blipFill>
        <p:spPr>
          <a:xfrm>
            <a:off x="1135921" y="533213"/>
            <a:ext cx="5060976" cy="707227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889110" y="3476083"/>
            <a:ext cx="1883202" cy="439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14">
            <a:extLst>
              <a:ext uri="{FF2B5EF4-FFF2-40B4-BE49-F238E27FC236}">
                <a16:creationId xmlns:a16="http://schemas.microsoft.com/office/drawing/2014/main" id="{CC6C2399-9616-4794-A253-43796B8B4B75}"/>
              </a:ext>
            </a:extLst>
          </p:cNvPr>
          <p:cNvSpPr/>
          <p:nvPr/>
        </p:nvSpPr>
        <p:spPr>
          <a:xfrm>
            <a:off x="1432694" y="3018971"/>
            <a:ext cx="2261179" cy="3836891"/>
          </a:xfrm>
          <a:prstGeom prst="roundRect">
            <a:avLst>
              <a:gd name="adj" fmla="val 13944"/>
            </a:avLst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8367E006-3413-4E13-96E3-0985F6364D85}"/>
              </a:ext>
            </a:extLst>
          </p:cNvPr>
          <p:cNvSpPr/>
          <p:nvPr/>
        </p:nvSpPr>
        <p:spPr>
          <a:xfrm rot="2314001">
            <a:off x="1598695" y="6144171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0F8A550-D30B-4255-8A59-863EB75A1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4" b="10224"/>
          <a:stretch/>
        </p:blipFill>
        <p:spPr>
          <a:xfrm>
            <a:off x="6632394" y="826069"/>
            <a:ext cx="4975301" cy="5974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3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678176EC-DBAC-438D-B94A-4B82055C8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 b="38012"/>
          <a:stretch/>
        </p:blipFill>
        <p:spPr>
          <a:xfrm>
            <a:off x="914400" y="853765"/>
            <a:ext cx="5401887" cy="600423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4">
            <a:extLst>
              <a:ext uri="{FF2B5EF4-FFF2-40B4-BE49-F238E27FC236}">
                <a16:creationId xmlns:a16="http://schemas.microsoft.com/office/drawing/2014/main" id="{9A50C8E9-2981-4397-B6CD-47D8F1BB9D30}"/>
              </a:ext>
            </a:extLst>
          </p:cNvPr>
          <p:cNvSpPr/>
          <p:nvPr/>
        </p:nvSpPr>
        <p:spPr>
          <a:xfrm>
            <a:off x="5614429" y="1032850"/>
            <a:ext cx="632992" cy="50164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6508D30E-5E43-40F1-9A33-C2FF3DEFF428}"/>
              </a:ext>
            </a:extLst>
          </p:cNvPr>
          <p:cNvSpPr/>
          <p:nvPr/>
        </p:nvSpPr>
        <p:spPr>
          <a:xfrm>
            <a:off x="2802888" y="2220295"/>
            <a:ext cx="1603378" cy="47625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8521F9A-7A62-4F44-AE97-F6A680899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522"/>
          <a:stretch/>
        </p:blipFill>
        <p:spPr>
          <a:xfrm>
            <a:off x="6765266" y="1032851"/>
            <a:ext cx="4904129" cy="582515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AE5787A-DDBF-4A99-85E3-A0076581C7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1"/>
          <a:stretch/>
        </p:blipFill>
        <p:spPr>
          <a:xfrm>
            <a:off x="6765266" y="1110484"/>
            <a:ext cx="4904129" cy="5747516"/>
          </a:xfrm>
          <a:prstGeom prst="rect">
            <a:avLst/>
          </a:prstGeom>
        </p:spPr>
      </p:pic>
      <p:sp>
        <p:nvSpPr>
          <p:cNvPr id="22" name="圓角矩形 14">
            <a:extLst>
              <a:ext uri="{FF2B5EF4-FFF2-40B4-BE49-F238E27FC236}">
                <a16:creationId xmlns:a16="http://schemas.microsoft.com/office/drawing/2014/main" id="{DF2EA3FC-2AA2-44EA-A136-C58A1A8A4CEC}"/>
              </a:ext>
            </a:extLst>
          </p:cNvPr>
          <p:cNvSpPr/>
          <p:nvPr/>
        </p:nvSpPr>
        <p:spPr>
          <a:xfrm>
            <a:off x="6710807" y="5898417"/>
            <a:ext cx="4958588" cy="61212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7BD1EEBC-CF74-4086-81D5-74F06008455F}"/>
              </a:ext>
            </a:extLst>
          </p:cNvPr>
          <p:cNvSpPr/>
          <p:nvPr/>
        </p:nvSpPr>
        <p:spPr>
          <a:xfrm rot="2314001">
            <a:off x="7933590" y="5234811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3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2" grpId="0" animBg="1"/>
      <p:bldP spid="2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678176EC-DBAC-438D-B94A-4B82055C8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 b="38012"/>
          <a:stretch/>
        </p:blipFill>
        <p:spPr>
          <a:xfrm>
            <a:off x="914400" y="853765"/>
            <a:ext cx="5401887" cy="600423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4">
            <a:extLst>
              <a:ext uri="{FF2B5EF4-FFF2-40B4-BE49-F238E27FC236}">
                <a16:creationId xmlns:a16="http://schemas.microsoft.com/office/drawing/2014/main" id="{9A50C8E9-2981-4397-B6CD-47D8F1BB9D30}"/>
              </a:ext>
            </a:extLst>
          </p:cNvPr>
          <p:cNvSpPr/>
          <p:nvPr/>
        </p:nvSpPr>
        <p:spPr>
          <a:xfrm>
            <a:off x="5614429" y="1032850"/>
            <a:ext cx="632992" cy="50164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6508D30E-5E43-40F1-9A33-C2FF3DEFF428}"/>
              </a:ext>
            </a:extLst>
          </p:cNvPr>
          <p:cNvSpPr/>
          <p:nvPr/>
        </p:nvSpPr>
        <p:spPr>
          <a:xfrm>
            <a:off x="2802888" y="2220295"/>
            <a:ext cx="1603378" cy="47625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8521F9A-7A62-4F44-AE97-F6A680899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522"/>
          <a:stretch/>
        </p:blipFill>
        <p:spPr>
          <a:xfrm>
            <a:off x="6765266" y="1032851"/>
            <a:ext cx="4904129" cy="582515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AE5787A-DDBF-4A99-85E3-A0076581C7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1"/>
          <a:stretch/>
        </p:blipFill>
        <p:spPr>
          <a:xfrm>
            <a:off x="6765266" y="1110484"/>
            <a:ext cx="4904129" cy="5747516"/>
          </a:xfrm>
          <a:prstGeom prst="rect">
            <a:avLst/>
          </a:prstGeom>
        </p:spPr>
      </p:pic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7BD1EEBC-CF74-4086-81D5-74F06008455F}"/>
              </a:ext>
            </a:extLst>
          </p:cNvPr>
          <p:cNvSpPr/>
          <p:nvPr/>
        </p:nvSpPr>
        <p:spPr>
          <a:xfrm rot="2314001">
            <a:off x="7933590" y="5234811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3A51256-4599-4E2E-AF35-ADAA2E26D9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4" b="223"/>
          <a:stretch/>
        </p:blipFill>
        <p:spPr>
          <a:xfrm>
            <a:off x="6765266" y="27296"/>
            <a:ext cx="4904129" cy="6141377"/>
          </a:xfrm>
          <a:prstGeom prst="rect">
            <a:avLst/>
          </a:prstGeom>
        </p:spPr>
      </p:pic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0B857A2D-23DB-4CE7-A2A0-3FE47883E1EF}"/>
              </a:ext>
            </a:extLst>
          </p:cNvPr>
          <p:cNvSpPr/>
          <p:nvPr/>
        </p:nvSpPr>
        <p:spPr>
          <a:xfrm rot="2314001">
            <a:off x="7947018" y="1525258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678176EC-DBAC-438D-B94A-4B82055C8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 b="38012"/>
          <a:stretch/>
        </p:blipFill>
        <p:spPr>
          <a:xfrm>
            <a:off x="914400" y="853765"/>
            <a:ext cx="5401887" cy="600423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4">
            <a:extLst>
              <a:ext uri="{FF2B5EF4-FFF2-40B4-BE49-F238E27FC236}">
                <a16:creationId xmlns:a16="http://schemas.microsoft.com/office/drawing/2014/main" id="{9A50C8E9-2981-4397-B6CD-47D8F1BB9D30}"/>
              </a:ext>
            </a:extLst>
          </p:cNvPr>
          <p:cNvSpPr/>
          <p:nvPr/>
        </p:nvSpPr>
        <p:spPr>
          <a:xfrm>
            <a:off x="5614429" y="1032850"/>
            <a:ext cx="632992" cy="50164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6508D30E-5E43-40F1-9A33-C2FF3DEFF428}"/>
              </a:ext>
            </a:extLst>
          </p:cNvPr>
          <p:cNvSpPr/>
          <p:nvPr/>
        </p:nvSpPr>
        <p:spPr>
          <a:xfrm>
            <a:off x="2802888" y="2220295"/>
            <a:ext cx="1603378" cy="47625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8521F9A-7A62-4F44-AE97-F6A680899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522"/>
          <a:stretch/>
        </p:blipFill>
        <p:spPr>
          <a:xfrm>
            <a:off x="6765266" y="1032851"/>
            <a:ext cx="4904129" cy="582515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AE5787A-DDBF-4A99-85E3-A0076581C7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1"/>
          <a:stretch/>
        </p:blipFill>
        <p:spPr>
          <a:xfrm>
            <a:off x="6765266" y="1110484"/>
            <a:ext cx="4904129" cy="5747516"/>
          </a:xfrm>
          <a:prstGeom prst="rect">
            <a:avLst/>
          </a:prstGeom>
        </p:spPr>
      </p:pic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7BD1EEBC-CF74-4086-81D5-74F06008455F}"/>
              </a:ext>
            </a:extLst>
          </p:cNvPr>
          <p:cNvSpPr/>
          <p:nvPr/>
        </p:nvSpPr>
        <p:spPr>
          <a:xfrm rot="2314001">
            <a:off x="7933590" y="5234811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3A51256-4599-4E2E-AF35-ADAA2E26D9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4" b="223"/>
          <a:stretch/>
        </p:blipFill>
        <p:spPr>
          <a:xfrm>
            <a:off x="6765266" y="27296"/>
            <a:ext cx="4904129" cy="6141377"/>
          </a:xfrm>
          <a:prstGeom prst="rect">
            <a:avLst/>
          </a:prstGeom>
        </p:spPr>
      </p:pic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0B857A2D-23DB-4CE7-A2A0-3FE47883E1EF}"/>
              </a:ext>
            </a:extLst>
          </p:cNvPr>
          <p:cNvSpPr/>
          <p:nvPr/>
        </p:nvSpPr>
        <p:spPr>
          <a:xfrm rot="2314001">
            <a:off x="7947018" y="1525258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D2104AC-442A-492B-86D9-AA7628C6D743}"/>
              </a:ext>
            </a:extLst>
          </p:cNvPr>
          <p:cNvGrpSpPr/>
          <p:nvPr/>
        </p:nvGrpSpPr>
        <p:grpSpPr>
          <a:xfrm>
            <a:off x="7116052" y="8606"/>
            <a:ext cx="4202556" cy="6849393"/>
            <a:chOff x="7647844" y="8607"/>
            <a:chExt cx="3630734" cy="5917429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142E1CE-3997-4EA1-950D-157120C33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1" b="25550"/>
            <a:stretch/>
          </p:blipFill>
          <p:spPr>
            <a:xfrm>
              <a:off x="7647844" y="8607"/>
              <a:ext cx="3630734" cy="4956321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96AB554-8B95-4E3A-9FAD-AFB707A8C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91"/>
            <a:stretch/>
          </p:blipFill>
          <p:spPr>
            <a:xfrm>
              <a:off x="7647844" y="4723204"/>
              <a:ext cx="3630734" cy="120283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190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678176EC-DBAC-438D-B94A-4B82055C8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 b="38012"/>
          <a:stretch/>
        </p:blipFill>
        <p:spPr>
          <a:xfrm>
            <a:off x="914400" y="853765"/>
            <a:ext cx="5401887" cy="600423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4">
            <a:extLst>
              <a:ext uri="{FF2B5EF4-FFF2-40B4-BE49-F238E27FC236}">
                <a16:creationId xmlns:a16="http://schemas.microsoft.com/office/drawing/2014/main" id="{9A50C8E9-2981-4397-B6CD-47D8F1BB9D30}"/>
              </a:ext>
            </a:extLst>
          </p:cNvPr>
          <p:cNvSpPr/>
          <p:nvPr/>
        </p:nvSpPr>
        <p:spPr>
          <a:xfrm>
            <a:off x="5614429" y="1032850"/>
            <a:ext cx="632992" cy="50164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6508D30E-5E43-40F1-9A33-C2FF3DEFF428}"/>
              </a:ext>
            </a:extLst>
          </p:cNvPr>
          <p:cNvSpPr/>
          <p:nvPr/>
        </p:nvSpPr>
        <p:spPr>
          <a:xfrm>
            <a:off x="2802888" y="2220295"/>
            <a:ext cx="1603378" cy="47625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8521F9A-7A62-4F44-AE97-F6A680899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522"/>
          <a:stretch/>
        </p:blipFill>
        <p:spPr>
          <a:xfrm>
            <a:off x="6765266" y="1032851"/>
            <a:ext cx="4904129" cy="582515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AE5787A-DDBF-4A99-85E3-A0076581C7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1"/>
          <a:stretch/>
        </p:blipFill>
        <p:spPr>
          <a:xfrm>
            <a:off x="6765266" y="1110484"/>
            <a:ext cx="4904129" cy="5747516"/>
          </a:xfrm>
          <a:prstGeom prst="rect">
            <a:avLst/>
          </a:prstGeom>
        </p:spPr>
      </p:pic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7BD1EEBC-CF74-4086-81D5-74F06008455F}"/>
              </a:ext>
            </a:extLst>
          </p:cNvPr>
          <p:cNvSpPr/>
          <p:nvPr/>
        </p:nvSpPr>
        <p:spPr>
          <a:xfrm rot="2314001">
            <a:off x="7933590" y="5234811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3A51256-4599-4E2E-AF35-ADAA2E26D9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4" b="223"/>
          <a:stretch/>
        </p:blipFill>
        <p:spPr>
          <a:xfrm>
            <a:off x="6765266" y="27296"/>
            <a:ext cx="4904129" cy="6141377"/>
          </a:xfrm>
          <a:prstGeom prst="rect">
            <a:avLst/>
          </a:prstGeom>
        </p:spPr>
      </p:pic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0B857A2D-23DB-4CE7-A2A0-3FE47883E1EF}"/>
              </a:ext>
            </a:extLst>
          </p:cNvPr>
          <p:cNvSpPr/>
          <p:nvPr/>
        </p:nvSpPr>
        <p:spPr>
          <a:xfrm rot="2314001">
            <a:off x="7947018" y="1525258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D2104AC-442A-492B-86D9-AA7628C6D743}"/>
              </a:ext>
            </a:extLst>
          </p:cNvPr>
          <p:cNvGrpSpPr/>
          <p:nvPr/>
        </p:nvGrpSpPr>
        <p:grpSpPr>
          <a:xfrm>
            <a:off x="7116052" y="8606"/>
            <a:ext cx="4202556" cy="6849393"/>
            <a:chOff x="7647844" y="8607"/>
            <a:chExt cx="3630734" cy="5917429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142E1CE-3997-4EA1-950D-157120C33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1" b="25550"/>
            <a:stretch/>
          </p:blipFill>
          <p:spPr>
            <a:xfrm>
              <a:off x="7647844" y="8607"/>
              <a:ext cx="3630734" cy="4956321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96AB554-8B95-4E3A-9FAD-AFB707A8C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91"/>
            <a:stretch/>
          </p:blipFill>
          <p:spPr>
            <a:xfrm>
              <a:off x="7647844" y="4723204"/>
              <a:ext cx="3630734" cy="1202832"/>
            </a:xfrm>
            <a:prstGeom prst="rect">
              <a:avLst/>
            </a:prstGeom>
          </p:spPr>
        </p:pic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C84C6B42-76F9-4DAD-8B2F-F78AEB77FFC6}"/>
              </a:ext>
            </a:extLst>
          </p:cNvPr>
          <p:cNvSpPr/>
          <p:nvPr/>
        </p:nvSpPr>
        <p:spPr>
          <a:xfrm>
            <a:off x="7113999" y="27296"/>
            <a:ext cx="567926" cy="6803408"/>
          </a:xfrm>
          <a:prstGeom prst="rect">
            <a:avLst/>
          </a:prstGeom>
          <a:solidFill>
            <a:srgbClr val="E50C61">
              <a:alpha val="20000"/>
            </a:srgbClr>
          </a:solidFill>
          <a:ln w="76200">
            <a:solidFill>
              <a:srgbClr val="E401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rgbClr val="E50C6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上一頁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8C4FE5D-98DC-4DF1-8314-295F17E974AE}"/>
              </a:ext>
            </a:extLst>
          </p:cNvPr>
          <p:cNvSpPr/>
          <p:nvPr/>
        </p:nvSpPr>
        <p:spPr>
          <a:xfrm>
            <a:off x="10778456" y="27296"/>
            <a:ext cx="567926" cy="6803408"/>
          </a:xfrm>
          <a:prstGeom prst="rect">
            <a:avLst/>
          </a:prstGeom>
          <a:solidFill>
            <a:srgbClr val="E50C61">
              <a:alpha val="20000"/>
            </a:srgbClr>
          </a:solidFill>
          <a:ln w="76200">
            <a:solidFill>
              <a:srgbClr val="E401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rgbClr val="E50C6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下一頁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2AE14A0-9932-419C-8C45-A2EE2A4A5AFF}"/>
              </a:ext>
            </a:extLst>
          </p:cNvPr>
          <p:cNvSpPr/>
          <p:nvPr/>
        </p:nvSpPr>
        <p:spPr>
          <a:xfrm>
            <a:off x="7681925" y="27296"/>
            <a:ext cx="3096531" cy="6803408"/>
          </a:xfrm>
          <a:prstGeom prst="rect">
            <a:avLst/>
          </a:prstGeom>
          <a:noFill/>
          <a:ln w="76200">
            <a:solidFill>
              <a:srgbClr val="E401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0" b="1" dirty="0">
              <a:solidFill>
                <a:srgbClr val="E50C6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23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678176EC-DBAC-438D-B94A-4B82055C8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 b="38012"/>
          <a:stretch/>
        </p:blipFill>
        <p:spPr>
          <a:xfrm>
            <a:off x="914400" y="853765"/>
            <a:ext cx="5401887" cy="600423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4">
            <a:extLst>
              <a:ext uri="{FF2B5EF4-FFF2-40B4-BE49-F238E27FC236}">
                <a16:creationId xmlns:a16="http://schemas.microsoft.com/office/drawing/2014/main" id="{9A50C8E9-2981-4397-B6CD-47D8F1BB9D30}"/>
              </a:ext>
            </a:extLst>
          </p:cNvPr>
          <p:cNvSpPr/>
          <p:nvPr/>
        </p:nvSpPr>
        <p:spPr>
          <a:xfrm>
            <a:off x="5614429" y="1032850"/>
            <a:ext cx="632992" cy="50164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6508D30E-5E43-40F1-9A33-C2FF3DEFF428}"/>
              </a:ext>
            </a:extLst>
          </p:cNvPr>
          <p:cNvSpPr/>
          <p:nvPr/>
        </p:nvSpPr>
        <p:spPr>
          <a:xfrm>
            <a:off x="2802888" y="2220295"/>
            <a:ext cx="1603378" cy="47625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8521F9A-7A62-4F44-AE97-F6A680899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522"/>
          <a:stretch/>
        </p:blipFill>
        <p:spPr>
          <a:xfrm>
            <a:off x="6765266" y="1032851"/>
            <a:ext cx="4904129" cy="582515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AE5787A-DDBF-4A99-85E3-A0076581C7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1"/>
          <a:stretch/>
        </p:blipFill>
        <p:spPr>
          <a:xfrm>
            <a:off x="6765266" y="1110484"/>
            <a:ext cx="4904129" cy="5747516"/>
          </a:xfrm>
          <a:prstGeom prst="rect">
            <a:avLst/>
          </a:prstGeom>
        </p:spPr>
      </p:pic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7BD1EEBC-CF74-4086-81D5-74F06008455F}"/>
              </a:ext>
            </a:extLst>
          </p:cNvPr>
          <p:cNvSpPr/>
          <p:nvPr/>
        </p:nvSpPr>
        <p:spPr>
          <a:xfrm rot="2314001">
            <a:off x="7933590" y="5234811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3A51256-4599-4E2E-AF35-ADAA2E26D9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4" b="223"/>
          <a:stretch/>
        </p:blipFill>
        <p:spPr>
          <a:xfrm>
            <a:off x="6765266" y="27296"/>
            <a:ext cx="4904129" cy="6141377"/>
          </a:xfrm>
          <a:prstGeom prst="rect">
            <a:avLst/>
          </a:prstGeom>
        </p:spPr>
      </p:pic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0B857A2D-23DB-4CE7-A2A0-3FE47883E1EF}"/>
              </a:ext>
            </a:extLst>
          </p:cNvPr>
          <p:cNvSpPr/>
          <p:nvPr/>
        </p:nvSpPr>
        <p:spPr>
          <a:xfrm rot="2314001">
            <a:off x="7947018" y="1525258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D2104AC-442A-492B-86D9-AA7628C6D743}"/>
              </a:ext>
            </a:extLst>
          </p:cNvPr>
          <p:cNvGrpSpPr/>
          <p:nvPr/>
        </p:nvGrpSpPr>
        <p:grpSpPr>
          <a:xfrm>
            <a:off x="7116052" y="8606"/>
            <a:ext cx="4202556" cy="6849393"/>
            <a:chOff x="7647844" y="8607"/>
            <a:chExt cx="3630734" cy="5917429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142E1CE-3997-4EA1-950D-157120C33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1" b="25550"/>
            <a:stretch/>
          </p:blipFill>
          <p:spPr>
            <a:xfrm>
              <a:off x="7647844" y="8607"/>
              <a:ext cx="3630734" cy="4956321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96AB554-8B95-4E3A-9FAD-AFB707A8C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91"/>
            <a:stretch/>
          </p:blipFill>
          <p:spPr>
            <a:xfrm>
              <a:off x="7647844" y="4723204"/>
              <a:ext cx="3630734" cy="1202832"/>
            </a:xfrm>
            <a:prstGeom prst="rect">
              <a:avLst/>
            </a:prstGeom>
          </p:spPr>
        </p:pic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C84C6B42-76F9-4DAD-8B2F-F78AEB77FFC6}"/>
              </a:ext>
            </a:extLst>
          </p:cNvPr>
          <p:cNvSpPr/>
          <p:nvPr/>
        </p:nvSpPr>
        <p:spPr>
          <a:xfrm>
            <a:off x="7113999" y="27296"/>
            <a:ext cx="567926" cy="6803408"/>
          </a:xfrm>
          <a:prstGeom prst="rect">
            <a:avLst/>
          </a:prstGeom>
          <a:noFill/>
          <a:ln w="76200">
            <a:solidFill>
              <a:srgbClr val="E401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400" b="1" dirty="0">
              <a:solidFill>
                <a:srgbClr val="E50C6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8C4FE5D-98DC-4DF1-8314-295F17E974AE}"/>
              </a:ext>
            </a:extLst>
          </p:cNvPr>
          <p:cNvSpPr/>
          <p:nvPr/>
        </p:nvSpPr>
        <p:spPr>
          <a:xfrm>
            <a:off x="10778456" y="27296"/>
            <a:ext cx="567926" cy="6803408"/>
          </a:xfrm>
          <a:prstGeom prst="rect">
            <a:avLst/>
          </a:prstGeom>
          <a:noFill/>
          <a:ln w="76200">
            <a:solidFill>
              <a:srgbClr val="E401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400" b="1" dirty="0">
              <a:solidFill>
                <a:srgbClr val="E50C6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2AE14A0-9932-419C-8C45-A2EE2A4A5AFF}"/>
              </a:ext>
            </a:extLst>
          </p:cNvPr>
          <p:cNvSpPr/>
          <p:nvPr/>
        </p:nvSpPr>
        <p:spPr>
          <a:xfrm>
            <a:off x="7681925" y="27296"/>
            <a:ext cx="3096531" cy="6803408"/>
          </a:xfrm>
          <a:prstGeom prst="rect">
            <a:avLst/>
          </a:prstGeom>
          <a:solidFill>
            <a:srgbClr val="E50C61">
              <a:alpha val="20000"/>
            </a:srgbClr>
          </a:solidFill>
          <a:ln w="76200">
            <a:solidFill>
              <a:srgbClr val="E401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rgbClr val="E50C6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點擊顯示</a:t>
            </a:r>
            <a:endParaRPr lang="en-US" altLang="zh-TW" sz="4400" b="1" dirty="0">
              <a:solidFill>
                <a:srgbClr val="E50C6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6000" b="1" dirty="0">
                <a:solidFill>
                  <a:srgbClr val="E50C6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工具列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278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678176EC-DBAC-438D-B94A-4B82055C8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 b="38012"/>
          <a:stretch/>
        </p:blipFill>
        <p:spPr>
          <a:xfrm>
            <a:off x="914400" y="853765"/>
            <a:ext cx="5401887" cy="600423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4">
            <a:extLst>
              <a:ext uri="{FF2B5EF4-FFF2-40B4-BE49-F238E27FC236}">
                <a16:creationId xmlns:a16="http://schemas.microsoft.com/office/drawing/2014/main" id="{9A50C8E9-2981-4397-B6CD-47D8F1BB9D30}"/>
              </a:ext>
            </a:extLst>
          </p:cNvPr>
          <p:cNvSpPr/>
          <p:nvPr/>
        </p:nvSpPr>
        <p:spPr>
          <a:xfrm>
            <a:off x="5614429" y="1032850"/>
            <a:ext cx="632992" cy="50164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6508D30E-5E43-40F1-9A33-C2FF3DEFF428}"/>
              </a:ext>
            </a:extLst>
          </p:cNvPr>
          <p:cNvSpPr/>
          <p:nvPr/>
        </p:nvSpPr>
        <p:spPr>
          <a:xfrm>
            <a:off x="2802888" y="2220295"/>
            <a:ext cx="1603378" cy="47625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8521F9A-7A62-4F44-AE97-F6A680899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522"/>
          <a:stretch/>
        </p:blipFill>
        <p:spPr>
          <a:xfrm>
            <a:off x="6765266" y="1032851"/>
            <a:ext cx="4904129" cy="582515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AE5787A-DDBF-4A99-85E3-A0076581C7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1"/>
          <a:stretch/>
        </p:blipFill>
        <p:spPr>
          <a:xfrm>
            <a:off x="6765266" y="1110484"/>
            <a:ext cx="4904129" cy="5747516"/>
          </a:xfrm>
          <a:prstGeom prst="rect">
            <a:avLst/>
          </a:prstGeom>
        </p:spPr>
      </p:pic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7BD1EEBC-CF74-4086-81D5-74F06008455F}"/>
              </a:ext>
            </a:extLst>
          </p:cNvPr>
          <p:cNvSpPr/>
          <p:nvPr/>
        </p:nvSpPr>
        <p:spPr>
          <a:xfrm rot="2314001">
            <a:off x="7933590" y="5234811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3A51256-4599-4E2E-AF35-ADAA2E26D9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4" b="223"/>
          <a:stretch/>
        </p:blipFill>
        <p:spPr>
          <a:xfrm>
            <a:off x="6765266" y="27296"/>
            <a:ext cx="4904129" cy="6141377"/>
          </a:xfrm>
          <a:prstGeom prst="rect">
            <a:avLst/>
          </a:prstGeom>
        </p:spPr>
      </p:pic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0B857A2D-23DB-4CE7-A2A0-3FE47883E1EF}"/>
              </a:ext>
            </a:extLst>
          </p:cNvPr>
          <p:cNvSpPr/>
          <p:nvPr/>
        </p:nvSpPr>
        <p:spPr>
          <a:xfrm rot="2314001">
            <a:off x="7947018" y="1525258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D2104AC-442A-492B-86D9-AA7628C6D743}"/>
              </a:ext>
            </a:extLst>
          </p:cNvPr>
          <p:cNvGrpSpPr/>
          <p:nvPr/>
        </p:nvGrpSpPr>
        <p:grpSpPr>
          <a:xfrm>
            <a:off x="7116052" y="8606"/>
            <a:ext cx="4202556" cy="6849393"/>
            <a:chOff x="7647844" y="8607"/>
            <a:chExt cx="3630734" cy="5917429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142E1CE-3997-4EA1-950D-157120C33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1" b="25550"/>
            <a:stretch/>
          </p:blipFill>
          <p:spPr>
            <a:xfrm>
              <a:off x="7647844" y="8607"/>
              <a:ext cx="3630734" cy="4956321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96AB554-8B95-4E3A-9FAD-AFB707A8C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91"/>
            <a:stretch/>
          </p:blipFill>
          <p:spPr>
            <a:xfrm>
              <a:off x="7647844" y="4723204"/>
              <a:ext cx="3630734" cy="1202832"/>
            </a:xfrm>
            <a:prstGeom prst="rect">
              <a:avLst/>
            </a:prstGeom>
          </p:spPr>
        </p:pic>
      </p:grpSp>
      <p:sp>
        <p:nvSpPr>
          <p:cNvPr id="25" name="圓角矩形 10">
            <a:extLst>
              <a:ext uri="{FF2B5EF4-FFF2-40B4-BE49-F238E27FC236}">
                <a16:creationId xmlns:a16="http://schemas.microsoft.com/office/drawing/2014/main" id="{34A65B66-A689-4CB7-8DFA-E3187DDC00DC}"/>
              </a:ext>
            </a:extLst>
          </p:cNvPr>
          <p:cNvSpPr/>
          <p:nvPr/>
        </p:nvSpPr>
        <p:spPr>
          <a:xfrm>
            <a:off x="6930365" y="8197"/>
            <a:ext cx="4573929" cy="61212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10">
            <a:extLst>
              <a:ext uri="{FF2B5EF4-FFF2-40B4-BE49-F238E27FC236}">
                <a16:creationId xmlns:a16="http://schemas.microsoft.com/office/drawing/2014/main" id="{AB93EE3A-3339-4048-9847-A1B9EE721075}"/>
              </a:ext>
            </a:extLst>
          </p:cNvPr>
          <p:cNvSpPr/>
          <p:nvPr/>
        </p:nvSpPr>
        <p:spPr>
          <a:xfrm>
            <a:off x="6946900" y="6206215"/>
            <a:ext cx="4573929" cy="61212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39A4666-A400-4A8F-A90D-527EE7286A47}"/>
              </a:ext>
            </a:extLst>
          </p:cNvPr>
          <p:cNvSpPr/>
          <p:nvPr/>
        </p:nvSpPr>
        <p:spPr>
          <a:xfrm>
            <a:off x="10784425" y="5745522"/>
            <a:ext cx="1436452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工具列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6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A33C5640-7D50-4848-8855-234FC2987A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 b="38012"/>
          <a:stretch/>
        </p:blipFill>
        <p:spPr>
          <a:xfrm>
            <a:off x="914400" y="853765"/>
            <a:ext cx="5401887" cy="600423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175255A-D1E6-4F2C-9D3B-E7692DAD5B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8" b="9798"/>
          <a:stretch/>
        </p:blipFill>
        <p:spPr>
          <a:xfrm>
            <a:off x="7377641" y="0"/>
            <a:ext cx="4496786" cy="6858000"/>
          </a:xfrm>
          <a:prstGeom prst="rect">
            <a:avLst/>
          </a:prstGeom>
        </p:spPr>
      </p:pic>
      <p:sp>
        <p:nvSpPr>
          <p:cNvPr id="11" name="圓角矩形 14">
            <a:extLst>
              <a:ext uri="{FF2B5EF4-FFF2-40B4-BE49-F238E27FC236}">
                <a16:creationId xmlns:a16="http://schemas.microsoft.com/office/drawing/2014/main" id="{94E88562-5942-43DC-B71E-3150FBB7CDBF}"/>
              </a:ext>
            </a:extLst>
          </p:cNvPr>
          <p:cNvSpPr/>
          <p:nvPr/>
        </p:nvSpPr>
        <p:spPr>
          <a:xfrm>
            <a:off x="2853010" y="2708067"/>
            <a:ext cx="1603378" cy="48577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本框 573">
            <a:extLst>
              <a:ext uri="{FF2B5EF4-FFF2-40B4-BE49-F238E27FC236}">
                <a16:creationId xmlns:a16="http://schemas.microsoft.com/office/drawing/2014/main" id="{CBE6E898-E469-4274-8A12-24DE3BD78D00}"/>
              </a:ext>
            </a:extLst>
          </p:cNvPr>
          <p:cNvSpPr txBox="1"/>
          <p:nvPr/>
        </p:nvSpPr>
        <p:spPr>
          <a:xfrm>
            <a:off x="1231953" y="2750899"/>
            <a:ext cx="1603378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zh-TW" altLang="en-US" dirty="0"/>
              <a:t>以往紀錄</a:t>
            </a:r>
            <a:endParaRPr lang="en-US" altLang="zh-TW" dirty="0"/>
          </a:p>
        </p:txBody>
      </p:sp>
      <p:sp>
        <p:nvSpPr>
          <p:cNvPr id="13" name="圓角矩形 14">
            <a:extLst>
              <a:ext uri="{FF2B5EF4-FFF2-40B4-BE49-F238E27FC236}">
                <a16:creationId xmlns:a16="http://schemas.microsoft.com/office/drawing/2014/main" id="{117D68D3-5906-4141-8175-5ACB6A297A24}"/>
              </a:ext>
            </a:extLst>
          </p:cNvPr>
          <p:cNvSpPr/>
          <p:nvPr/>
        </p:nvSpPr>
        <p:spPr>
          <a:xfrm>
            <a:off x="7377640" y="5458524"/>
            <a:ext cx="4393445" cy="48577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7D11F892-0E06-43B0-9251-233A98C1DC7E}"/>
              </a:ext>
            </a:extLst>
          </p:cNvPr>
          <p:cNvSpPr/>
          <p:nvPr/>
        </p:nvSpPr>
        <p:spPr>
          <a:xfrm>
            <a:off x="5614429" y="1032850"/>
            <a:ext cx="632992" cy="50164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89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29" y="1794435"/>
            <a:ext cx="9550400" cy="41656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E86B3AA-787F-4298-9655-E8736C62134C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FEEEA1B-C79C-429B-BE4E-F8B694319DD6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76B7F71F-F6E5-4542-8835-1C17109BDA3F}"/>
              </a:ext>
            </a:extLst>
          </p:cNvPr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02559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68F67E7-29E6-468B-B7C2-D9552B7FE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87"/>
          <a:stretch/>
        </p:blipFill>
        <p:spPr>
          <a:xfrm>
            <a:off x="7149731" y="1256454"/>
            <a:ext cx="4668123" cy="475295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34FC46F-5229-462A-AFC2-D9DFD9A41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92"/>
          <a:stretch/>
        </p:blipFill>
        <p:spPr>
          <a:xfrm>
            <a:off x="1851134" y="127635"/>
            <a:ext cx="4668123" cy="685796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D810B19-8AE7-4150-9237-C565AA35D623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F090B66-A3CE-4BD2-8C78-AE99CF1A4D65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D67ACA35-AC96-4DE9-BF9F-E6BF4DB1926D}"/>
              </a:ext>
            </a:extLst>
          </p:cNvPr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圓角矩形 14">
            <a:extLst>
              <a:ext uri="{FF2B5EF4-FFF2-40B4-BE49-F238E27FC236}">
                <a16:creationId xmlns:a16="http://schemas.microsoft.com/office/drawing/2014/main" id="{AC574A09-BC4F-4511-8929-5B781255EF61}"/>
              </a:ext>
            </a:extLst>
          </p:cNvPr>
          <p:cNvSpPr/>
          <p:nvPr/>
        </p:nvSpPr>
        <p:spPr>
          <a:xfrm>
            <a:off x="2705737" y="5787635"/>
            <a:ext cx="2911638" cy="82785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圓角矩形 13">
            <a:extLst>
              <a:ext uri="{FF2B5EF4-FFF2-40B4-BE49-F238E27FC236}">
                <a16:creationId xmlns:a16="http://schemas.microsoft.com/office/drawing/2014/main" id="{BD397812-97D1-4360-B7C5-25CD16F5B10B}"/>
              </a:ext>
            </a:extLst>
          </p:cNvPr>
          <p:cNvSpPr/>
          <p:nvPr/>
        </p:nvSpPr>
        <p:spPr>
          <a:xfrm>
            <a:off x="7683980" y="1316654"/>
            <a:ext cx="1704439" cy="46166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0B7050F-39C3-4069-BC27-FF3851ED1D07}"/>
              </a:ext>
            </a:extLst>
          </p:cNvPr>
          <p:cNvSpPr/>
          <p:nvPr/>
        </p:nvSpPr>
        <p:spPr>
          <a:xfrm>
            <a:off x="7784139" y="867254"/>
            <a:ext cx="2429435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輸入學校名稱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AD3CCA8F-4C3C-4318-B12E-ECCC80AE711F}"/>
              </a:ext>
            </a:extLst>
          </p:cNvPr>
          <p:cNvSpPr/>
          <p:nvPr/>
        </p:nvSpPr>
        <p:spPr>
          <a:xfrm rot="8320605">
            <a:off x="10106770" y="1820236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10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34412" t="28999" r="33719" b="34065"/>
          <a:stretch/>
        </p:blipFill>
        <p:spPr>
          <a:xfrm>
            <a:off x="603916" y="1408680"/>
            <a:ext cx="7231547" cy="4714517"/>
          </a:xfrm>
          <a:prstGeom prst="rect">
            <a:avLst/>
          </a:prstGeom>
        </p:spPr>
      </p:pic>
      <p:sp>
        <p:nvSpPr>
          <p:cNvPr id="10" name="文本框 570"/>
          <p:cNvSpPr txBox="1"/>
          <p:nvPr/>
        </p:nvSpPr>
        <p:spPr>
          <a:xfrm>
            <a:off x="6732401" y="3447664"/>
            <a:ext cx="5033507" cy="11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學生資訊系統</a:t>
            </a:r>
            <a:r>
              <a: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(SIP)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帳密</a:t>
            </a:r>
            <a:r>
              <a:rPr lang="zh-TW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lang="en-US" altLang="zh-TW" sz="32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4000"/>
              </a:lnSpc>
            </a:pP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學校電子郵件帳密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DD1C080-0273-400B-9813-CBCD52DDF29B}"/>
              </a:ext>
            </a:extLst>
          </p:cNvPr>
          <p:cNvSpPr txBox="1"/>
          <p:nvPr/>
        </p:nvSpPr>
        <p:spPr>
          <a:xfrm>
            <a:off x="886413" y="1116292"/>
            <a:ext cx="8024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Ex.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43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B00DED2C-9419-4569-A242-8D8E156C123B}"/>
              </a:ext>
            </a:extLst>
          </p:cNvPr>
          <p:cNvGrpSpPr/>
          <p:nvPr/>
        </p:nvGrpSpPr>
        <p:grpSpPr>
          <a:xfrm>
            <a:off x="6518087" y="0"/>
            <a:ext cx="5673913" cy="6847362"/>
            <a:chOff x="6518087" y="0"/>
            <a:chExt cx="5673913" cy="6847362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5D7A6D3-5C8B-4906-9A56-9A541E9E2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6518088" y="0"/>
              <a:ext cx="5673912" cy="5763974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5E8FD769-C933-40B0-9F5D-2A0E83688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20"/>
            <a:stretch/>
          </p:blipFill>
          <p:spPr>
            <a:xfrm>
              <a:off x="6518087" y="5005262"/>
              <a:ext cx="5673913" cy="1842100"/>
            </a:xfrm>
            <a:prstGeom prst="rect">
              <a:avLst/>
            </a:prstGeom>
          </p:spPr>
        </p:pic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F65AFE2D-ED30-478F-87B5-C5C30FAF4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3"/>
          <a:stretch/>
        </p:blipFill>
        <p:spPr>
          <a:xfrm>
            <a:off x="381363" y="820270"/>
            <a:ext cx="5656740" cy="542087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ACB055F-5A1C-494C-84D0-67C608B5291A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273D2F1-5F29-4F20-9013-AB158C094FDD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DF7E5B54-3669-45F1-9FCA-E07933D6F61A}"/>
              </a:ext>
            </a:extLst>
          </p:cNvPr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本框 573">
            <a:extLst>
              <a:ext uri="{FF2B5EF4-FFF2-40B4-BE49-F238E27FC236}">
                <a16:creationId xmlns:a16="http://schemas.microsoft.com/office/drawing/2014/main" id="{161057A2-547B-47B4-99C5-18B46D336BB5}"/>
              </a:ext>
            </a:extLst>
          </p:cNvPr>
          <p:cNvSpPr txBox="1"/>
          <p:nvPr/>
        </p:nvSpPr>
        <p:spPr>
          <a:xfrm>
            <a:off x="8448003" y="4843448"/>
            <a:ext cx="3743997" cy="707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輸入 學校</a:t>
            </a:r>
            <a:r>
              <a:rPr lang="en-US" altLang="zh-TW" dirty="0"/>
              <a:t>email</a:t>
            </a:r>
            <a:r>
              <a:rPr lang="zh-TW" altLang="en-US" dirty="0"/>
              <a:t>帳號密碼</a:t>
            </a:r>
            <a:endParaRPr lang="en-US" altLang="zh-TW" dirty="0"/>
          </a:p>
          <a:p>
            <a:r>
              <a:rPr lang="en-US" altLang="zh-TW" dirty="0"/>
              <a:t>        (</a:t>
            </a:r>
            <a:r>
              <a:rPr lang="zh-TW" altLang="en-US" dirty="0"/>
              <a:t>學生資訊系統帳密</a:t>
            </a:r>
            <a:r>
              <a:rPr lang="en-US" altLang="zh-TW" dirty="0"/>
              <a:t>)</a:t>
            </a:r>
            <a:endParaRPr lang="zh-CN" altLang="en-US" dirty="0"/>
          </a:p>
        </p:txBody>
      </p:sp>
      <p:sp>
        <p:nvSpPr>
          <p:cNvPr id="20" name="圓角矩形 14">
            <a:extLst>
              <a:ext uri="{FF2B5EF4-FFF2-40B4-BE49-F238E27FC236}">
                <a16:creationId xmlns:a16="http://schemas.microsoft.com/office/drawing/2014/main" id="{726AEDA0-B529-4572-B1E3-65A68DE7012C}"/>
              </a:ext>
            </a:extLst>
          </p:cNvPr>
          <p:cNvSpPr/>
          <p:nvPr/>
        </p:nvSpPr>
        <p:spPr>
          <a:xfrm>
            <a:off x="904496" y="899547"/>
            <a:ext cx="2627084" cy="55898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13">
            <a:extLst>
              <a:ext uri="{FF2B5EF4-FFF2-40B4-BE49-F238E27FC236}">
                <a16:creationId xmlns:a16="http://schemas.microsoft.com/office/drawing/2014/main" id="{5CBA927E-3DA3-4429-983C-7FB62BFB9BDA}"/>
              </a:ext>
            </a:extLst>
          </p:cNvPr>
          <p:cNvSpPr/>
          <p:nvPr/>
        </p:nvSpPr>
        <p:spPr>
          <a:xfrm>
            <a:off x="5306747" y="856399"/>
            <a:ext cx="681870" cy="52684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圓角矩形 14">
            <a:extLst>
              <a:ext uri="{FF2B5EF4-FFF2-40B4-BE49-F238E27FC236}">
                <a16:creationId xmlns:a16="http://schemas.microsoft.com/office/drawing/2014/main" id="{23DC17E8-6A5E-4130-8432-AFBB058CB030}"/>
              </a:ext>
            </a:extLst>
          </p:cNvPr>
          <p:cNvSpPr/>
          <p:nvPr/>
        </p:nvSpPr>
        <p:spPr>
          <a:xfrm>
            <a:off x="177799" y="2093127"/>
            <a:ext cx="5976099" cy="249338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F08CF1-E3AC-4A06-8B73-E5494C14BF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3" b="91576"/>
          <a:stretch/>
        </p:blipFill>
        <p:spPr>
          <a:xfrm>
            <a:off x="4660397" y="820270"/>
            <a:ext cx="1382889" cy="968207"/>
          </a:xfrm>
          <a:prstGeom prst="rect">
            <a:avLst/>
          </a:prstGeom>
        </p:spPr>
      </p:pic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A4B9EB78-5D80-4133-A550-FF56BD419CE5}"/>
              </a:ext>
            </a:extLst>
          </p:cNvPr>
          <p:cNvSpPr/>
          <p:nvPr/>
        </p:nvSpPr>
        <p:spPr>
          <a:xfrm rot="2904391">
            <a:off x="4508662" y="3415048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9" name="圓角矩形 14">
            <a:extLst>
              <a:ext uri="{FF2B5EF4-FFF2-40B4-BE49-F238E27FC236}">
                <a16:creationId xmlns:a16="http://schemas.microsoft.com/office/drawing/2014/main" id="{321A8333-5744-441C-A3A0-3E25D9D8DBFF}"/>
              </a:ext>
            </a:extLst>
          </p:cNvPr>
          <p:cNvSpPr/>
          <p:nvPr/>
        </p:nvSpPr>
        <p:spPr>
          <a:xfrm>
            <a:off x="7269010" y="5399314"/>
            <a:ext cx="1962076" cy="55490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60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7" grpId="0" animBg="1"/>
      <p:bldP spid="31" grpId="0" animBg="1"/>
      <p:bldP spid="38" grpId="0" animBg="1"/>
      <p:bldP spid="3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EB4EA921-C1D1-454F-92E7-77404667C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56"/>
          <a:stretch/>
        </p:blipFill>
        <p:spPr>
          <a:xfrm>
            <a:off x="628462" y="854435"/>
            <a:ext cx="5467538" cy="600356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DD7852B-9BF8-492C-8E6E-2C26ADB6DBDD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0D00499-4F1D-4B07-A587-34FE0D43B80D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5E6E34CD-EA46-45E0-888D-76FA039BAD73}"/>
              </a:ext>
            </a:extLst>
          </p:cNvPr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圓角矩形 14">
            <a:extLst>
              <a:ext uri="{FF2B5EF4-FFF2-40B4-BE49-F238E27FC236}">
                <a16:creationId xmlns:a16="http://schemas.microsoft.com/office/drawing/2014/main" id="{2FE06B6C-FC29-4F7E-BBCD-3998645823C3}"/>
              </a:ext>
            </a:extLst>
          </p:cNvPr>
          <p:cNvSpPr/>
          <p:nvPr/>
        </p:nvSpPr>
        <p:spPr>
          <a:xfrm>
            <a:off x="522605" y="1564280"/>
            <a:ext cx="5747566" cy="67092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8A96921A-35F7-482C-941C-07F5A749F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8" b="16764"/>
          <a:stretch/>
        </p:blipFill>
        <p:spPr>
          <a:xfrm>
            <a:off x="6451586" y="0"/>
            <a:ext cx="5111952" cy="7068457"/>
          </a:xfrm>
          <a:prstGeom prst="rect">
            <a:avLst/>
          </a:prstGeom>
        </p:spPr>
      </p:pic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CCBECF74-1659-4693-8B53-A2A580B7B3DD}"/>
              </a:ext>
            </a:extLst>
          </p:cNvPr>
          <p:cNvSpPr/>
          <p:nvPr/>
        </p:nvSpPr>
        <p:spPr>
          <a:xfrm rot="2904391">
            <a:off x="840802" y="2339455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圓角矩形 14">
            <a:extLst>
              <a:ext uri="{FF2B5EF4-FFF2-40B4-BE49-F238E27FC236}">
                <a16:creationId xmlns:a16="http://schemas.microsoft.com/office/drawing/2014/main" id="{A8A67B23-5C4A-4982-A958-70772082036F}"/>
              </a:ext>
            </a:extLst>
          </p:cNvPr>
          <p:cNvSpPr/>
          <p:nvPr/>
        </p:nvSpPr>
        <p:spPr>
          <a:xfrm>
            <a:off x="7579352" y="5283199"/>
            <a:ext cx="2856420" cy="74939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BCA3C241-881D-4849-98C0-A65C4DF43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41026" r="12834" b="37285"/>
          <a:stretch/>
        </p:blipFill>
        <p:spPr>
          <a:xfrm>
            <a:off x="8318375" y="1661885"/>
            <a:ext cx="3706606" cy="187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39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animBg="1"/>
      <p:bldP spid="31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46496257-70E6-4F0F-9F7C-0E5B259A4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7745"/>
          <a:stretch/>
        </p:blipFill>
        <p:spPr>
          <a:xfrm>
            <a:off x="361315" y="852426"/>
            <a:ext cx="5656740" cy="60055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47D3B5A-837C-4291-8BD2-C328901C7C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30"/>
          <a:stretch/>
        </p:blipFill>
        <p:spPr>
          <a:xfrm>
            <a:off x="6374087" y="852426"/>
            <a:ext cx="5655144" cy="6005574"/>
          </a:xfrm>
          <a:prstGeom prst="rect">
            <a:avLst/>
          </a:prstGeom>
        </p:spPr>
      </p:pic>
      <p:sp>
        <p:nvSpPr>
          <p:cNvPr id="15" name="圓角矩形 14">
            <a:extLst>
              <a:ext uri="{FF2B5EF4-FFF2-40B4-BE49-F238E27FC236}">
                <a16:creationId xmlns:a16="http://schemas.microsoft.com/office/drawing/2014/main" id="{11230320-B0C9-40ED-8F79-60C54DC1AD27}"/>
              </a:ext>
            </a:extLst>
          </p:cNvPr>
          <p:cNvSpPr/>
          <p:nvPr/>
        </p:nvSpPr>
        <p:spPr>
          <a:xfrm>
            <a:off x="6284393" y="1857829"/>
            <a:ext cx="2578421" cy="70394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41418EF-F540-4C79-BED9-88EB2937FBC5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299674A-A4F0-4AD9-9D1F-EA5FC416B78F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BE24E31A-5B18-4025-B6C0-B951DB82C038}"/>
              </a:ext>
            </a:extLst>
          </p:cNvPr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圓角矩形 14">
            <a:extLst>
              <a:ext uri="{FF2B5EF4-FFF2-40B4-BE49-F238E27FC236}">
                <a16:creationId xmlns:a16="http://schemas.microsoft.com/office/drawing/2014/main" id="{F097DE12-96E3-474B-8A4A-ADF1D5994E67}"/>
              </a:ext>
            </a:extLst>
          </p:cNvPr>
          <p:cNvSpPr/>
          <p:nvPr/>
        </p:nvSpPr>
        <p:spPr>
          <a:xfrm>
            <a:off x="403860" y="851791"/>
            <a:ext cx="684711" cy="61212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4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DA515A63-A49C-49BB-8509-1B7B0255A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4"/>
          <a:stretch/>
        </p:blipFill>
        <p:spPr>
          <a:xfrm>
            <a:off x="361315" y="669463"/>
            <a:ext cx="5655144" cy="6040835"/>
          </a:xfrm>
          <a:prstGeom prst="rect">
            <a:avLst/>
          </a:prstGeom>
        </p:spPr>
      </p:pic>
      <p:sp>
        <p:nvSpPr>
          <p:cNvPr id="15" name="圓角矩形 14">
            <a:extLst>
              <a:ext uri="{FF2B5EF4-FFF2-40B4-BE49-F238E27FC236}">
                <a16:creationId xmlns:a16="http://schemas.microsoft.com/office/drawing/2014/main" id="{11230320-B0C9-40ED-8F79-60C54DC1AD27}"/>
              </a:ext>
            </a:extLst>
          </p:cNvPr>
          <p:cNvSpPr/>
          <p:nvPr/>
        </p:nvSpPr>
        <p:spPr>
          <a:xfrm>
            <a:off x="4631734" y="2821986"/>
            <a:ext cx="677208" cy="62985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41418EF-F540-4C79-BED9-88EB2937FBC5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299674A-A4F0-4AD9-9D1F-EA5FC416B78F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BE24E31A-5B18-4025-B6C0-B951DB82C038}"/>
              </a:ext>
            </a:extLst>
          </p:cNvPr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圓角矩形 14">
            <a:extLst>
              <a:ext uri="{FF2B5EF4-FFF2-40B4-BE49-F238E27FC236}">
                <a16:creationId xmlns:a16="http://schemas.microsoft.com/office/drawing/2014/main" id="{286F96DD-3379-4A50-BE2F-D4A4D1A563FB}"/>
              </a:ext>
            </a:extLst>
          </p:cNvPr>
          <p:cNvSpPr/>
          <p:nvPr/>
        </p:nvSpPr>
        <p:spPr>
          <a:xfrm>
            <a:off x="480060" y="1448869"/>
            <a:ext cx="5438139" cy="113211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C07739EF-B24A-486B-A7A5-9B134128E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9"/>
          <a:stretch/>
        </p:blipFill>
        <p:spPr>
          <a:xfrm>
            <a:off x="361315" y="669463"/>
            <a:ext cx="5655144" cy="6188537"/>
          </a:xfrm>
          <a:prstGeom prst="rect">
            <a:avLst/>
          </a:prstGeom>
        </p:spPr>
      </p:pic>
      <p:sp>
        <p:nvSpPr>
          <p:cNvPr id="11" name="圓角矩形 14">
            <a:extLst>
              <a:ext uri="{FF2B5EF4-FFF2-40B4-BE49-F238E27FC236}">
                <a16:creationId xmlns:a16="http://schemas.microsoft.com/office/drawing/2014/main" id="{C04EB8B9-40DF-4D69-AF12-8AFBA0DD2798}"/>
              </a:ext>
            </a:extLst>
          </p:cNvPr>
          <p:cNvSpPr/>
          <p:nvPr/>
        </p:nvSpPr>
        <p:spPr>
          <a:xfrm>
            <a:off x="4631734" y="2821986"/>
            <a:ext cx="677208" cy="62985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9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1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C14E9CA4-00E4-4AD3-BF29-463760A2FE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9"/>
          <a:stretch/>
        </p:blipFill>
        <p:spPr>
          <a:xfrm>
            <a:off x="361315" y="669463"/>
            <a:ext cx="5655144" cy="618853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A515A63-A49C-49BB-8509-1B7B0255A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133"/>
          <a:stretch/>
        </p:blipFill>
        <p:spPr>
          <a:xfrm>
            <a:off x="354316" y="668828"/>
            <a:ext cx="5655144" cy="6189172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941418EF-F540-4C79-BED9-88EB2937FBC5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299674A-A4F0-4AD9-9D1F-EA5FC416B78F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BE24E31A-5B18-4025-B6C0-B951DB82C038}"/>
              </a:ext>
            </a:extLst>
          </p:cNvPr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153B06F6-9654-47F7-BCBA-0B50F75B59DD}"/>
              </a:ext>
            </a:extLst>
          </p:cNvPr>
          <p:cNvSpPr/>
          <p:nvPr/>
        </p:nvSpPr>
        <p:spPr>
          <a:xfrm rot="2904391">
            <a:off x="485966" y="3555461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0123848-649F-4A3B-B2A3-398F352C28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6" r="67423" b="47425"/>
          <a:stretch/>
        </p:blipFill>
        <p:spPr>
          <a:xfrm>
            <a:off x="354316" y="3451206"/>
            <a:ext cx="1842295" cy="3258457"/>
          </a:xfrm>
          <a:prstGeom prst="rect">
            <a:avLst/>
          </a:prstGeom>
        </p:spPr>
      </p:pic>
      <p:sp>
        <p:nvSpPr>
          <p:cNvPr id="18" name="圓角矩形 14">
            <a:extLst>
              <a:ext uri="{FF2B5EF4-FFF2-40B4-BE49-F238E27FC236}">
                <a16:creationId xmlns:a16="http://schemas.microsoft.com/office/drawing/2014/main" id="{300A7B98-C05F-453D-83BF-B637290BFA1F}"/>
              </a:ext>
            </a:extLst>
          </p:cNvPr>
          <p:cNvSpPr/>
          <p:nvPr/>
        </p:nvSpPr>
        <p:spPr>
          <a:xfrm>
            <a:off x="407103" y="3451204"/>
            <a:ext cx="1804021" cy="244129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B1E3676C-2405-4E4C-8130-A5D331EC1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28" y="5892497"/>
            <a:ext cx="2096496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r"/>
            <a:r>
              <a:rPr lang="zh-TW" altLang="en-US" sz="2400" dirty="0"/>
              <a:t>長按封面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C0F540C-A053-47AD-A151-CCF80E6ABF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0"/>
          <a:stretch/>
        </p:blipFill>
        <p:spPr>
          <a:xfrm>
            <a:off x="6182540" y="246743"/>
            <a:ext cx="5655144" cy="6611257"/>
          </a:xfrm>
          <a:prstGeom prst="rect">
            <a:avLst/>
          </a:prstGeom>
        </p:spPr>
      </p:pic>
      <p:sp>
        <p:nvSpPr>
          <p:cNvPr id="30" name="圓角矩形 14">
            <a:extLst>
              <a:ext uri="{FF2B5EF4-FFF2-40B4-BE49-F238E27FC236}">
                <a16:creationId xmlns:a16="http://schemas.microsoft.com/office/drawing/2014/main" id="{0E2185DA-CD11-497D-BF07-7F86B9D045F0}"/>
              </a:ext>
            </a:extLst>
          </p:cNvPr>
          <p:cNvSpPr/>
          <p:nvPr/>
        </p:nvSpPr>
        <p:spPr>
          <a:xfrm>
            <a:off x="8157030" y="5462929"/>
            <a:ext cx="1785258" cy="47311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76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  <p:bldP spid="3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13012" y="3486762"/>
            <a:ext cx="10165976" cy="90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請利用</a:t>
            </a:r>
            <a:r>
              <a:rPr lang="en-US" altLang="zh-TW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udn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讀書館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</a:t>
            </a:r>
            <a:r>
              <a:rPr lang="en-US" altLang="zh-TW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TW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本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書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E5E6BD4-A986-420A-9B37-1A4DD6B5053B}"/>
              </a:ext>
            </a:extLst>
          </p:cNvPr>
          <p:cNvGrpSpPr/>
          <p:nvPr/>
        </p:nvGrpSpPr>
        <p:grpSpPr>
          <a:xfrm>
            <a:off x="2241493" y="2487620"/>
            <a:ext cx="1766599" cy="844472"/>
            <a:chOff x="5175381" y="947007"/>
            <a:chExt cx="1766599" cy="844472"/>
          </a:xfrm>
        </p:grpSpPr>
        <p:sp>
          <p:nvSpPr>
            <p:cNvPr id="3" name="矩形: 圆角 26">
              <a:extLst>
                <a:ext uri="{FF2B5EF4-FFF2-40B4-BE49-F238E27FC236}">
                  <a16:creationId xmlns:a16="http://schemas.microsoft.com/office/drawing/2014/main" id="{41F2E617-0CEF-4516-ABE3-B139ACADFB91}"/>
                </a:ext>
              </a:extLst>
            </p:cNvPr>
            <p:cNvSpPr/>
            <p:nvPr/>
          </p:nvSpPr>
          <p:spPr>
            <a:xfrm>
              <a:off x="5175381" y="947007"/>
              <a:ext cx="1766599" cy="84447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文本框 571">
              <a:extLst>
                <a:ext uri="{FF2B5EF4-FFF2-40B4-BE49-F238E27FC236}">
                  <a16:creationId xmlns:a16="http://schemas.microsoft.com/office/drawing/2014/main" id="{C0E5C3D9-7538-4B35-881C-7779E7CE78F9}"/>
                </a:ext>
              </a:extLst>
            </p:cNvPr>
            <p:cNvSpPr txBox="1"/>
            <p:nvPr/>
          </p:nvSpPr>
          <p:spPr>
            <a:xfrm>
              <a:off x="5175381" y="1015299"/>
              <a:ext cx="17665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練習</a:t>
              </a:r>
              <a:r>
                <a:rPr lang="en-US" altLang="zh-TW" sz="4000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sz="4000" b="1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8A55B19D-2B8A-4B91-8C82-7026FF773F2A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57A2888-03FC-444A-9D9D-FBF03BED45F7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213DF7CC-8B06-439A-A708-26C89670AF7E}"/>
              </a:ext>
            </a:extLst>
          </p:cNvPr>
          <p:cNvSpPr txBox="1"/>
          <p:nvPr/>
        </p:nvSpPr>
        <p:spPr>
          <a:xfrm>
            <a:off x="431687" y="56254"/>
            <a:ext cx="34418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大推！好用的電子資源平台</a:t>
            </a:r>
          </a:p>
        </p:txBody>
      </p:sp>
    </p:spTree>
    <p:extLst>
      <p:ext uri="{BB962C8B-B14F-4D97-AF65-F5344CB8AC3E}">
        <p14:creationId xmlns:p14="http://schemas.microsoft.com/office/powerpoint/2010/main" val="19836102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45" y="1479517"/>
            <a:ext cx="10974625" cy="553088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1022577"/>
            <a:ext cx="6264736" cy="456940"/>
            <a:chOff x="6627851" y="3493208"/>
            <a:chExt cx="6264736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5724644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滑鼠移至欲借圖書封面→自跳出功能表中選擇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2" b="42193"/>
          <a:stretch/>
        </p:blipFill>
        <p:spPr>
          <a:xfrm>
            <a:off x="8313576" y="9819"/>
            <a:ext cx="3843353" cy="852738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6532988" y="1613096"/>
            <a:ext cx="2100024" cy="504767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44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" y="1359366"/>
            <a:ext cx="12260386" cy="697327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414577" cy="456940"/>
            <a:chOff x="6627851" y="3493208"/>
            <a:chExt cx="24145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18004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華藝線上圖書館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6" name="Picture 4" descr="airitilibrary華藝線上圖書館- 教育部校園數位內容與教學軟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28575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圓角矩形 17"/>
          <p:cNvSpPr/>
          <p:nvPr/>
        </p:nvSpPr>
        <p:spPr>
          <a:xfrm>
            <a:off x="5258517" y="3983675"/>
            <a:ext cx="905069" cy="33065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 rot="8079067">
            <a:off x="8468026" y="2599408"/>
            <a:ext cx="307721" cy="421590"/>
          </a:xfrm>
          <a:prstGeom prst="rightArrow">
            <a:avLst>
              <a:gd name="adj1" fmla="val 50000"/>
              <a:gd name="adj2" fmla="val 404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 rot="12682749">
            <a:off x="6208395" y="4198288"/>
            <a:ext cx="307721" cy="421590"/>
          </a:xfrm>
          <a:prstGeom prst="rightArrow">
            <a:avLst>
              <a:gd name="adj1" fmla="val 50000"/>
              <a:gd name="adj2" fmla="val 404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8879978" y="2359918"/>
            <a:ext cx="244174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簡易查詢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603374" y="4480548"/>
            <a:ext cx="244174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進階查詢</a:t>
            </a:r>
          </a:p>
        </p:txBody>
      </p:sp>
    </p:spTree>
    <p:extLst>
      <p:ext uri="{BB962C8B-B14F-4D97-AF65-F5344CB8AC3E}">
        <p14:creationId xmlns:p14="http://schemas.microsoft.com/office/powerpoint/2010/main" val="15096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1182122"/>
            <a:ext cx="11801789" cy="567587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輸入關鍵字查找資料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圓角矩形 14"/>
          <p:cNvSpPr/>
          <p:nvPr/>
        </p:nvSpPr>
        <p:spPr>
          <a:xfrm>
            <a:off x="10032741" y="4030870"/>
            <a:ext cx="1744824" cy="53233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177800" y="1158140"/>
            <a:ext cx="2847858" cy="563489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65581" y="4645424"/>
            <a:ext cx="2947224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有此圖可下載全文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149023" y="3533947"/>
            <a:ext cx="3311118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資料太多時</a:t>
            </a:r>
            <a:endParaRPr lang="en-US" altLang="zh-TW" sz="4000" dirty="0"/>
          </a:p>
          <a:p>
            <a:r>
              <a:rPr lang="zh-TW" altLang="en-US" sz="4000" dirty="0"/>
              <a:t>可利用左邊縮小範圍查詢</a:t>
            </a:r>
            <a:endParaRPr lang="en-US" altLang="zh-TW" sz="4000" dirty="0"/>
          </a:p>
        </p:txBody>
      </p:sp>
      <p:pic>
        <p:nvPicPr>
          <p:cNvPr id="20" name="Picture 4" descr="airitilibrary華藝線上圖書館- 教育部校園數位內容與教學軟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28575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3026790" y="4659278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spc="600" dirty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spc="6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3032009" y="2842955"/>
            <a:ext cx="6131696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0E2285C-490B-441C-ACA8-DD8044369B42}"/>
              </a:ext>
            </a:extLst>
          </p:cNvPr>
          <p:cNvGrpSpPr/>
          <p:nvPr/>
        </p:nvGrpSpPr>
        <p:grpSpPr>
          <a:xfrm>
            <a:off x="4246849" y="2488569"/>
            <a:ext cx="3716773" cy="554000"/>
            <a:chOff x="4246849" y="2488569"/>
            <a:chExt cx="3716773" cy="554000"/>
          </a:xfrm>
        </p:grpSpPr>
        <p:sp>
          <p:nvSpPr>
            <p:cNvPr id="28" name="TextBox 7"/>
            <p:cNvSpPr>
              <a:spLocks noChangeArrowheads="1"/>
            </p:cNvSpPr>
            <p:nvPr/>
          </p:nvSpPr>
          <p:spPr bwMode="auto">
            <a:xfrm>
              <a:off x="4246849" y="2488569"/>
              <a:ext cx="76820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感</a:t>
              </a:r>
            </a:p>
          </p:txBody>
        </p:sp>
        <p:sp>
          <p:nvSpPr>
            <p:cNvPr id="29" name="TextBox 7"/>
            <p:cNvSpPr>
              <a:spLocks noChangeArrowheads="1"/>
            </p:cNvSpPr>
            <p:nvPr/>
          </p:nvSpPr>
          <p:spPr bwMode="auto">
            <a:xfrm>
              <a:off x="5255006" y="2488571"/>
              <a:ext cx="7429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謝</a:t>
              </a:r>
              <a:endPara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0" name="TextBox 7"/>
            <p:cNvSpPr>
              <a:spLocks noChangeArrowheads="1"/>
            </p:cNvSpPr>
            <p:nvPr/>
          </p:nvSpPr>
          <p:spPr bwMode="auto">
            <a:xfrm>
              <a:off x="6237862" y="2488571"/>
              <a:ext cx="7429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聆</a:t>
              </a:r>
            </a:p>
          </p:txBody>
        </p:sp>
        <p:sp>
          <p:nvSpPr>
            <p:cNvPr id="31" name="TextBox 7"/>
            <p:cNvSpPr>
              <a:spLocks noChangeArrowheads="1"/>
            </p:cNvSpPr>
            <p:nvPr/>
          </p:nvSpPr>
          <p:spPr bwMode="auto">
            <a:xfrm>
              <a:off x="7220718" y="2488571"/>
              <a:ext cx="7429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6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聽</a:t>
              </a:r>
              <a:endPara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75"/>
                            </p:stCondLst>
                            <p:childTnLst>
                              <p:par>
                                <p:cTn id="6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875"/>
                            </p:stCondLst>
                            <p:childTnLst>
                              <p:par>
                                <p:cTn id="7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快問快答！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00F2DC8-B036-4A80-B486-2141CE464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5176"/>
            <a:ext cx="7966919" cy="4273109"/>
          </a:xfrm>
          <a:prstGeom prst="rect">
            <a:avLst/>
          </a:prstGeom>
        </p:spPr>
      </p:pic>
      <p:grpSp>
        <p:nvGrpSpPr>
          <p:cNvPr id="14" name="组合 1">
            <a:extLst>
              <a:ext uri="{FF2B5EF4-FFF2-40B4-BE49-F238E27FC236}">
                <a16:creationId xmlns:a16="http://schemas.microsoft.com/office/drawing/2014/main" id="{50B79DAA-3372-4497-B964-863F24E71ED0}"/>
              </a:ext>
            </a:extLst>
          </p:cNvPr>
          <p:cNvGrpSpPr/>
          <p:nvPr/>
        </p:nvGrpSpPr>
        <p:grpSpPr>
          <a:xfrm>
            <a:off x="8197881" y="2306367"/>
            <a:ext cx="3875750" cy="3039004"/>
            <a:chOff x="6613771" y="1871939"/>
            <a:chExt cx="3414158" cy="3039004"/>
          </a:xfrm>
        </p:grpSpPr>
        <p:sp>
          <p:nvSpPr>
            <p:cNvPr id="15" name="矩形: 圆角 26">
              <a:extLst>
                <a:ext uri="{FF2B5EF4-FFF2-40B4-BE49-F238E27FC236}">
                  <a16:creationId xmlns:a16="http://schemas.microsoft.com/office/drawing/2014/main" id="{FD1C668D-19E4-4871-849C-E04B1DCB49E4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570">
              <a:extLst>
                <a:ext uri="{FF2B5EF4-FFF2-40B4-BE49-F238E27FC236}">
                  <a16:creationId xmlns:a16="http://schemas.microsoft.com/office/drawing/2014/main" id="{D7582D09-C474-439D-895E-0FDC82072325}"/>
                </a:ext>
              </a:extLst>
            </p:cNvPr>
            <p:cNvSpPr txBox="1"/>
            <p:nvPr/>
          </p:nvSpPr>
          <p:spPr>
            <a:xfrm>
              <a:off x="6613773" y="2442575"/>
              <a:ext cx="3414156" cy="246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zh-TW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借書之後，</a:t>
              </a:r>
              <a:endParaRPr lang="en-US" altLang="zh-TW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怎麼知道自己剩</a:t>
              </a:r>
              <a:endParaRPr lang="en-US" altLang="zh-TW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幾本書</a:t>
              </a:r>
              <a:r>
                <a:rPr lang="zh-TW" altLang="en-US" sz="40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沒還</a:t>
              </a:r>
              <a:r>
                <a:rPr lang="zh-TW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？</a:t>
              </a:r>
              <a:endParaRPr lang="en-US" altLang="zh-TW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571">
              <a:extLst>
                <a:ext uri="{FF2B5EF4-FFF2-40B4-BE49-F238E27FC236}">
                  <a16:creationId xmlns:a16="http://schemas.microsoft.com/office/drawing/2014/main" id="{DBF1FC8F-016E-4670-916A-3954474B9E51}"/>
                </a:ext>
              </a:extLst>
            </p:cNvPr>
            <p:cNvSpPr txBox="1"/>
            <p:nvPr/>
          </p:nvSpPr>
          <p:spPr>
            <a:xfrm>
              <a:off x="6613771" y="1914354"/>
              <a:ext cx="589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Q3.</a:t>
              </a:r>
              <a:endParaRPr lang="en-US" altLang="zh-CN" b="1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7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83576" y="5205046"/>
            <a:ext cx="4429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抽獎程式</a:t>
            </a:r>
            <a:b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https://tw.piliapp.com/random/wheel/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374223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圖書館聯絡資訊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Shape 1869"/>
          <p:cNvSpPr/>
          <p:nvPr/>
        </p:nvSpPr>
        <p:spPr>
          <a:xfrm rot="10800000">
            <a:off x="3577234" y="877320"/>
            <a:ext cx="4936430" cy="2462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2114"/>
                  <a:pt x="3163" y="6342"/>
                </a:cubicBezTo>
                <a:cubicBezTo>
                  <a:pt x="1060" y="10557"/>
                  <a:pt x="7" y="16076"/>
                  <a:pt x="0" y="21600"/>
                </a:cubicBezTo>
                <a:lnTo>
                  <a:pt x="21600" y="21600"/>
                </a:lnTo>
                <a:cubicBezTo>
                  <a:pt x="21593" y="16076"/>
                  <a:pt x="20540" y="10557"/>
                  <a:pt x="18437" y="6342"/>
                </a:cubicBezTo>
                <a:cubicBezTo>
                  <a:pt x="16328" y="2114"/>
                  <a:pt x="13564" y="0"/>
                  <a:pt x="10800" y="0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19048" tIns="19048" rIns="19048" bIns="1904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009603" y="1399348"/>
            <a:ext cx="2308324" cy="1866088"/>
            <a:chOff x="1166950" y="1082024"/>
            <a:chExt cx="2308324" cy="1866088"/>
          </a:xfrm>
        </p:grpSpPr>
        <p:sp>
          <p:nvSpPr>
            <p:cNvPr id="6" name="Text Placeholder 4"/>
            <p:cNvSpPr txBox="1"/>
            <p:nvPr/>
          </p:nvSpPr>
          <p:spPr>
            <a:xfrm>
              <a:off x="1318447" y="2570749"/>
              <a:ext cx="2005330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lib@uch.edu.tw</a:t>
              </a:r>
            </a:p>
          </p:txBody>
        </p:sp>
        <p:sp>
          <p:nvSpPr>
            <p:cNvPr id="7" name="Shape 1851"/>
            <p:cNvSpPr/>
            <p:nvPr/>
          </p:nvSpPr>
          <p:spPr>
            <a:xfrm>
              <a:off x="1166950" y="2192143"/>
              <a:ext cx="2308324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圖書館電子郵件信箱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Shape 1852"/>
            <p:cNvSpPr/>
            <p:nvPr/>
          </p:nvSpPr>
          <p:spPr>
            <a:xfrm>
              <a:off x="1871836" y="1082024"/>
              <a:ext cx="898552" cy="89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Shape 1853"/>
            <p:cNvSpPr/>
            <p:nvPr/>
          </p:nvSpPr>
          <p:spPr>
            <a:xfrm>
              <a:off x="2124623" y="1395632"/>
              <a:ext cx="411771" cy="335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024" extrusionOk="0">
                  <a:moveTo>
                    <a:pt x="18800" y="1728"/>
                  </a:moveTo>
                  <a:cubicBezTo>
                    <a:pt x="16810" y="-576"/>
                    <a:pt x="13583" y="-576"/>
                    <a:pt x="11591" y="1728"/>
                  </a:cubicBezTo>
                  <a:lnTo>
                    <a:pt x="10239" y="3293"/>
                  </a:lnTo>
                  <a:lnTo>
                    <a:pt x="8887" y="1728"/>
                  </a:lnTo>
                  <a:cubicBezTo>
                    <a:pt x="6897" y="-576"/>
                    <a:pt x="3670" y="-576"/>
                    <a:pt x="1680" y="1728"/>
                  </a:cubicBezTo>
                  <a:cubicBezTo>
                    <a:pt x="-560" y="4320"/>
                    <a:pt x="-560" y="8522"/>
                    <a:pt x="1680" y="11115"/>
                  </a:cubicBezTo>
                  <a:lnTo>
                    <a:pt x="10239" y="21024"/>
                  </a:lnTo>
                  <a:lnTo>
                    <a:pt x="18800" y="11115"/>
                  </a:lnTo>
                  <a:cubicBezTo>
                    <a:pt x="21040" y="8522"/>
                    <a:pt x="21040" y="4320"/>
                    <a:pt x="18800" y="17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6806793C-F3B1-4D72-B977-1188C68DCD91}"/>
              </a:ext>
            </a:extLst>
          </p:cNvPr>
          <p:cNvGrpSpPr/>
          <p:nvPr/>
        </p:nvGrpSpPr>
        <p:grpSpPr>
          <a:xfrm>
            <a:off x="4051004" y="3851585"/>
            <a:ext cx="4037932" cy="2308502"/>
            <a:chOff x="3731684" y="3798422"/>
            <a:chExt cx="4037932" cy="2308502"/>
          </a:xfrm>
        </p:grpSpPr>
        <p:sp>
          <p:nvSpPr>
            <p:cNvPr id="13" name="Shape 1859"/>
            <p:cNvSpPr/>
            <p:nvPr/>
          </p:nvSpPr>
          <p:spPr>
            <a:xfrm>
              <a:off x="3731684" y="5385130"/>
              <a:ext cx="2494787" cy="7005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</a:pP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各項公告、活動皆即時刊登如有問題，可私訊喵編</a:t>
              </a:r>
              <a:endParaRPr lang="en-US" altLang="zh-CN" sz="1400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Shape 1860"/>
            <p:cNvSpPr/>
            <p:nvPr/>
          </p:nvSpPr>
          <p:spPr>
            <a:xfrm>
              <a:off x="3806456" y="4979625"/>
              <a:ext cx="1452321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FB/IG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Shape 1861"/>
            <p:cNvSpPr/>
            <p:nvPr/>
          </p:nvSpPr>
          <p:spPr>
            <a:xfrm>
              <a:off x="3939498" y="3798422"/>
              <a:ext cx="949376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Shape 1862"/>
            <p:cNvSpPr/>
            <p:nvPr/>
          </p:nvSpPr>
          <p:spPr>
            <a:xfrm>
              <a:off x="4177739" y="4014833"/>
              <a:ext cx="472892" cy="401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58" extrusionOk="0">
                  <a:moveTo>
                    <a:pt x="20906" y="11130"/>
                  </a:moveTo>
                  <a:lnTo>
                    <a:pt x="11466" y="425"/>
                  </a:lnTo>
                  <a:cubicBezTo>
                    <a:pt x="10983" y="-142"/>
                    <a:pt x="10193" y="-142"/>
                    <a:pt x="9710" y="425"/>
                  </a:cubicBezTo>
                  <a:lnTo>
                    <a:pt x="271" y="11130"/>
                  </a:lnTo>
                  <a:cubicBezTo>
                    <a:pt x="-212" y="11696"/>
                    <a:pt x="-32" y="12160"/>
                    <a:pt x="671" y="12160"/>
                  </a:cubicBezTo>
                  <a:lnTo>
                    <a:pt x="2638" y="12160"/>
                  </a:lnTo>
                  <a:lnTo>
                    <a:pt x="2638" y="20381"/>
                  </a:lnTo>
                  <a:cubicBezTo>
                    <a:pt x="2638" y="20976"/>
                    <a:pt x="2661" y="21458"/>
                    <a:pt x="3609" y="21458"/>
                  </a:cubicBezTo>
                  <a:lnTo>
                    <a:pt x="8190" y="21458"/>
                  </a:lnTo>
                  <a:lnTo>
                    <a:pt x="8190" y="13214"/>
                  </a:lnTo>
                  <a:lnTo>
                    <a:pt x="12986" y="13214"/>
                  </a:lnTo>
                  <a:lnTo>
                    <a:pt x="12986" y="21458"/>
                  </a:lnTo>
                  <a:lnTo>
                    <a:pt x="17795" y="21458"/>
                  </a:lnTo>
                  <a:cubicBezTo>
                    <a:pt x="18518" y="21458"/>
                    <a:pt x="18538" y="20976"/>
                    <a:pt x="18538" y="20381"/>
                  </a:cubicBezTo>
                  <a:lnTo>
                    <a:pt x="18538" y="12160"/>
                  </a:lnTo>
                  <a:lnTo>
                    <a:pt x="20505" y="12160"/>
                  </a:lnTo>
                  <a:cubicBezTo>
                    <a:pt x="21208" y="12160"/>
                    <a:pt x="21388" y="11696"/>
                    <a:pt x="20906" y="111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E7771441-4477-4653-ACC4-DEB731F298FB}"/>
                </a:ext>
              </a:extLst>
            </p:cNvPr>
            <p:cNvGrpSpPr/>
            <p:nvPr/>
          </p:nvGrpSpPr>
          <p:grpSpPr>
            <a:xfrm>
              <a:off x="5819212" y="3896566"/>
              <a:ext cx="1950404" cy="2210358"/>
              <a:chOff x="5864879" y="3918658"/>
              <a:chExt cx="1950404" cy="2210358"/>
            </a:xfrm>
          </p:grpSpPr>
          <p:pic>
            <p:nvPicPr>
              <p:cNvPr id="24" name="圖片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4879" y="4287990"/>
                <a:ext cx="958351" cy="908961"/>
              </a:xfrm>
              <a:prstGeom prst="rect">
                <a:avLst/>
              </a:prstGeom>
            </p:spPr>
          </p:pic>
          <p:sp>
            <p:nvSpPr>
              <p:cNvPr id="29" name="文字方塊 28"/>
              <p:cNvSpPr txBox="1"/>
              <p:nvPr/>
            </p:nvSpPr>
            <p:spPr>
              <a:xfrm>
                <a:off x="6130583" y="3918658"/>
                <a:ext cx="438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FB</a:t>
                </a:r>
                <a:endParaRPr lang="zh-TW" altLang="en-US" dirty="0"/>
              </a:p>
            </p:txBody>
          </p:sp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2573" y="5196951"/>
                <a:ext cx="982710" cy="932065"/>
              </a:xfrm>
              <a:prstGeom prst="rect">
                <a:avLst/>
              </a:prstGeom>
            </p:spPr>
          </p:pic>
          <p:sp>
            <p:nvSpPr>
              <p:cNvPr id="31" name="文字方塊 30"/>
              <p:cNvSpPr txBox="1"/>
              <p:nvPr/>
            </p:nvSpPr>
            <p:spPr>
              <a:xfrm>
                <a:off x="7128981" y="4827619"/>
                <a:ext cx="409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IG</a:t>
                </a:r>
                <a:endParaRPr lang="zh-TW" altLang="en-US" dirty="0"/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8995143" y="1885507"/>
            <a:ext cx="2190308" cy="2206112"/>
            <a:chOff x="9111854" y="1166695"/>
            <a:chExt cx="2190308" cy="2206112"/>
          </a:xfrm>
        </p:grpSpPr>
        <p:sp>
          <p:nvSpPr>
            <p:cNvPr id="17" name="Shape 1864"/>
            <p:cNvSpPr/>
            <p:nvPr/>
          </p:nvSpPr>
          <p:spPr>
            <a:xfrm>
              <a:off x="9111854" y="2672279"/>
              <a:ext cx="2190308" cy="7005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</a:pP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(03)4581196 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轉學校分機</a:t>
              </a: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3748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～</a:t>
              </a: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3758</a:t>
              </a:r>
            </a:p>
          </p:txBody>
        </p:sp>
        <p:sp>
          <p:nvSpPr>
            <p:cNvPr id="18" name="Shape 1865"/>
            <p:cNvSpPr/>
            <p:nvPr/>
          </p:nvSpPr>
          <p:spPr>
            <a:xfrm>
              <a:off x="9187925" y="2270175"/>
              <a:ext cx="1538883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其他聯絡方式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Shape 1866"/>
            <p:cNvSpPr/>
            <p:nvPr/>
          </p:nvSpPr>
          <p:spPr>
            <a:xfrm>
              <a:off x="9507142" y="1166695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17"/>
            <p:cNvSpPr/>
            <p:nvPr/>
          </p:nvSpPr>
          <p:spPr bwMode="auto">
            <a:xfrm>
              <a:off x="9777134" y="1442034"/>
              <a:ext cx="360464" cy="360484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1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個人借閱紀錄查詢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00F2DC8-B036-4A80-B486-2141CE464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5176"/>
            <a:ext cx="7966919" cy="4273109"/>
          </a:xfrm>
          <a:prstGeom prst="rect">
            <a:avLst/>
          </a:prstGeom>
        </p:spPr>
      </p:pic>
      <p:grpSp>
        <p:nvGrpSpPr>
          <p:cNvPr id="14" name="组合 1">
            <a:extLst>
              <a:ext uri="{FF2B5EF4-FFF2-40B4-BE49-F238E27FC236}">
                <a16:creationId xmlns:a16="http://schemas.microsoft.com/office/drawing/2014/main" id="{50B79DAA-3372-4497-B964-863F24E71ED0}"/>
              </a:ext>
            </a:extLst>
          </p:cNvPr>
          <p:cNvGrpSpPr/>
          <p:nvPr/>
        </p:nvGrpSpPr>
        <p:grpSpPr>
          <a:xfrm>
            <a:off x="8197881" y="2306367"/>
            <a:ext cx="3875750" cy="3039004"/>
            <a:chOff x="6613771" y="1871939"/>
            <a:chExt cx="3414158" cy="3039004"/>
          </a:xfrm>
        </p:grpSpPr>
        <p:sp>
          <p:nvSpPr>
            <p:cNvPr id="15" name="矩形: 圆角 26">
              <a:extLst>
                <a:ext uri="{FF2B5EF4-FFF2-40B4-BE49-F238E27FC236}">
                  <a16:creationId xmlns:a16="http://schemas.microsoft.com/office/drawing/2014/main" id="{FD1C668D-19E4-4871-849C-E04B1DCB49E4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570">
              <a:extLst>
                <a:ext uri="{FF2B5EF4-FFF2-40B4-BE49-F238E27FC236}">
                  <a16:creationId xmlns:a16="http://schemas.microsoft.com/office/drawing/2014/main" id="{D7582D09-C474-439D-895E-0FDC82072325}"/>
                </a:ext>
              </a:extLst>
            </p:cNvPr>
            <p:cNvSpPr txBox="1"/>
            <p:nvPr/>
          </p:nvSpPr>
          <p:spPr>
            <a:xfrm>
              <a:off x="6613773" y="2442575"/>
              <a:ext cx="3414156" cy="246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zh-TW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借書之後，</a:t>
              </a:r>
              <a:endParaRPr lang="en-US" altLang="zh-TW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怎麼知道自己剩</a:t>
              </a:r>
              <a:endParaRPr lang="en-US" altLang="zh-TW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幾本書</a:t>
              </a:r>
              <a:r>
                <a:rPr lang="zh-TW" altLang="en-US" sz="40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沒還</a:t>
              </a:r>
              <a:r>
                <a:rPr lang="zh-TW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？</a:t>
              </a:r>
              <a:endParaRPr lang="en-US" altLang="zh-TW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571">
              <a:extLst>
                <a:ext uri="{FF2B5EF4-FFF2-40B4-BE49-F238E27FC236}">
                  <a16:creationId xmlns:a16="http://schemas.microsoft.com/office/drawing/2014/main" id="{DBF1FC8F-016E-4670-916A-3954474B9E51}"/>
                </a:ext>
              </a:extLst>
            </p:cNvPr>
            <p:cNvSpPr txBox="1"/>
            <p:nvPr/>
          </p:nvSpPr>
          <p:spPr>
            <a:xfrm>
              <a:off x="6613771" y="1914354"/>
              <a:ext cx="589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Q3.</a:t>
              </a:r>
              <a:endParaRPr lang="en-US" altLang="zh-CN" b="1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圓角矩形 13">
            <a:extLst>
              <a:ext uri="{FF2B5EF4-FFF2-40B4-BE49-F238E27FC236}">
                <a16:creationId xmlns:a16="http://schemas.microsoft.com/office/drawing/2014/main" id="{A62FEFBB-E9A1-47B8-873A-9B909EF2EEB2}"/>
              </a:ext>
            </a:extLst>
          </p:cNvPr>
          <p:cNvSpPr/>
          <p:nvPr/>
        </p:nvSpPr>
        <p:spPr>
          <a:xfrm>
            <a:off x="2746602" y="2718114"/>
            <a:ext cx="1372637" cy="121469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640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7DABE054-7D1C-4EBD-A899-2FBDB446B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6" r="8206" b="25198"/>
          <a:stretch/>
        </p:blipFill>
        <p:spPr>
          <a:xfrm>
            <a:off x="361316" y="1497895"/>
            <a:ext cx="11401598" cy="573922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個人借閱紀錄查詢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782818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914354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3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sp>
        <p:nvSpPr>
          <p:cNvPr id="16" name="圓角矩形 13">
            <a:extLst>
              <a:ext uri="{FF2B5EF4-FFF2-40B4-BE49-F238E27FC236}">
                <a16:creationId xmlns:a16="http://schemas.microsoft.com/office/drawing/2014/main" id="{49CF96A3-08A7-474A-B41D-AC17D82DFA53}"/>
              </a:ext>
            </a:extLst>
          </p:cNvPr>
          <p:cNvSpPr/>
          <p:nvPr/>
        </p:nvSpPr>
        <p:spPr>
          <a:xfrm>
            <a:off x="8692247" y="1333500"/>
            <a:ext cx="2833004" cy="3257550"/>
          </a:xfrm>
          <a:prstGeom prst="roundRect">
            <a:avLst>
              <a:gd name="adj" fmla="val 10207"/>
            </a:avLst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本框 573">
            <a:extLst>
              <a:ext uri="{FF2B5EF4-FFF2-40B4-BE49-F238E27FC236}">
                <a16:creationId xmlns:a16="http://schemas.microsoft.com/office/drawing/2014/main" id="{A110AFE2-E425-4B73-A32F-729909CD1954}"/>
              </a:ext>
            </a:extLst>
          </p:cNvPr>
          <p:cNvSpPr txBox="1"/>
          <p:nvPr/>
        </p:nvSpPr>
        <p:spPr>
          <a:xfrm>
            <a:off x="5715150" y="3302518"/>
            <a:ext cx="2977097" cy="707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輸入 學校</a:t>
            </a:r>
            <a:r>
              <a:rPr lang="en-US" altLang="zh-TW" dirty="0"/>
              <a:t>email</a:t>
            </a:r>
            <a:r>
              <a:rPr lang="zh-TW" altLang="en-US" dirty="0"/>
              <a:t>帳號密碼</a:t>
            </a:r>
            <a:endParaRPr lang="en-US" altLang="zh-TW" dirty="0"/>
          </a:p>
          <a:p>
            <a:pPr algn="r"/>
            <a:r>
              <a:rPr lang="en-US" altLang="zh-TW" dirty="0"/>
              <a:t>(</a:t>
            </a:r>
            <a:r>
              <a:rPr lang="zh-TW" altLang="en-US" dirty="0"/>
              <a:t>學生資訊系統帳密</a:t>
            </a:r>
            <a:r>
              <a:rPr lang="en-US" altLang="zh-TW" dirty="0"/>
              <a:t>)</a:t>
            </a:r>
            <a:endParaRPr lang="zh-CN" altLang="en-US" dirty="0"/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51085A9B-F3F1-41D0-9DC1-4D3066C73B81}"/>
              </a:ext>
            </a:extLst>
          </p:cNvPr>
          <p:cNvGrpSpPr/>
          <p:nvPr/>
        </p:nvGrpSpPr>
        <p:grpSpPr>
          <a:xfrm>
            <a:off x="6471285" y="776906"/>
            <a:ext cx="4628324" cy="456940"/>
            <a:chOff x="403860" y="709020"/>
            <a:chExt cx="4628324" cy="456940"/>
          </a:xfrm>
        </p:grpSpPr>
        <p:sp>
          <p:nvSpPr>
            <p:cNvPr id="22" name="矩形: 圆角 27">
              <a:extLst>
                <a:ext uri="{FF2B5EF4-FFF2-40B4-BE49-F238E27FC236}">
                  <a16:creationId xmlns:a16="http://schemas.microsoft.com/office/drawing/2014/main" id="{08517BE4-408F-491E-A2A6-651A9007CA2C}"/>
                </a:ext>
              </a:extLst>
            </p:cNvPr>
            <p:cNvSpPr/>
            <p:nvPr/>
          </p:nvSpPr>
          <p:spPr>
            <a:xfrm>
              <a:off x="403860" y="709020"/>
              <a:ext cx="457200" cy="45694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573">
              <a:extLst>
                <a:ext uri="{FF2B5EF4-FFF2-40B4-BE49-F238E27FC236}">
                  <a16:creationId xmlns:a16="http://schemas.microsoft.com/office/drawing/2014/main" id="{5BCCA15F-0BF1-4063-B30B-17C08228D907}"/>
                </a:ext>
              </a:extLst>
            </p:cNvPr>
            <p:cNvSpPr txBox="1"/>
            <p:nvPr/>
          </p:nvSpPr>
          <p:spPr>
            <a:xfrm>
              <a:off x="1017944" y="752824"/>
              <a:ext cx="4014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讀者登入→輸入學校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帳號、密碼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574">
              <a:extLst>
                <a:ext uri="{FF2B5EF4-FFF2-40B4-BE49-F238E27FC236}">
                  <a16:creationId xmlns:a16="http://schemas.microsoft.com/office/drawing/2014/main" id="{4CF16423-B707-42B1-8022-0D9723F9E592}"/>
                </a:ext>
              </a:extLst>
            </p:cNvPr>
            <p:cNvSpPr txBox="1"/>
            <p:nvPr/>
          </p:nvSpPr>
          <p:spPr>
            <a:xfrm>
              <a:off x="407537" y="753638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8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B12FC76A-47C8-4D86-8E51-1B18BAA31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6" t="1" r="8496" b="25537"/>
          <a:stretch/>
        </p:blipFill>
        <p:spPr>
          <a:xfrm>
            <a:off x="361315" y="1484131"/>
            <a:ext cx="11383081" cy="5729902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個人借閱紀錄查詢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8762999" y="1344403"/>
            <a:ext cx="2743201" cy="4256297"/>
          </a:xfrm>
          <a:prstGeom prst="roundRect">
            <a:avLst>
              <a:gd name="adj" fmla="val 11815"/>
            </a:avLst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组合 1">
            <a:extLst>
              <a:ext uri="{FF2B5EF4-FFF2-40B4-BE49-F238E27FC236}">
                <a16:creationId xmlns:a16="http://schemas.microsoft.com/office/drawing/2014/main" id="{31792F96-953B-40A9-9A51-A26A6152A4C2}"/>
              </a:ext>
            </a:extLst>
          </p:cNvPr>
          <p:cNvGrpSpPr/>
          <p:nvPr/>
        </p:nvGrpSpPr>
        <p:grpSpPr>
          <a:xfrm>
            <a:off x="403860" y="782818"/>
            <a:ext cx="2876242" cy="457200"/>
            <a:chOff x="6627851" y="1871939"/>
            <a:chExt cx="2876242" cy="457200"/>
          </a:xfrm>
        </p:grpSpPr>
        <p:sp>
          <p:nvSpPr>
            <p:cNvPr id="18" name="矩形: 圆角 26">
              <a:extLst>
                <a:ext uri="{FF2B5EF4-FFF2-40B4-BE49-F238E27FC236}">
                  <a16:creationId xmlns:a16="http://schemas.microsoft.com/office/drawing/2014/main" id="{5CAD9ECA-888D-4FAF-B8B4-62E70705A789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570">
              <a:extLst>
                <a:ext uri="{FF2B5EF4-FFF2-40B4-BE49-F238E27FC236}">
                  <a16:creationId xmlns:a16="http://schemas.microsoft.com/office/drawing/2014/main" id="{D2874064-ED10-457A-9F00-E7C841E1C18C}"/>
                </a:ext>
              </a:extLst>
            </p:cNvPr>
            <p:cNvSpPr txBox="1"/>
            <p:nvPr/>
          </p:nvSpPr>
          <p:spPr>
            <a:xfrm>
              <a:off x="7241935" y="1914354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點選名字→個人書房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571">
              <a:extLst>
                <a:ext uri="{FF2B5EF4-FFF2-40B4-BE49-F238E27FC236}">
                  <a16:creationId xmlns:a16="http://schemas.microsoft.com/office/drawing/2014/main" id="{1DF41D27-FCE9-4AAB-AFE9-17F411F672A7}"/>
                </a:ext>
              </a:extLst>
            </p:cNvPr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22" name="文本框 573">
            <a:extLst>
              <a:ext uri="{FF2B5EF4-FFF2-40B4-BE49-F238E27FC236}">
                <a16:creationId xmlns:a16="http://schemas.microsoft.com/office/drawing/2014/main" id="{2556FA20-53D1-4777-962B-0F1E149AAA35}"/>
              </a:ext>
            </a:extLst>
          </p:cNvPr>
          <p:cNvSpPr txBox="1"/>
          <p:nvPr/>
        </p:nvSpPr>
        <p:spPr>
          <a:xfrm>
            <a:off x="6526489" y="3333750"/>
            <a:ext cx="2236510" cy="707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這裡會顯示基本的</a:t>
            </a:r>
            <a:endParaRPr lang="en-US" altLang="zh-TW" dirty="0"/>
          </a:p>
          <a:p>
            <a:pPr algn="r"/>
            <a:r>
              <a:rPr lang="zh-TW" altLang="en-US" dirty="0"/>
              <a:t>個人借閱資訊</a:t>
            </a: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6C35FDD3-1E16-441F-BEC4-89AC73D29892}"/>
              </a:ext>
            </a:extLst>
          </p:cNvPr>
          <p:cNvCxnSpPr>
            <a:cxnSpLocks/>
          </p:cNvCxnSpPr>
          <p:nvPr/>
        </p:nvCxnSpPr>
        <p:spPr>
          <a:xfrm>
            <a:off x="9134475" y="4591050"/>
            <a:ext cx="247650" cy="2667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6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93" y="1260657"/>
            <a:ext cx="9884104" cy="596150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個人借閱紀錄查詢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7484876" cy="456940"/>
            <a:chOff x="6627851" y="3493208"/>
            <a:chExt cx="7484876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6870792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進入個人書房後，可以使用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續借、預約、推薦書籍</a:t>
              </a: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…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等多種服務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1528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14" name="圓角矩形 13"/>
          <p:cNvSpPr/>
          <p:nvPr/>
        </p:nvSpPr>
        <p:spPr>
          <a:xfrm>
            <a:off x="1124768" y="2781962"/>
            <a:ext cx="1732106" cy="293303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161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893998" y="2644525"/>
            <a:ext cx="5443089" cy="21335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8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380D9CB-98D1-48CF-A5AD-1C73A24621E6}"/>
              </a:ext>
            </a:extLst>
          </p:cNvPr>
          <p:cNvGrpSpPr/>
          <p:nvPr/>
        </p:nvGrpSpPr>
        <p:grpSpPr>
          <a:xfrm>
            <a:off x="403860" y="1633350"/>
            <a:ext cx="3517892" cy="457200"/>
            <a:chOff x="403860" y="803458"/>
            <a:chExt cx="3517892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1017944" y="845873"/>
              <a:ext cx="2903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415056" y="8458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3936" t="12984" r="7669" b="50019"/>
          <a:stretch/>
        </p:blipFill>
        <p:spPr>
          <a:xfrm>
            <a:off x="4301187" y="734204"/>
            <a:ext cx="7890813" cy="2093682"/>
          </a:xfrm>
          <a:prstGeom prst="rect">
            <a:avLst/>
          </a:prstGeom>
        </p:spPr>
      </p:pic>
      <p:grpSp>
        <p:nvGrpSpPr>
          <p:cNvPr id="54" name="组合 6"/>
          <p:cNvGrpSpPr/>
          <p:nvPr/>
        </p:nvGrpSpPr>
        <p:grpSpPr>
          <a:xfrm>
            <a:off x="403860" y="2996655"/>
            <a:ext cx="2645409" cy="456940"/>
            <a:chOff x="6627851" y="3493208"/>
            <a:chExt cx="2645409" cy="457200"/>
          </a:xfrm>
        </p:grpSpPr>
        <p:sp>
          <p:nvSpPr>
            <p:cNvPr id="55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73"/>
            <p:cNvSpPr txBox="1"/>
            <p:nvPr/>
          </p:nvSpPr>
          <p:spPr>
            <a:xfrm>
              <a:off x="7241935" y="3537037"/>
              <a:ext cx="20313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行政單位→圖書館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文本框 574"/>
            <p:cNvSpPr txBox="1"/>
            <p:nvPr/>
          </p:nvSpPr>
          <p:spPr>
            <a:xfrm>
              <a:off x="6629716" y="35378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262D68E9-6166-4D93-8379-13627FB3A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0675"/>
            <a:ext cx="10648886" cy="324732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70FD786-8C15-405F-ACDC-218DC5AB4C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/>
        </p:blipFill>
        <p:spPr>
          <a:xfrm>
            <a:off x="4078636" y="226301"/>
            <a:ext cx="3375861" cy="645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向右箭號 5">
            <a:extLst>
              <a:ext uri="{FF2B5EF4-FFF2-40B4-BE49-F238E27FC236}">
                <a16:creationId xmlns:a16="http://schemas.microsoft.com/office/drawing/2014/main" id="{3ED9502B-79CA-4493-9BE1-5209C7229F38}"/>
              </a:ext>
            </a:extLst>
          </p:cNvPr>
          <p:cNvSpPr/>
          <p:nvPr/>
        </p:nvSpPr>
        <p:spPr>
          <a:xfrm rot="3210094">
            <a:off x="6697070" y="1409915"/>
            <a:ext cx="505130" cy="40251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13">
            <a:extLst>
              <a:ext uri="{FF2B5EF4-FFF2-40B4-BE49-F238E27FC236}">
                <a16:creationId xmlns:a16="http://schemas.microsoft.com/office/drawing/2014/main" id="{CC2F6328-A2F1-4FAD-8598-A61BF01FC539}"/>
              </a:ext>
            </a:extLst>
          </p:cNvPr>
          <p:cNvSpPr/>
          <p:nvPr/>
        </p:nvSpPr>
        <p:spPr>
          <a:xfrm>
            <a:off x="4078636" y="3473626"/>
            <a:ext cx="1214219" cy="42164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13">
            <a:extLst>
              <a:ext uri="{FF2B5EF4-FFF2-40B4-BE49-F238E27FC236}">
                <a16:creationId xmlns:a16="http://schemas.microsoft.com/office/drawing/2014/main" id="{DB846E7C-76A0-430D-A779-A86D7FE4D2B1}"/>
              </a:ext>
            </a:extLst>
          </p:cNvPr>
          <p:cNvSpPr/>
          <p:nvPr/>
        </p:nvSpPr>
        <p:spPr>
          <a:xfrm>
            <a:off x="4091365" y="6168423"/>
            <a:ext cx="1346262" cy="32182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5">
            <a:extLst>
              <a:ext uri="{FF2B5EF4-FFF2-40B4-BE49-F238E27FC236}">
                <a16:creationId xmlns:a16="http://schemas.microsoft.com/office/drawing/2014/main" id="{170E2119-0E46-42E1-93E5-9F0C32D86ED1}"/>
              </a:ext>
            </a:extLst>
          </p:cNvPr>
          <p:cNvSpPr/>
          <p:nvPr/>
        </p:nvSpPr>
        <p:spPr>
          <a:xfrm rot="3210094">
            <a:off x="10419508" y="532946"/>
            <a:ext cx="505130" cy="40251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13">
            <a:extLst>
              <a:ext uri="{FF2B5EF4-FFF2-40B4-BE49-F238E27FC236}">
                <a16:creationId xmlns:a16="http://schemas.microsoft.com/office/drawing/2014/main" id="{48F1EDA8-5434-485A-978F-B8FD248EED53}"/>
              </a:ext>
            </a:extLst>
          </p:cNvPr>
          <p:cNvSpPr/>
          <p:nvPr/>
        </p:nvSpPr>
        <p:spPr>
          <a:xfrm>
            <a:off x="8334375" y="3972924"/>
            <a:ext cx="756598" cy="42164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13">
            <a:extLst>
              <a:ext uri="{FF2B5EF4-FFF2-40B4-BE49-F238E27FC236}">
                <a16:creationId xmlns:a16="http://schemas.microsoft.com/office/drawing/2014/main" id="{1B78BCFC-38CE-441C-9297-76BEAFB70D6A}"/>
              </a:ext>
            </a:extLst>
          </p:cNvPr>
          <p:cNvSpPr/>
          <p:nvPr/>
        </p:nvSpPr>
        <p:spPr>
          <a:xfrm>
            <a:off x="8020050" y="6372225"/>
            <a:ext cx="756598" cy="30866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51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8F207E82-ADAC-4327-AE4D-10936C090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573"/>
          <a:stretch/>
        </p:blipFill>
        <p:spPr>
          <a:xfrm>
            <a:off x="622040" y="1446749"/>
            <a:ext cx="11210499" cy="541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9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1071996" y="2766621"/>
            <a:ext cx="3008380" cy="662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265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課程重點</a:t>
            </a:r>
            <a:endParaRPr lang="zh-CN" altLang="en-US" sz="4265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5122080" y="2334401"/>
            <a:ext cx="6048671" cy="666115"/>
            <a:chOff x="4814171" y="1055809"/>
            <a:chExt cx="6048671" cy="666115"/>
          </a:xfrm>
        </p:grpSpPr>
        <p:sp>
          <p:nvSpPr>
            <p:cNvPr id="46" name="平行四边形 45"/>
            <p:cNvSpPr/>
            <p:nvPr/>
          </p:nvSpPr>
          <p:spPr>
            <a:xfrm>
              <a:off x="4814171" y="1095730"/>
              <a:ext cx="1073725" cy="61292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4984614" y="1055809"/>
              <a:ext cx="1021902" cy="66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6421237" y="1167374"/>
              <a:ext cx="4020299" cy="461665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快問快答！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5719842" y="1073557"/>
              <a:ext cx="5143000" cy="612920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5122080" y="3240553"/>
            <a:ext cx="6048671" cy="672217"/>
            <a:chOff x="4814171" y="1961961"/>
            <a:chExt cx="6048671" cy="672217"/>
          </a:xfrm>
        </p:grpSpPr>
        <p:grpSp>
          <p:nvGrpSpPr>
            <p:cNvPr id="48" name="组合 47"/>
            <p:cNvGrpSpPr/>
            <p:nvPr/>
          </p:nvGrpSpPr>
          <p:grpSpPr>
            <a:xfrm>
              <a:off x="4814171" y="1961961"/>
              <a:ext cx="1192345" cy="672217"/>
              <a:chOff x="2215144" y="1952311"/>
              <a:chExt cx="1244730" cy="924318"/>
            </a:xfrm>
          </p:grpSpPr>
          <p:sp>
            <p:nvSpPr>
              <p:cNvPr id="49" name="平行四边形 48"/>
              <p:cNvSpPr/>
              <p:nvPr/>
            </p:nvSpPr>
            <p:spPr>
              <a:xfrm>
                <a:off x="2215144" y="2033848"/>
                <a:ext cx="1120898" cy="842781"/>
              </a:xfrm>
              <a:prstGeom prst="parallelogram">
                <a:avLst>
                  <a:gd name="adj" fmla="val 4820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latin typeface="Impact" panose="020B0806030902050204" pitchFamily="34" charset="0"/>
                </a:endParaRPr>
              </a:p>
            </p:txBody>
          </p:sp>
          <p:sp>
            <p:nvSpPr>
              <p:cNvPr id="50" name="文本框 10"/>
              <p:cNvSpPr txBox="1"/>
              <p:nvPr/>
            </p:nvSpPr>
            <p:spPr>
              <a:xfrm>
                <a:off x="2393075" y="1952311"/>
                <a:ext cx="1066799" cy="915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735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3735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5" name="平行四边形 64"/>
            <p:cNvSpPr/>
            <p:nvPr/>
          </p:nvSpPr>
          <p:spPr>
            <a:xfrm>
              <a:off x="5719842" y="1999095"/>
              <a:ext cx="5143000" cy="612920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6415985" y="2096885"/>
              <a:ext cx="4322224" cy="461665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館藏查詢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(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資源探索服務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)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5122080" y="4176351"/>
            <a:ext cx="6048671" cy="666115"/>
            <a:chOff x="4814171" y="2897759"/>
            <a:chExt cx="6048671" cy="666115"/>
          </a:xfrm>
        </p:grpSpPr>
        <p:sp>
          <p:nvSpPr>
            <p:cNvPr id="52" name="平行四边形 51"/>
            <p:cNvSpPr/>
            <p:nvPr/>
          </p:nvSpPr>
          <p:spPr>
            <a:xfrm>
              <a:off x="4814171" y="2946280"/>
              <a:ext cx="1073725" cy="612920"/>
            </a:xfrm>
            <a:prstGeom prst="parallelogram">
              <a:avLst>
                <a:gd name="adj" fmla="val 4820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3" name="文本框 11"/>
            <p:cNvSpPr txBox="1"/>
            <p:nvPr/>
          </p:nvSpPr>
          <p:spPr>
            <a:xfrm>
              <a:off x="4984614" y="2897759"/>
              <a:ext cx="1021902" cy="66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8" name="平行四边形 67"/>
            <p:cNvSpPr/>
            <p:nvPr/>
          </p:nvSpPr>
          <p:spPr>
            <a:xfrm>
              <a:off x="5719842" y="2924631"/>
              <a:ext cx="5143000" cy="612920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6431294" y="3014445"/>
              <a:ext cx="4242741" cy="461665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電子資源查詢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122082" y="1416441"/>
            <a:ext cx="6048669" cy="677512"/>
            <a:chOff x="4814173" y="3807745"/>
            <a:chExt cx="6048669" cy="677512"/>
          </a:xfrm>
        </p:grpSpPr>
        <p:sp>
          <p:nvSpPr>
            <p:cNvPr id="55" name="平行四边形 54"/>
            <p:cNvSpPr/>
            <p:nvPr/>
          </p:nvSpPr>
          <p:spPr>
            <a:xfrm>
              <a:off x="4814173" y="3872338"/>
              <a:ext cx="1073725" cy="612919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4984616" y="3807745"/>
              <a:ext cx="1021903" cy="66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00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5719842" y="3850169"/>
              <a:ext cx="5143000" cy="612920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6431295" y="3926441"/>
              <a:ext cx="4103996" cy="461665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好康報報～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1" name="等腰三角形 80"/>
          <p:cNvSpPr/>
          <p:nvPr/>
        </p:nvSpPr>
        <p:spPr>
          <a:xfrm>
            <a:off x="-125866" y="4437500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2" name="等腰三角形 81"/>
          <p:cNvSpPr/>
          <p:nvPr/>
        </p:nvSpPr>
        <p:spPr>
          <a:xfrm>
            <a:off x="1348800" y="5033297"/>
            <a:ext cx="2607127" cy="1948097"/>
          </a:xfrm>
          <a:prstGeom prst="triangl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F95770A8-AD4B-47BD-8382-65CAE8D8C5A9}"/>
              </a:ext>
            </a:extLst>
          </p:cNvPr>
          <p:cNvGrpSpPr/>
          <p:nvPr/>
        </p:nvGrpSpPr>
        <p:grpSpPr>
          <a:xfrm>
            <a:off x="5122080" y="5094255"/>
            <a:ext cx="6048671" cy="666115"/>
            <a:chOff x="4814171" y="2897759"/>
            <a:chExt cx="6048671" cy="666115"/>
          </a:xfrm>
        </p:grpSpPr>
        <p:sp>
          <p:nvSpPr>
            <p:cNvPr id="27" name="平行四边形 51">
              <a:extLst>
                <a:ext uri="{FF2B5EF4-FFF2-40B4-BE49-F238E27FC236}">
                  <a16:creationId xmlns:a16="http://schemas.microsoft.com/office/drawing/2014/main" id="{AA98D87F-0453-41C6-A127-C0CBDC3AF608}"/>
                </a:ext>
              </a:extLst>
            </p:cNvPr>
            <p:cNvSpPr/>
            <p:nvPr/>
          </p:nvSpPr>
          <p:spPr>
            <a:xfrm>
              <a:off x="4814171" y="2946280"/>
              <a:ext cx="1073725" cy="612920"/>
            </a:xfrm>
            <a:prstGeom prst="parallelogram">
              <a:avLst>
                <a:gd name="adj" fmla="val 4820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28" name="文本框 11">
              <a:extLst>
                <a:ext uri="{FF2B5EF4-FFF2-40B4-BE49-F238E27FC236}">
                  <a16:creationId xmlns:a16="http://schemas.microsoft.com/office/drawing/2014/main" id="{9C6F6DE3-79F6-4DC6-9F83-DFC92B5D5858}"/>
                </a:ext>
              </a:extLst>
            </p:cNvPr>
            <p:cNvSpPr txBox="1"/>
            <p:nvPr/>
          </p:nvSpPr>
          <p:spPr>
            <a:xfrm>
              <a:off x="4984614" y="2897759"/>
              <a:ext cx="1021902" cy="66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9" name="平行四边形 67">
              <a:extLst>
                <a:ext uri="{FF2B5EF4-FFF2-40B4-BE49-F238E27FC236}">
                  <a16:creationId xmlns:a16="http://schemas.microsoft.com/office/drawing/2014/main" id="{DF520789-D89D-4AAD-9BE9-4B809516FB7D}"/>
                </a:ext>
              </a:extLst>
            </p:cNvPr>
            <p:cNvSpPr/>
            <p:nvPr/>
          </p:nvSpPr>
          <p:spPr>
            <a:xfrm>
              <a:off x="5719842" y="2924631"/>
              <a:ext cx="5143000" cy="612920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680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7322E64-2F1C-481C-A0A7-8CF3BB65F798}"/>
                </a:ext>
              </a:extLst>
            </p:cNvPr>
            <p:cNvSpPr/>
            <p:nvPr/>
          </p:nvSpPr>
          <p:spPr>
            <a:xfrm>
              <a:off x="6431294" y="3014445"/>
              <a:ext cx="4242741" cy="461665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大推！好用的電子資源平台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207E82-ADAC-4327-AE4D-10936C090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73"/>
          <a:stretch/>
        </p:blipFill>
        <p:spPr>
          <a:xfrm>
            <a:off x="622040" y="1446749"/>
            <a:ext cx="11210499" cy="5418827"/>
          </a:xfrm>
          <a:prstGeom prst="rect">
            <a:avLst/>
          </a:prstGeom>
        </p:spPr>
      </p:pic>
      <p:sp>
        <p:nvSpPr>
          <p:cNvPr id="14" name="圓角矩形 13">
            <a:extLst>
              <a:ext uri="{FF2B5EF4-FFF2-40B4-BE49-F238E27FC236}">
                <a16:creationId xmlns:a16="http://schemas.microsoft.com/office/drawing/2014/main" id="{CCD995A3-DFFF-44FE-B465-873CEEA8207C}"/>
              </a:ext>
            </a:extLst>
          </p:cNvPr>
          <p:cNvSpPr/>
          <p:nvPr/>
        </p:nvSpPr>
        <p:spPr>
          <a:xfrm>
            <a:off x="1175656" y="4450702"/>
            <a:ext cx="2873829" cy="175365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组合 6">
            <a:extLst>
              <a:ext uri="{FF2B5EF4-FFF2-40B4-BE49-F238E27FC236}">
                <a16:creationId xmlns:a16="http://schemas.microsoft.com/office/drawing/2014/main" id="{A4EAE9ED-6AE3-404F-9F52-27B214EF1D86}"/>
              </a:ext>
            </a:extLst>
          </p:cNvPr>
          <p:cNvGrpSpPr/>
          <p:nvPr/>
        </p:nvGrpSpPr>
        <p:grpSpPr>
          <a:xfrm>
            <a:off x="403860" y="803718"/>
            <a:ext cx="3568739" cy="456940"/>
            <a:chOff x="6627851" y="3493208"/>
            <a:chExt cx="3568739" cy="457200"/>
          </a:xfrm>
        </p:grpSpPr>
        <p:sp>
          <p:nvSpPr>
            <p:cNvPr id="16" name="矩形: 圆角 27">
              <a:extLst>
                <a:ext uri="{FF2B5EF4-FFF2-40B4-BE49-F238E27FC236}">
                  <a16:creationId xmlns:a16="http://schemas.microsoft.com/office/drawing/2014/main" id="{2DC9560D-2722-4510-BA9C-AAD123F75C66}"/>
                </a:ext>
              </a:extLst>
            </p:cNvPr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3">
              <a:extLst>
                <a:ext uri="{FF2B5EF4-FFF2-40B4-BE49-F238E27FC236}">
                  <a16:creationId xmlns:a16="http://schemas.microsoft.com/office/drawing/2014/main" id="{D16E9401-5CA9-4C2E-A7A3-4CB3D7AB8145}"/>
                </a:ext>
              </a:extLst>
            </p:cNvPr>
            <p:cNvSpPr txBox="1"/>
            <p:nvPr/>
          </p:nvSpPr>
          <p:spPr>
            <a:xfrm>
              <a:off x="7241935" y="3537037"/>
              <a:ext cx="295465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資源探索服務→輸入關鍵詞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574">
              <a:extLst>
                <a:ext uri="{FF2B5EF4-FFF2-40B4-BE49-F238E27FC236}">
                  <a16:creationId xmlns:a16="http://schemas.microsoft.com/office/drawing/2014/main" id="{04D6D1B9-4147-4C68-B568-7AEFB3437CFB}"/>
                </a:ext>
              </a:extLst>
            </p:cNvPr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11" name="向右箭號 5">
            <a:extLst>
              <a:ext uri="{FF2B5EF4-FFF2-40B4-BE49-F238E27FC236}">
                <a16:creationId xmlns:a16="http://schemas.microsoft.com/office/drawing/2014/main" id="{BA05A939-3511-4C70-9B69-1E6F11D73C6B}"/>
              </a:ext>
            </a:extLst>
          </p:cNvPr>
          <p:cNvSpPr/>
          <p:nvPr/>
        </p:nvSpPr>
        <p:spPr>
          <a:xfrm rot="3210094">
            <a:off x="6520888" y="5036254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BC51196-2730-4A44-A224-7A700FC217EB}"/>
              </a:ext>
            </a:extLst>
          </p:cNvPr>
          <p:cNvSpPr/>
          <p:nvPr/>
        </p:nvSpPr>
        <p:spPr>
          <a:xfrm>
            <a:off x="0" y="5788899"/>
            <a:ext cx="2457450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輸入關鍵字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0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DA4627-2590-4B3E-B6A8-07AAF9D1C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16" y="686936"/>
            <a:ext cx="11071968" cy="61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143"/>
          <a:stretch/>
        </p:blipFill>
        <p:spPr>
          <a:xfrm>
            <a:off x="1558211" y="1334776"/>
            <a:ext cx="10633789" cy="552322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39" name="组合 1"/>
          <p:cNvGrpSpPr/>
          <p:nvPr/>
        </p:nvGrpSpPr>
        <p:grpSpPr>
          <a:xfrm>
            <a:off x="403860" y="858914"/>
            <a:ext cx="4492068" cy="457200"/>
            <a:chOff x="6627851" y="1871939"/>
            <a:chExt cx="4492068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4" y="1914354"/>
              <a:ext cx="3877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可同時查找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實體館藏、電子期刊文章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13A01CF-C143-4B6F-A4BC-334901D26663}"/>
              </a:ext>
            </a:extLst>
          </p:cNvPr>
          <p:cNvGrpSpPr/>
          <p:nvPr/>
        </p:nvGrpSpPr>
        <p:grpSpPr>
          <a:xfrm>
            <a:off x="4040372" y="2422706"/>
            <a:ext cx="8070112" cy="1149833"/>
            <a:chOff x="4042831" y="2426190"/>
            <a:chExt cx="8149170" cy="1266296"/>
          </a:xfrm>
        </p:grpSpPr>
        <p:sp>
          <p:nvSpPr>
            <p:cNvPr id="27" name="圓角矩形 11">
              <a:extLst>
                <a:ext uri="{FF2B5EF4-FFF2-40B4-BE49-F238E27FC236}">
                  <a16:creationId xmlns:a16="http://schemas.microsoft.com/office/drawing/2014/main" id="{80322667-1752-4B51-924F-1AFDCAAA96AA}"/>
                </a:ext>
              </a:extLst>
            </p:cNvPr>
            <p:cNvSpPr/>
            <p:nvPr/>
          </p:nvSpPr>
          <p:spPr>
            <a:xfrm>
              <a:off x="4042831" y="2826300"/>
              <a:ext cx="8149170" cy="86618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CDE5D1D8-6CB3-49DD-8039-E981DAF07586}"/>
                </a:ext>
              </a:extLst>
            </p:cNvPr>
            <p:cNvSpPr txBox="1"/>
            <p:nvPr/>
          </p:nvSpPr>
          <p:spPr>
            <a:xfrm>
              <a:off x="9083719" y="2426190"/>
              <a:ext cx="1210588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實體資源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340228C8-1768-4B04-A54C-35FB18380736}"/>
              </a:ext>
            </a:extLst>
          </p:cNvPr>
          <p:cNvGrpSpPr/>
          <p:nvPr/>
        </p:nvGrpSpPr>
        <p:grpSpPr>
          <a:xfrm>
            <a:off x="4040371" y="5728795"/>
            <a:ext cx="8070113" cy="1044142"/>
            <a:chOff x="1586191" y="4489151"/>
            <a:chExt cx="9367944" cy="1277165"/>
          </a:xfrm>
        </p:grpSpPr>
        <p:sp>
          <p:nvSpPr>
            <p:cNvPr id="30" name="圓角矩形 10">
              <a:extLst>
                <a:ext uri="{FF2B5EF4-FFF2-40B4-BE49-F238E27FC236}">
                  <a16:creationId xmlns:a16="http://schemas.microsoft.com/office/drawing/2014/main" id="{FAB60869-7EB6-4940-AB89-ECEE12D8C324}"/>
                </a:ext>
              </a:extLst>
            </p:cNvPr>
            <p:cNvSpPr/>
            <p:nvPr/>
          </p:nvSpPr>
          <p:spPr>
            <a:xfrm>
              <a:off x="1586191" y="4978554"/>
              <a:ext cx="9367944" cy="78776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23A77D65-00BA-49A5-AA92-73654C13E47F}"/>
                </a:ext>
              </a:extLst>
            </p:cNvPr>
            <p:cNvSpPr txBox="1"/>
            <p:nvPr/>
          </p:nvSpPr>
          <p:spPr>
            <a:xfrm>
              <a:off x="6683636" y="4489151"/>
              <a:ext cx="1394700" cy="4894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電子資源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74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-111968" y="1642066"/>
            <a:ext cx="12204143" cy="4870918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346113" y="1724680"/>
            <a:ext cx="11746062" cy="113981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884799" y="2887697"/>
            <a:ext cx="2492990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000" dirty="0"/>
              <a:t>上方可縮小查詢範圍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EB270E1-2517-4656-AAC6-B3602FF3D87B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843358-0F8D-4FA3-96E9-F3657D9F0E88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1A4DEFC7-BD11-4E03-8127-3792087AFEAF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8" name="组合 6">
            <a:extLst>
              <a:ext uri="{FF2B5EF4-FFF2-40B4-BE49-F238E27FC236}">
                <a16:creationId xmlns:a16="http://schemas.microsoft.com/office/drawing/2014/main" id="{874C82B8-9C4D-4847-9451-413A1B91E20A}"/>
              </a:ext>
            </a:extLst>
          </p:cNvPr>
          <p:cNvGrpSpPr/>
          <p:nvPr/>
        </p:nvGrpSpPr>
        <p:grpSpPr>
          <a:xfrm>
            <a:off x="403860" y="850373"/>
            <a:ext cx="4021073" cy="456940"/>
            <a:chOff x="6627851" y="3493208"/>
            <a:chExt cx="4021073" cy="457200"/>
          </a:xfrm>
        </p:grpSpPr>
        <p:sp>
          <p:nvSpPr>
            <p:cNvPr id="9" name="矩形: 圆角 27">
              <a:extLst>
                <a:ext uri="{FF2B5EF4-FFF2-40B4-BE49-F238E27FC236}">
                  <a16:creationId xmlns:a16="http://schemas.microsoft.com/office/drawing/2014/main" id="{6EFF4A34-D4FD-44CE-9B7A-E1CA807CE057}"/>
                </a:ext>
              </a:extLst>
            </p:cNvPr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3">
              <a:extLst>
                <a:ext uri="{FF2B5EF4-FFF2-40B4-BE49-F238E27FC236}">
                  <a16:creationId xmlns:a16="http://schemas.microsoft.com/office/drawing/2014/main" id="{D7C110E0-0E33-4368-91C4-42AD480DF3D1}"/>
                </a:ext>
              </a:extLst>
            </p:cNvPr>
            <p:cNvSpPr txBox="1"/>
            <p:nvPr/>
          </p:nvSpPr>
          <p:spPr>
            <a:xfrm>
              <a:off x="7232604" y="3537037"/>
              <a:ext cx="341632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可設定篩選條件，縮小查詢範圍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574">
              <a:extLst>
                <a:ext uri="{FF2B5EF4-FFF2-40B4-BE49-F238E27FC236}">
                  <a16:creationId xmlns:a16="http://schemas.microsoft.com/office/drawing/2014/main" id="{D2E8ABF7-501D-4CB6-B692-E2171CC55911}"/>
                </a:ext>
              </a:extLst>
            </p:cNvPr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969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AF3BB7E-4945-470B-8689-3B2275928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-111968" y="1642066"/>
            <a:ext cx="12204143" cy="487091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35541" t="-1" r="41719" b="37536"/>
          <a:stretch/>
        </p:blipFill>
        <p:spPr>
          <a:xfrm>
            <a:off x="4048676" y="1803400"/>
            <a:ext cx="2347291" cy="38989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4047164" y="2095500"/>
            <a:ext cx="1863176" cy="312043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DE0AF8E-8E5A-4814-91A2-628ECC15F980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AED715-6CBF-4BF2-ACC3-D8A717DE7A10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D03C4E19-A43F-434E-9999-4B590B928508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443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6953" t="21093"/>
          <a:stretch/>
        </p:blipFill>
        <p:spPr>
          <a:xfrm>
            <a:off x="0" y="1586204"/>
            <a:ext cx="11505481" cy="3999017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185253" y="4068147"/>
            <a:ext cx="1972319" cy="143691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组合 1">
            <a:extLst>
              <a:ext uri="{FF2B5EF4-FFF2-40B4-BE49-F238E27FC236}">
                <a16:creationId xmlns:a16="http://schemas.microsoft.com/office/drawing/2014/main" id="{66812075-9F66-46E7-8960-724755B6C867}"/>
              </a:ext>
            </a:extLst>
          </p:cNvPr>
          <p:cNvGrpSpPr/>
          <p:nvPr/>
        </p:nvGrpSpPr>
        <p:grpSpPr>
          <a:xfrm>
            <a:off x="403860" y="707694"/>
            <a:ext cx="5646230" cy="457200"/>
            <a:chOff x="6627851" y="1871939"/>
            <a:chExt cx="5646230" cy="457200"/>
          </a:xfrm>
        </p:grpSpPr>
        <p:sp>
          <p:nvSpPr>
            <p:cNvPr id="9" name="矩形: 圆角 26">
              <a:extLst>
                <a:ext uri="{FF2B5EF4-FFF2-40B4-BE49-F238E27FC236}">
                  <a16:creationId xmlns:a16="http://schemas.microsoft.com/office/drawing/2014/main" id="{1E8CCE34-25DC-4B8B-B5D4-74721BA5AD41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0">
              <a:extLst>
                <a:ext uri="{FF2B5EF4-FFF2-40B4-BE49-F238E27FC236}">
                  <a16:creationId xmlns:a16="http://schemas.microsoft.com/office/drawing/2014/main" id="{0D29E192-E67D-4774-903C-95339F26EE22}"/>
                </a:ext>
              </a:extLst>
            </p:cNvPr>
            <p:cNvSpPr txBox="1"/>
            <p:nvPr/>
          </p:nvSpPr>
          <p:spPr>
            <a:xfrm>
              <a:off x="7241934" y="1914354"/>
              <a:ext cx="5032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「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存取選項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」可獲得全文位置，或進行檔案下載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571">
              <a:extLst>
                <a:ext uri="{FF2B5EF4-FFF2-40B4-BE49-F238E27FC236}">
                  <a16:creationId xmlns:a16="http://schemas.microsoft.com/office/drawing/2014/main" id="{D33026D3-DF6A-4A38-BE1D-38ED1E84AAC0}"/>
                </a:ext>
              </a:extLst>
            </p:cNvPr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07</a:t>
              </a: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4D44EA51-05A8-4629-8804-A150345A22E9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2B2252A-C518-431E-A97A-96DAD5F10E9B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0241E155-4210-4EF0-92F6-424CCE53E4E0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113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66812075-9F66-46E7-8960-724755B6C867}"/>
              </a:ext>
            </a:extLst>
          </p:cNvPr>
          <p:cNvGrpSpPr/>
          <p:nvPr/>
        </p:nvGrpSpPr>
        <p:grpSpPr>
          <a:xfrm>
            <a:off x="403860" y="707694"/>
            <a:ext cx="5646230" cy="457200"/>
            <a:chOff x="6627851" y="1871939"/>
            <a:chExt cx="5646230" cy="457200"/>
          </a:xfrm>
        </p:grpSpPr>
        <p:sp>
          <p:nvSpPr>
            <p:cNvPr id="9" name="矩形: 圆角 26">
              <a:extLst>
                <a:ext uri="{FF2B5EF4-FFF2-40B4-BE49-F238E27FC236}">
                  <a16:creationId xmlns:a16="http://schemas.microsoft.com/office/drawing/2014/main" id="{1E8CCE34-25DC-4B8B-B5D4-74721BA5AD41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0">
              <a:extLst>
                <a:ext uri="{FF2B5EF4-FFF2-40B4-BE49-F238E27FC236}">
                  <a16:creationId xmlns:a16="http://schemas.microsoft.com/office/drawing/2014/main" id="{0D29E192-E67D-4774-903C-95339F26EE22}"/>
                </a:ext>
              </a:extLst>
            </p:cNvPr>
            <p:cNvSpPr txBox="1"/>
            <p:nvPr/>
          </p:nvSpPr>
          <p:spPr>
            <a:xfrm>
              <a:off x="7241934" y="1914354"/>
              <a:ext cx="5032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「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存取選項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」可獲得全文位置，或進行檔案下載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571">
              <a:extLst>
                <a:ext uri="{FF2B5EF4-FFF2-40B4-BE49-F238E27FC236}">
                  <a16:creationId xmlns:a16="http://schemas.microsoft.com/office/drawing/2014/main" id="{D33026D3-DF6A-4A38-BE1D-38ED1E84AAC0}"/>
                </a:ext>
              </a:extLst>
            </p:cNvPr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07</a:t>
              </a: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6953" t="21093"/>
          <a:stretch/>
        </p:blipFill>
        <p:spPr>
          <a:xfrm>
            <a:off x="0" y="1586204"/>
            <a:ext cx="11505481" cy="3999017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185253" y="4068147"/>
            <a:ext cx="1972319" cy="143691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4391092" y="453699"/>
            <a:ext cx="7800908" cy="6404301"/>
            <a:chOff x="3802288" y="118238"/>
            <a:chExt cx="8505561" cy="6982799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6206" y="118238"/>
              <a:ext cx="8011643" cy="6982799"/>
            </a:xfrm>
            <a:prstGeom prst="rect">
              <a:avLst/>
            </a:prstGeom>
          </p:spPr>
        </p:pic>
        <p:sp>
          <p:nvSpPr>
            <p:cNvPr id="6" name="向右箭號 5"/>
            <p:cNvSpPr/>
            <p:nvPr/>
          </p:nvSpPr>
          <p:spPr>
            <a:xfrm>
              <a:off x="3802288" y="4670959"/>
              <a:ext cx="756138" cy="68726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4D44EA51-05A8-4629-8804-A150345A22E9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2B2252A-C518-431E-A97A-96DAD5F10E9B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0241E155-4210-4EF0-92F6-424CCE53E4E0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536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94186" y="2110265"/>
            <a:ext cx="9102195" cy="404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請利用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lang="zh-TW" altLang="en-US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查詢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「鬼滅之刃」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en-US" altLang="zh-TW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並使用</a:t>
            </a:r>
            <a:r>
              <a:rPr lang="zh-TW" altLang="en-US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篩選條件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縮小查詢範圍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en-US" altLang="zh-TW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50000"/>
              </a:lnSpc>
            </a:pP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選出「來源類型」是「學術刊物」，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50000"/>
              </a:lnSpc>
            </a:pP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並且「存取選項」為「訪問華藝全文」，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從結果選擇其中</a:t>
            </a:r>
            <a:r>
              <a:rPr lang="en-US" altLang="zh-TW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筆，</a:t>
            </a:r>
            <a:r>
              <a:rPr lang="zh-TW" altLang="en-US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下載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電子全文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E5E6BD4-A986-420A-9B37-1A4DD6B5053B}"/>
              </a:ext>
            </a:extLst>
          </p:cNvPr>
          <p:cNvGrpSpPr/>
          <p:nvPr/>
        </p:nvGrpSpPr>
        <p:grpSpPr>
          <a:xfrm>
            <a:off x="1181003" y="940061"/>
            <a:ext cx="1766599" cy="844472"/>
            <a:chOff x="5175381" y="947007"/>
            <a:chExt cx="1766599" cy="844472"/>
          </a:xfrm>
        </p:grpSpPr>
        <p:sp>
          <p:nvSpPr>
            <p:cNvPr id="3" name="矩形: 圆角 26">
              <a:extLst>
                <a:ext uri="{FF2B5EF4-FFF2-40B4-BE49-F238E27FC236}">
                  <a16:creationId xmlns:a16="http://schemas.microsoft.com/office/drawing/2014/main" id="{41F2E617-0CEF-4516-ABE3-B139ACADFB91}"/>
                </a:ext>
              </a:extLst>
            </p:cNvPr>
            <p:cNvSpPr/>
            <p:nvPr/>
          </p:nvSpPr>
          <p:spPr>
            <a:xfrm>
              <a:off x="5175381" y="947007"/>
              <a:ext cx="1766599" cy="84447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文本框 571">
              <a:extLst>
                <a:ext uri="{FF2B5EF4-FFF2-40B4-BE49-F238E27FC236}">
                  <a16:creationId xmlns:a16="http://schemas.microsoft.com/office/drawing/2014/main" id="{C0E5C3D9-7538-4B35-881C-7779E7CE78F9}"/>
                </a:ext>
              </a:extLst>
            </p:cNvPr>
            <p:cNvSpPr txBox="1"/>
            <p:nvPr/>
          </p:nvSpPr>
          <p:spPr>
            <a:xfrm>
              <a:off x="5175381" y="1015299"/>
              <a:ext cx="17665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練習</a:t>
              </a:r>
              <a:r>
                <a:rPr lang="en-US" altLang="zh-TW" sz="4000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sz="4000" b="1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8A55B19D-2B8A-4B91-8C82-7026FF773F2A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57A2888-03FC-444A-9D9D-FBF03BED45F7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44FF47D5-2D92-4AA6-85AC-29A2CEB7C16E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8602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480048" y="2990288"/>
            <a:ext cx="6270990" cy="12594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</a:t>
            </a:r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</a:t>
            </a:r>
            <a:endParaRPr lang="zh-CN" altLang="en-US" sz="72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204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21967CB-463D-4613-AF91-7CDA74750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73"/>
          <a:stretch/>
        </p:blipFill>
        <p:spPr>
          <a:xfrm>
            <a:off x="390524" y="1414383"/>
            <a:ext cx="11402497" cy="551163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  <p:grpSp>
        <p:nvGrpSpPr>
          <p:cNvPr id="39" name="组合 1"/>
          <p:cNvGrpSpPr/>
          <p:nvPr/>
        </p:nvGrpSpPr>
        <p:grpSpPr>
          <a:xfrm>
            <a:off x="403860" y="794834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3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29716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3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3421283" y="1537680"/>
            <a:ext cx="5987398" cy="37826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9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借</a:t>
            </a:r>
            <a:r>
              <a:rPr lang="zh-TW" altLang="en-US" sz="166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書</a:t>
            </a:r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吧！</a:t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rgbClr val="9C007F"/>
                </a:solidFill>
                <a:latin typeface="微软雅黑" panose="020B0503020204020204" charset="-122"/>
                <a:ea typeface="微软雅黑" panose="020B0503020204020204" charset="-122"/>
              </a:rPr>
              <a:t>好康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等你來～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66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F317CD98-B9C2-4662-966D-B44A0FE22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573"/>
          <a:stretch/>
        </p:blipFill>
        <p:spPr>
          <a:xfrm>
            <a:off x="390524" y="1414383"/>
            <a:ext cx="11402497" cy="551163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3DF9CAE-1075-4093-99B0-9AFF4E5F2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5" r="15365" b="40419"/>
          <a:stretch/>
        </p:blipFill>
        <p:spPr>
          <a:xfrm>
            <a:off x="431687" y="1390650"/>
            <a:ext cx="11297333" cy="546588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93100"/>
            <a:ext cx="3107074" cy="456940"/>
            <a:chOff x="6627851" y="3493206"/>
            <a:chExt cx="310707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6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電子資源→輸入關鍵詞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" name="圓角矩形 13">
            <a:extLst>
              <a:ext uri="{FF2B5EF4-FFF2-40B4-BE49-F238E27FC236}">
                <a16:creationId xmlns:a16="http://schemas.microsoft.com/office/drawing/2014/main" id="{750372EA-B2AD-4311-9E81-A4DF68F6E2A8}"/>
              </a:ext>
            </a:extLst>
          </p:cNvPr>
          <p:cNvSpPr/>
          <p:nvPr/>
        </p:nvSpPr>
        <p:spPr>
          <a:xfrm>
            <a:off x="1048570" y="5057776"/>
            <a:ext cx="2873829" cy="143176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3">
            <a:extLst>
              <a:ext uri="{FF2B5EF4-FFF2-40B4-BE49-F238E27FC236}">
                <a16:creationId xmlns:a16="http://schemas.microsoft.com/office/drawing/2014/main" id="{235DDBB4-329D-4E77-B75C-9299DDDBBA2F}"/>
              </a:ext>
            </a:extLst>
          </p:cNvPr>
          <p:cNvSpPr/>
          <p:nvPr/>
        </p:nvSpPr>
        <p:spPr>
          <a:xfrm>
            <a:off x="3922399" y="4515425"/>
            <a:ext cx="1658264" cy="6836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5">
            <a:extLst>
              <a:ext uri="{FF2B5EF4-FFF2-40B4-BE49-F238E27FC236}">
                <a16:creationId xmlns:a16="http://schemas.microsoft.com/office/drawing/2014/main" id="{0D64791F-2021-42B0-907D-FDA1A786D94D}"/>
              </a:ext>
            </a:extLst>
          </p:cNvPr>
          <p:cNvSpPr/>
          <p:nvPr/>
        </p:nvSpPr>
        <p:spPr>
          <a:xfrm rot="3210094">
            <a:off x="6520888" y="5036254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2DD7D2-470A-4D92-B67B-7115835BDFDE}"/>
              </a:ext>
            </a:extLst>
          </p:cNvPr>
          <p:cNvSpPr/>
          <p:nvPr/>
        </p:nvSpPr>
        <p:spPr>
          <a:xfrm>
            <a:off x="0" y="5788899"/>
            <a:ext cx="2457450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輸入資源名稱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文本占位符 3">
            <a:extLst>
              <a:ext uri="{FF2B5EF4-FFF2-40B4-BE49-F238E27FC236}">
                <a16:creationId xmlns:a16="http://schemas.microsoft.com/office/drawing/2014/main" id="{F1FA0325-B862-4B34-BE71-0FAA4ADCFE5C}"/>
              </a:ext>
            </a:extLst>
          </p:cNvPr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</p:spTree>
    <p:extLst>
      <p:ext uri="{BB962C8B-B14F-4D97-AF65-F5344CB8AC3E}">
        <p14:creationId xmlns:p14="http://schemas.microsoft.com/office/powerpoint/2010/main" val="411233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BAE07341-BCE4-4822-88D2-B3F687678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68" t="17368" r="17368" b="17368"/>
          <a:stretch/>
        </p:blipFill>
        <p:spPr>
          <a:xfrm>
            <a:off x="1254657" y="1355828"/>
            <a:ext cx="9781642" cy="5502172"/>
          </a:xfrm>
          <a:prstGeom prst="rect">
            <a:avLst/>
          </a:prstGeom>
        </p:spPr>
      </p:pic>
      <p:sp>
        <p:nvSpPr>
          <p:cNvPr id="24" name="圓角矩形 10">
            <a:extLst>
              <a:ext uri="{FF2B5EF4-FFF2-40B4-BE49-F238E27FC236}">
                <a16:creationId xmlns:a16="http://schemas.microsoft.com/office/drawing/2014/main" id="{85C241E6-D32E-4EA9-9CCF-76669E02D7E4}"/>
              </a:ext>
            </a:extLst>
          </p:cNvPr>
          <p:cNvSpPr/>
          <p:nvPr/>
        </p:nvSpPr>
        <p:spPr>
          <a:xfrm>
            <a:off x="6223127" y="2514600"/>
            <a:ext cx="3568574" cy="16781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7644548-397B-4915-A14F-C3D686C4DA98}"/>
              </a:ext>
            </a:extLst>
          </p:cNvPr>
          <p:cNvSpPr/>
          <p:nvPr/>
        </p:nvSpPr>
        <p:spPr>
          <a:xfrm>
            <a:off x="6096000" y="4204739"/>
            <a:ext cx="6096000" cy="83099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輸入 學校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email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帳號密碼</a:t>
            </a: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　　 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學生資訊系統帳密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0BC007B9-3F4D-449E-A482-D479BDB22406}"/>
              </a:ext>
            </a:extLst>
          </p:cNvPr>
          <p:cNvGrpSpPr/>
          <p:nvPr/>
        </p:nvGrpSpPr>
        <p:grpSpPr>
          <a:xfrm>
            <a:off x="403860" y="755843"/>
            <a:ext cx="4859157" cy="457200"/>
            <a:chOff x="403860" y="803458"/>
            <a:chExt cx="4859157" cy="457200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9DA8CCF-9AE2-436E-96F7-E959956FCF15}"/>
                </a:ext>
              </a:extLst>
            </p:cNvPr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570">
              <a:extLst>
                <a:ext uri="{FF2B5EF4-FFF2-40B4-BE49-F238E27FC236}">
                  <a16:creationId xmlns:a16="http://schemas.microsoft.com/office/drawing/2014/main" id="{C430FA4C-C2C1-4FAC-BF85-356FCB6A1A4F}"/>
                </a:ext>
              </a:extLst>
            </p:cNvPr>
            <p:cNvSpPr txBox="1"/>
            <p:nvPr/>
          </p:nvSpPr>
          <p:spPr>
            <a:xfrm>
              <a:off x="1017944" y="845873"/>
              <a:ext cx="4245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圖書館登入→輸入學校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帳號、密碼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571">
              <a:extLst>
                <a:ext uri="{FF2B5EF4-FFF2-40B4-BE49-F238E27FC236}">
                  <a16:creationId xmlns:a16="http://schemas.microsoft.com/office/drawing/2014/main" id="{4004EA10-FA94-4B1B-9136-DFB198C60909}"/>
                </a:ext>
              </a:extLst>
            </p:cNvPr>
            <p:cNvSpPr txBox="1"/>
            <p:nvPr/>
          </p:nvSpPr>
          <p:spPr>
            <a:xfrm>
              <a:off x="415056" y="84587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30" name="文本占位符 3">
            <a:extLst>
              <a:ext uri="{FF2B5EF4-FFF2-40B4-BE49-F238E27FC236}">
                <a16:creationId xmlns:a16="http://schemas.microsoft.com/office/drawing/2014/main" id="{231A0510-9EEF-4CA4-87CA-899D4F9FA6A9}"/>
              </a:ext>
            </a:extLst>
          </p:cNvPr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</p:spTree>
    <p:extLst>
      <p:ext uri="{BB962C8B-B14F-4D97-AF65-F5344CB8AC3E}">
        <p14:creationId xmlns:p14="http://schemas.microsoft.com/office/powerpoint/2010/main" val="44055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E7E5902-024A-4CBF-80B4-994B5C28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4" t="8660" r="13513" b="26389"/>
          <a:stretch/>
        </p:blipFill>
        <p:spPr>
          <a:xfrm>
            <a:off x="603694" y="1445312"/>
            <a:ext cx="10984612" cy="541268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965620" y="4867275"/>
            <a:ext cx="4657686" cy="188808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组合 6">
            <a:extLst>
              <a:ext uri="{FF2B5EF4-FFF2-40B4-BE49-F238E27FC236}">
                <a16:creationId xmlns:a16="http://schemas.microsoft.com/office/drawing/2014/main" id="{A901A164-5A5C-4397-852D-D9D933EAC34F}"/>
              </a:ext>
            </a:extLst>
          </p:cNvPr>
          <p:cNvGrpSpPr/>
          <p:nvPr/>
        </p:nvGrpSpPr>
        <p:grpSpPr>
          <a:xfrm>
            <a:off x="403860" y="793100"/>
            <a:ext cx="7492890" cy="456940"/>
            <a:chOff x="6627851" y="3493206"/>
            <a:chExt cx="7492890" cy="457200"/>
          </a:xfrm>
        </p:grpSpPr>
        <p:sp>
          <p:nvSpPr>
            <p:cNvPr id="18" name="矩形: 圆角 27">
              <a:extLst>
                <a:ext uri="{FF2B5EF4-FFF2-40B4-BE49-F238E27FC236}">
                  <a16:creationId xmlns:a16="http://schemas.microsoft.com/office/drawing/2014/main" id="{E38F986F-AC4D-4898-A342-14C16AAB589A}"/>
                </a:ext>
              </a:extLst>
            </p:cNvPr>
            <p:cNvSpPr/>
            <p:nvPr/>
          </p:nvSpPr>
          <p:spPr>
            <a:xfrm>
              <a:off x="6627851" y="3493206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573">
              <a:extLst>
                <a:ext uri="{FF2B5EF4-FFF2-40B4-BE49-F238E27FC236}">
                  <a16:creationId xmlns:a16="http://schemas.microsoft.com/office/drawing/2014/main" id="{83B6889E-B73D-4A41-B5E0-7A5DB01FB92F}"/>
                </a:ext>
              </a:extLst>
            </p:cNvPr>
            <p:cNvSpPr txBox="1"/>
            <p:nvPr/>
          </p:nvSpPr>
          <p:spPr>
            <a:xfrm>
              <a:off x="7241935" y="3537037"/>
              <a:ext cx="6878806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可查詢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資料庫、電子期刊、電子書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。可點選「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資源網址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」進入平台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574">
              <a:extLst>
                <a:ext uri="{FF2B5EF4-FFF2-40B4-BE49-F238E27FC236}">
                  <a16:creationId xmlns:a16="http://schemas.microsoft.com/office/drawing/2014/main" id="{9D23A8A4-F843-48CE-9015-D72FE66E18A2}"/>
                </a:ext>
              </a:extLst>
            </p:cNvPr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23" name="圓角矩形 10">
            <a:extLst>
              <a:ext uri="{FF2B5EF4-FFF2-40B4-BE49-F238E27FC236}">
                <a16:creationId xmlns:a16="http://schemas.microsoft.com/office/drawing/2014/main" id="{CDE61A59-F558-4A76-84BC-2C80B01058DF}"/>
              </a:ext>
            </a:extLst>
          </p:cNvPr>
          <p:cNvSpPr/>
          <p:nvPr/>
        </p:nvSpPr>
        <p:spPr>
          <a:xfrm>
            <a:off x="3413294" y="5486400"/>
            <a:ext cx="2777956" cy="29527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5">
            <a:extLst>
              <a:ext uri="{FF2B5EF4-FFF2-40B4-BE49-F238E27FC236}">
                <a16:creationId xmlns:a16="http://schemas.microsoft.com/office/drawing/2014/main" id="{143F3DB5-BB1E-4F18-89FC-31E24F4FEF8E}"/>
              </a:ext>
            </a:extLst>
          </p:cNvPr>
          <p:cNvSpPr/>
          <p:nvPr/>
        </p:nvSpPr>
        <p:spPr>
          <a:xfrm rot="8173578">
            <a:off x="5972916" y="5223526"/>
            <a:ext cx="474768" cy="37832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43A1A5DA-99AE-4949-8BC3-D89471D1EB00}"/>
              </a:ext>
            </a:extLst>
          </p:cNvPr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</p:spTree>
    <p:extLst>
      <p:ext uri="{BB962C8B-B14F-4D97-AF65-F5344CB8AC3E}">
        <p14:creationId xmlns:p14="http://schemas.microsoft.com/office/powerpoint/2010/main" val="424836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893417" y="2779986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893417" y="3530008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電子資源查詢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C1FC5CDA-433D-481F-B78E-FC8205AFAA8A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91CFCEDE-D342-4132-9868-E666515CE6C3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8" name="文本占位符 3">
            <a:extLst>
              <a:ext uri="{FF2B5EF4-FFF2-40B4-BE49-F238E27FC236}">
                <a16:creationId xmlns:a16="http://schemas.microsoft.com/office/drawing/2014/main" id="{A443EDC7-07A0-4C59-AC43-7AB53A75CD85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701F3F5-0943-47AF-8F47-2D074C3BF926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3515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730297" y="2779986"/>
            <a:ext cx="2443286" cy="523220"/>
          </a:xfrm>
          <a:prstGeom prst="rect">
            <a:avLst/>
          </a:prstGeom>
          <a:solidFill>
            <a:srgbClr val="005BD3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893417" y="3530008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電子資源查詢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37DD6B6-C4B6-4A58-9B3E-B6B0C56F6AF0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715FD3A-F1C3-48DA-AE3B-D4EC64F9FB03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AD5BD0A0-45FD-4F83-A626-25CFA907139C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5BB3C95-DD9A-47D7-88BD-85747CCEE3F9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3741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893417" y="2779986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783556" y="3530008"/>
            <a:ext cx="2336768" cy="523220"/>
          </a:xfrm>
          <a:prstGeom prst="rect">
            <a:avLst/>
          </a:prstGeom>
          <a:solidFill>
            <a:srgbClr val="005BD3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電子資源查詢</a:t>
            </a: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89C0C76-0763-412A-B32D-C49682376273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2B4FA3E-B4B6-4FB9-A0EB-22D4DE039EA6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BB03CFEE-959A-4723-8E65-9FA1DC9ED6C1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8ECC43D-595D-45C8-BE0E-275358F5053D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6854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E7E5902-024A-4CBF-80B4-994B5C28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4" t="8660" r="13513" b="26389"/>
          <a:stretch/>
        </p:blipFill>
        <p:spPr>
          <a:xfrm>
            <a:off x="205308" y="740574"/>
            <a:ext cx="11986692" cy="590646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361316" y="2633471"/>
            <a:ext cx="3598575" cy="64032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43A1A5DA-99AE-4949-8BC3-D89471D1EB00}"/>
              </a:ext>
            </a:extLst>
          </p:cNvPr>
          <p:cNvSpPr txBox="1"/>
          <p:nvPr/>
        </p:nvSpPr>
        <p:spPr>
          <a:xfrm>
            <a:off x="431687" y="56254"/>
            <a:ext cx="3528204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電子資源查詢</a:t>
            </a:r>
          </a:p>
        </p:txBody>
      </p:sp>
    </p:spTree>
    <p:extLst>
      <p:ext uri="{BB962C8B-B14F-4D97-AF65-F5344CB8AC3E}">
        <p14:creationId xmlns:p14="http://schemas.microsoft.com/office/powerpoint/2010/main" val="2904254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893417" y="2779986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893417" y="3530008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730298" y="4280030"/>
            <a:ext cx="2443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圖書與視聽查詢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C1FC5CDA-433D-481F-B78E-FC8205AFAA8A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91CFCEDE-D342-4132-9868-E666515CE6C3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8" name="文本占位符 3">
            <a:extLst>
              <a:ext uri="{FF2B5EF4-FFF2-40B4-BE49-F238E27FC236}">
                <a16:creationId xmlns:a16="http://schemas.microsoft.com/office/drawing/2014/main" id="{A443EDC7-07A0-4C59-AC43-7AB53A75CD85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701F3F5-0943-47AF-8F47-2D074C3BF926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0314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730297" y="2779986"/>
            <a:ext cx="2443286" cy="523220"/>
          </a:xfrm>
          <a:prstGeom prst="rect">
            <a:avLst/>
          </a:prstGeom>
          <a:solidFill>
            <a:srgbClr val="005BD3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893417" y="3530008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730298" y="4280030"/>
            <a:ext cx="2443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圖書與視聽查詢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37DD6B6-C4B6-4A58-9B3E-B6B0C56F6AF0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715FD3A-F1C3-48DA-AE3B-D4EC64F9FB03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AD5BD0A0-45FD-4F83-A626-25CFA907139C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5BB3C95-DD9A-47D7-88BD-85747CCEE3F9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245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893417" y="2779986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783556" y="3530008"/>
            <a:ext cx="2336768" cy="523220"/>
          </a:xfrm>
          <a:prstGeom prst="rect">
            <a:avLst/>
          </a:prstGeom>
          <a:solidFill>
            <a:srgbClr val="005BD3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730298" y="4280030"/>
            <a:ext cx="2443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圖書與視聽查詢</a:t>
            </a: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89C0C76-0763-412A-B32D-C49682376273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2B4FA3E-B4B6-4FB9-A0EB-22D4DE039EA6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BB03CFEE-959A-4723-8E65-9FA1DC9ED6C1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8ECC43D-595D-45C8-BE0E-275358F5053D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000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16">
            <a:extLst>
              <a:ext uri="{FF2B5EF4-FFF2-40B4-BE49-F238E27FC236}">
                <a16:creationId xmlns:a16="http://schemas.microsoft.com/office/drawing/2014/main" id="{3EF99882-37D4-4395-9015-D1A3DF2EE67A}"/>
              </a:ext>
            </a:extLst>
          </p:cNvPr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5951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借書集點換好禮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9515073" y="542966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endParaRPr lang="zh-TW" altLang="en-US" sz="3200" b="1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CDF3C80-A132-4C7A-9DF1-810A5C559D61}"/>
              </a:ext>
            </a:extLst>
          </p:cNvPr>
          <p:cNvGrpSpPr/>
          <p:nvPr/>
        </p:nvGrpSpPr>
        <p:grpSpPr>
          <a:xfrm>
            <a:off x="7579185" y="1158389"/>
            <a:ext cx="3307470" cy="1549568"/>
            <a:chOff x="6890743" y="923954"/>
            <a:chExt cx="3307470" cy="154956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839" y="923954"/>
              <a:ext cx="3299374" cy="1468899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6890743" y="2104190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150</a:t>
              </a:r>
              <a:r>
                <a:rPr lang="zh-TW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元</a:t>
              </a: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299" y="1293391"/>
            <a:ext cx="4948920" cy="494892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36" y="2304174"/>
            <a:ext cx="3953758" cy="3953758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3752068" y="6057645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星巴克隨行袋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:300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843771" y="5344479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小米藍芽耳機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:500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9" b="28028"/>
          <a:stretch/>
        </p:blipFill>
        <p:spPr>
          <a:xfrm>
            <a:off x="5816021" y="3017372"/>
            <a:ext cx="5087471" cy="27280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文字方塊 25"/>
          <p:cNvSpPr txBox="1"/>
          <p:nvPr/>
        </p:nvSpPr>
        <p:spPr>
          <a:xfrm>
            <a:off x="8359756" y="4056073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無印良品靠枕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:350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sp>
        <p:nvSpPr>
          <p:cNvPr id="30" name="文字方塊 29"/>
          <p:cNvSpPr txBox="1"/>
          <p:nvPr/>
        </p:nvSpPr>
        <p:spPr>
          <a:xfrm rot="21014699">
            <a:off x="-413576" y="3850405"/>
            <a:ext cx="13390339" cy="5847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spc="600" dirty="0"/>
              <a:t>數量</a:t>
            </a:r>
            <a:r>
              <a:rPr lang="zh-TW" altLang="en-US" sz="3200" spc="600" dirty="0"/>
              <a:t>有限</a:t>
            </a:r>
            <a:r>
              <a:rPr lang="zh-TW" altLang="en-US" spc="600" dirty="0"/>
              <a:t>，換完為止！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214026" y="2699311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麥當勞商品券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:130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C77677D-5225-41CB-9EC2-329055044C9D}"/>
              </a:ext>
            </a:extLst>
          </p:cNvPr>
          <p:cNvGrpSpPr/>
          <p:nvPr/>
        </p:nvGrpSpPr>
        <p:grpSpPr>
          <a:xfrm>
            <a:off x="403860" y="765955"/>
            <a:ext cx="6494979" cy="1138773"/>
            <a:chOff x="403860" y="765955"/>
            <a:chExt cx="6494979" cy="1138773"/>
          </a:xfrm>
        </p:grpSpPr>
        <p:grpSp>
          <p:nvGrpSpPr>
            <p:cNvPr id="18" name="群組 17"/>
            <p:cNvGrpSpPr/>
            <p:nvPr/>
          </p:nvGrpSpPr>
          <p:grpSpPr>
            <a:xfrm>
              <a:off x="403860" y="803458"/>
              <a:ext cx="457200" cy="457200"/>
              <a:chOff x="403860" y="803458"/>
              <a:chExt cx="457200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04949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  <p:sp>
          <p:nvSpPr>
            <p:cNvPr id="15" name="文字方塊 14"/>
            <p:cNvSpPr txBox="1"/>
            <p:nvPr/>
          </p:nvSpPr>
          <p:spPr>
            <a:xfrm>
              <a:off x="954653" y="765955"/>
              <a:ext cx="594418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借書、借影片、借電子書</a:t>
              </a:r>
              <a:b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集點</a:t>
              </a:r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換好禮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！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04927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920458-71BA-40E6-A482-B993C9C3E69B}"/>
              </a:ext>
            </a:extLst>
          </p:cNvPr>
          <p:cNvSpPr txBox="1"/>
          <p:nvPr/>
        </p:nvSpPr>
        <p:spPr>
          <a:xfrm>
            <a:off x="893417" y="2779986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D10DB4F-02E7-42CA-A46B-C1C8CFA6E761}"/>
              </a:ext>
            </a:extLst>
          </p:cNvPr>
          <p:cNvSpPr txBox="1"/>
          <p:nvPr/>
        </p:nvSpPr>
        <p:spPr>
          <a:xfrm>
            <a:off x="893417" y="3530008"/>
            <a:ext cx="211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5BD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電子資源查詢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A5718E2-416E-46C5-9C90-4AB67B4E51AD}"/>
              </a:ext>
            </a:extLst>
          </p:cNvPr>
          <p:cNvSpPr txBox="1"/>
          <p:nvPr/>
        </p:nvSpPr>
        <p:spPr>
          <a:xfrm>
            <a:off x="527976" y="4280030"/>
            <a:ext cx="2847930" cy="523220"/>
          </a:xfrm>
          <a:prstGeom prst="rect">
            <a:avLst/>
          </a:prstGeom>
          <a:solidFill>
            <a:srgbClr val="005BD3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圖書與視聽查詢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B4C347-6BF2-49D7-8A54-F600363CC7DA}"/>
              </a:ext>
            </a:extLst>
          </p:cNvPr>
          <p:cNvSpPr/>
          <p:nvPr/>
        </p:nvSpPr>
        <p:spPr>
          <a:xfrm>
            <a:off x="8345830" y="611742"/>
            <a:ext cx="3186722" cy="5992258"/>
          </a:xfrm>
          <a:prstGeom prst="roundRect">
            <a:avLst>
              <a:gd name="adj" fmla="val 12682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806C749-7279-4562-9154-53364B62307F}"/>
              </a:ext>
            </a:extLst>
          </p:cNvPr>
          <p:cNvSpPr/>
          <p:nvPr/>
        </p:nvSpPr>
        <p:spPr>
          <a:xfrm>
            <a:off x="3846170" y="574839"/>
            <a:ext cx="4499660" cy="6030271"/>
          </a:xfrm>
          <a:prstGeom prst="roundRect">
            <a:avLst>
              <a:gd name="adj" fmla="val 9685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0C75445-0A14-4346-8EC4-B3236F2F2C6C}"/>
              </a:ext>
            </a:extLst>
          </p:cNvPr>
          <p:cNvSpPr/>
          <p:nvPr/>
        </p:nvSpPr>
        <p:spPr>
          <a:xfrm>
            <a:off x="4163670" y="1206657"/>
            <a:ext cx="4177143" cy="5143343"/>
          </a:xfrm>
          <a:prstGeom prst="roundRect">
            <a:avLst>
              <a:gd name="adj" fmla="val 1106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5FEC3A3-6DAD-425C-A2F4-CE264F9DAB16}"/>
              </a:ext>
            </a:extLst>
          </p:cNvPr>
          <p:cNvSpPr/>
          <p:nvPr/>
        </p:nvSpPr>
        <p:spPr>
          <a:xfrm>
            <a:off x="6007105" y="3200962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E9640631-9460-4C63-9219-48F95F34C609}"/>
              </a:ext>
            </a:extLst>
          </p:cNvPr>
          <p:cNvSpPr/>
          <p:nvPr/>
        </p:nvSpPr>
        <p:spPr>
          <a:xfrm>
            <a:off x="6286500" y="3688831"/>
            <a:ext cx="2054311" cy="588792"/>
          </a:xfrm>
          <a:prstGeom prst="roundRect">
            <a:avLst>
              <a:gd name="adj" fmla="val 28586"/>
            </a:avLst>
          </a:prstGeom>
          <a:solidFill>
            <a:srgbClr val="FF38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E747333D-BB9D-462D-9148-FAC65C4EC606}"/>
              </a:ext>
            </a:extLst>
          </p:cNvPr>
          <p:cNvSpPr/>
          <p:nvPr/>
        </p:nvSpPr>
        <p:spPr>
          <a:xfrm>
            <a:off x="5994364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2212404-2899-460F-B22D-5A7D7C90FBE7}"/>
              </a:ext>
            </a:extLst>
          </p:cNvPr>
          <p:cNvSpPr/>
          <p:nvPr/>
        </p:nvSpPr>
        <p:spPr>
          <a:xfrm>
            <a:off x="8328072" y="1753022"/>
            <a:ext cx="2333708" cy="69648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ACDF7FE-3242-490B-8C3D-4DC3895ECD02}"/>
              </a:ext>
            </a:extLst>
          </p:cNvPr>
          <p:cNvSpPr/>
          <p:nvPr/>
        </p:nvSpPr>
        <p:spPr>
          <a:xfrm>
            <a:off x="8342889" y="3201258"/>
            <a:ext cx="2333708" cy="1197377"/>
          </a:xfrm>
          <a:prstGeom prst="roundRect">
            <a:avLst/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30EBB43C-0BAA-4551-9ED1-59A80C683D1C}"/>
              </a:ext>
            </a:extLst>
          </p:cNvPr>
          <p:cNvSpPr/>
          <p:nvPr/>
        </p:nvSpPr>
        <p:spPr>
          <a:xfrm>
            <a:off x="8342888" y="4832823"/>
            <a:ext cx="2767682" cy="745862"/>
          </a:xfrm>
          <a:prstGeom prst="roundRect">
            <a:avLst>
              <a:gd name="adj" fmla="val 26883"/>
            </a:avLst>
          </a:prstGeom>
          <a:solidFill>
            <a:srgbClr val="FF388C">
              <a:alpha val="2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1D60FEDE-CAE6-418D-ACB5-F81476B84D4D}"/>
              </a:ext>
            </a:extLst>
          </p:cNvPr>
          <p:cNvSpPr/>
          <p:nvPr/>
        </p:nvSpPr>
        <p:spPr>
          <a:xfrm>
            <a:off x="5895100" y="3103659"/>
            <a:ext cx="4885270" cy="1391984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期刊雜誌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314CE1B-D8E8-49BF-8EE3-6FADFD110450}"/>
              </a:ext>
            </a:extLst>
          </p:cNvPr>
          <p:cNvSpPr/>
          <p:nvPr/>
        </p:nvSpPr>
        <p:spPr>
          <a:xfrm>
            <a:off x="5888725" y="1668463"/>
            <a:ext cx="4885274" cy="878284"/>
          </a:xfrm>
          <a:prstGeom prst="roundRect">
            <a:avLst>
              <a:gd name="adj" fmla="val 18348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CA6997A-3D87-4C1B-8859-08360D1AC2B2}"/>
              </a:ext>
            </a:extLst>
          </p:cNvPr>
          <p:cNvSpPr/>
          <p:nvPr/>
        </p:nvSpPr>
        <p:spPr>
          <a:xfrm>
            <a:off x="5446370" y="4753625"/>
            <a:ext cx="5773462" cy="904258"/>
          </a:xfrm>
          <a:prstGeom prst="roundRect">
            <a:avLst>
              <a:gd name="adj" fmla="val 25111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視聽資源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AD19647-8675-4CDD-9FA9-D8A4716DF261}"/>
              </a:ext>
            </a:extLst>
          </p:cNvPr>
          <p:cNvSpPr txBox="1"/>
          <p:nvPr/>
        </p:nvSpPr>
        <p:spPr>
          <a:xfrm>
            <a:off x="5575858" y="2705870"/>
            <a:ext cx="151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F5F68F1-918D-4D69-B08C-91A1295D41B9}"/>
              </a:ext>
            </a:extLst>
          </p:cNvPr>
          <p:cNvSpPr txBox="1"/>
          <p:nvPr/>
        </p:nvSpPr>
        <p:spPr>
          <a:xfrm>
            <a:off x="6105085" y="3275179"/>
            <a:ext cx="119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52CAB31-816A-4AEF-9BBC-1340699F023A}"/>
              </a:ext>
            </a:extLst>
          </p:cNvPr>
          <p:cNvSpPr txBox="1"/>
          <p:nvPr/>
        </p:nvSpPr>
        <p:spPr>
          <a:xfrm>
            <a:off x="6381525" y="3814516"/>
            <a:ext cx="167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電子期刊文章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C025BAF-346C-4AA6-8E42-F55D61A689BE}"/>
              </a:ext>
            </a:extLst>
          </p:cNvPr>
          <p:cNvSpPr txBox="1"/>
          <p:nvPr/>
        </p:nvSpPr>
        <p:spPr>
          <a:xfrm>
            <a:off x="5477280" y="724105"/>
            <a:ext cx="11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電子資源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057F98D-0F76-4CD4-A46E-FD7D3F5A7086}"/>
              </a:ext>
            </a:extLst>
          </p:cNvPr>
          <p:cNvSpPr txBox="1"/>
          <p:nvPr/>
        </p:nvSpPr>
        <p:spPr>
          <a:xfrm>
            <a:off x="5582873" y="1275637"/>
            <a:ext cx="1373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電子書平台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AB4B4CE-947D-4046-B51F-35214AF42B9A}"/>
              </a:ext>
            </a:extLst>
          </p:cNvPr>
          <p:cNvSpPr txBox="1"/>
          <p:nvPr/>
        </p:nvSpPr>
        <p:spPr>
          <a:xfrm>
            <a:off x="6105085" y="1919596"/>
            <a:ext cx="93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電子書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F2FD30B-7873-494A-9290-8795FF8A18CB}"/>
              </a:ext>
            </a:extLst>
          </p:cNvPr>
          <p:cNvSpPr txBox="1"/>
          <p:nvPr/>
        </p:nvSpPr>
        <p:spPr>
          <a:xfrm>
            <a:off x="9162411" y="1919596"/>
            <a:ext cx="91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紙本書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35E62AB-CCF7-46F8-9A07-8F6A706B3701}"/>
              </a:ext>
            </a:extLst>
          </p:cNvPr>
          <p:cNvSpPr txBox="1"/>
          <p:nvPr/>
        </p:nvSpPr>
        <p:spPr>
          <a:xfrm>
            <a:off x="9440159" y="724105"/>
            <a:ext cx="113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實體資源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09B640-C359-4139-ACD6-3CBB3D27195A}"/>
              </a:ext>
            </a:extLst>
          </p:cNvPr>
          <p:cNvSpPr txBox="1"/>
          <p:nvPr/>
        </p:nvSpPr>
        <p:spPr>
          <a:xfrm>
            <a:off x="9162411" y="3273192"/>
            <a:ext cx="112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紙本期刊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407FA72-8B7E-47FA-857E-0104354330FF}"/>
              </a:ext>
            </a:extLst>
          </p:cNvPr>
          <p:cNvSpPr txBox="1"/>
          <p:nvPr/>
        </p:nvSpPr>
        <p:spPr>
          <a:xfrm>
            <a:off x="9162411" y="5015374"/>
            <a:ext cx="168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多媒體、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DVD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ECD4EA-A75F-4C0C-8BEC-288CFCB1BD7B}"/>
              </a:ext>
            </a:extLst>
          </p:cNvPr>
          <p:cNvSpPr txBox="1"/>
          <p:nvPr/>
        </p:nvSpPr>
        <p:spPr>
          <a:xfrm>
            <a:off x="4267878" y="3526979"/>
            <a:ext cx="99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資料庫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1EE63E2A-6730-4295-90AD-3AA4E472E6AB}"/>
              </a:ext>
            </a:extLst>
          </p:cNvPr>
          <p:cNvSpPr txBox="1"/>
          <p:nvPr/>
        </p:nvSpPr>
        <p:spPr>
          <a:xfrm>
            <a:off x="5575858" y="5015374"/>
            <a:ext cx="23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影音知識庫、電影網</a:t>
            </a: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1366AD84-9137-407F-8451-6127136C929E}"/>
              </a:ext>
            </a:extLst>
          </p:cNvPr>
          <p:cNvSpPr txBox="1"/>
          <p:nvPr/>
        </p:nvSpPr>
        <p:spPr>
          <a:xfrm>
            <a:off x="5575858" y="5847303"/>
            <a:ext cx="158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語言學習平台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E53966C-27B8-49B6-9FEE-F58B80088A97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6BCDD98-987E-4D99-9443-B523DC095B13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9179547C-6667-44F7-BEB3-93589C43841B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查詢範圍比較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A13BDDA5-8538-4616-96B2-159E62D3117B}"/>
              </a:ext>
            </a:extLst>
          </p:cNvPr>
          <p:cNvSpPr txBox="1"/>
          <p:nvPr/>
        </p:nvSpPr>
        <p:spPr>
          <a:xfrm>
            <a:off x="250361" y="-1132784"/>
            <a:ext cx="9025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資源探索服務可查館藏目錄，但內容是批次處理倒入的，所以會有時間差，可能有部份新書查不到。（但有出現部份華藝電子書本館未採購仍可查到。）主要介紹可搜尋到單篇全文資源。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4258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376872" y="2601732"/>
            <a:ext cx="6477342" cy="2230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大推！</a:t>
            </a:r>
            <a:endParaRPr lang="en-US" altLang="zh-TW" sz="7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14000"/>
              </a:lnSpc>
            </a:pPr>
            <a:r>
              <a:rPr lang="zh-TW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好用的電子資源平台</a:t>
            </a:r>
            <a:endParaRPr lang="zh-CN" altLang="en-US" sz="8000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777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4418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大推！好用的電子資源平台</a:t>
            </a:r>
          </a:p>
        </p:txBody>
      </p:sp>
      <p:grpSp>
        <p:nvGrpSpPr>
          <p:cNvPr id="10" name="组合 6"/>
          <p:cNvGrpSpPr/>
          <p:nvPr/>
        </p:nvGrpSpPr>
        <p:grpSpPr>
          <a:xfrm>
            <a:off x="226060" y="709020"/>
            <a:ext cx="2877212" cy="465189"/>
            <a:chOff x="6627851" y="3493208"/>
            <a:chExt cx="2877212" cy="465454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5961" y="3496734"/>
              <a:ext cx="2339102" cy="46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推薦的電子資源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441961" y="477907"/>
            <a:ext cx="11742558" cy="5686724"/>
            <a:chOff x="231499" y="121362"/>
            <a:chExt cx="11742558" cy="568672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/>
            <a:srcRect l="32114" t="26439" r="32171" b="56871"/>
            <a:stretch/>
          </p:blipFill>
          <p:spPr>
            <a:xfrm>
              <a:off x="5135398" y="121362"/>
              <a:ext cx="2742749" cy="1032037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685B4D5-346E-4ABE-9511-F2CB2E242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9" y="1142090"/>
              <a:ext cx="3749938" cy="108000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82" b="42193"/>
            <a:stretch/>
          </p:blipFill>
          <p:spPr>
            <a:xfrm>
              <a:off x="252638" y="4862391"/>
              <a:ext cx="3728800" cy="945695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5298499" y="3650697"/>
              <a:ext cx="6675558" cy="788744"/>
              <a:chOff x="5298499" y="3650697"/>
              <a:chExt cx="6675558" cy="788744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5"/>
              <a:srcRect l="29491" t="14856" r="30713" b="74986"/>
              <a:stretch/>
            </p:blipFill>
            <p:spPr>
              <a:xfrm>
                <a:off x="6256828" y="3747318"/>
                <a:ext cx="5717229" cy="692123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5298499" y="3650697"/>
                <a:ext cx="1374788" cy="7694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TW" sz="4400" b="1" cap="none" spc="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AEB</a:t>
                </a:r>
                <a:endParaRPr lang="zh-TW" altLang="en-US" sz="4400" b="1" cap="none" spc="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pic>
        <p:nvPicPr>
          <p:cNvPr id="2054" name="Picture 6" descr="臺北榮總圖書館News E點通: E點通(E-Touch)英語線上學習系統，已改版完成，歡迎同仁多加利用。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 r="70349" b="55476"/>
          <a:stretch/>
        </p:blipFill>
        <p:spPr bwMode="auto">
          <a:xfrm>
            <a:off x="8033442" y="94937"/>
            <a:ext cx="2567151" cy="16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dn讀書館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47960"/>
            <a:ext cx="5111017" cy="114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中文電子書－iRead eBook 華藝電子書- BOOK可思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" y="4239177"/>
            <a:ext cx="3686726" cy="6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iritilibrary華藝線上圖書館- 教育部校園數位內容與教學軟體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42" y="5769161"/>
            <a:ext cx="3616858" cy="112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電子資源新增訊息】哈佛商業評論全球繁體中文版影音知識庫- 崑山科大圖書館RS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525" y="2408405"/>
            <a:ext cx="2913479" cy="13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國鼎圖書館– KMOVIE智軒雲端公播電影網啟用通知!!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054" y="2068122"/>
            <a:ext cx="2920578" cy="189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A5CA1148-1858-E4E8-6267-F6BFBF6390F2}"/>
              </a:ext>
            </a:extLst>
          </p:cNvPr>
          <p:cNvGrpSpPr/>
          <p:nvPr/>
        </p:nvGrpSpPr>
        <p:grpSpPr>
          <a:xfrm>
            <a:off x="206377" y="730832"/>
            <a:ext cx="4230503" cy="5823877"/>
            <a:chOff x="206377" y="730832"/>
            <a:chExt cx="4735541" cy="582387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3D28E57-BD09-6AF3-026C-F026744E094F}"/>
                </a:ext>
              </a:extLst>
            </p:cNvPr>
            <p:cNvSpPr/>
            <p:nvPr/>
          </p:nvSpPr>
          <p:spPr>
            <a:xfrm>
              <a:off x="206377" y="1419015"/>
              <a:ext cx="4564799" cy="513569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9" name="圖說文字: 向下箭號 18">
              <a:extLst>
                <a:ext uri="{FF2B5EF4-FFF2-40B4-BE49-F238E27FC236}">
                  <a16:creationId xmlns:a16="http://schemas.microsoft.com/office/drawing/2014/main" id="{65F95331-DEB6-DB0E-A3BA-494C426BBB26}"/>
                </a:ext>
              </a:extLst>
            </p:cNvPr>
            <p:cNvSpPr/>
            <p:nvPr/>
          </p:nvSpPr>
          <p:spPr>
            <a:xfrm>
              <a:off x="3583891" y="730832"/>
              <a:ext cx="1358027" cy="755450"/>
            </a:xfrm>
            <a:prstGeom prst="downArrowCallou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電子書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E01624B5-837F-7CD3-D540-61ADE5A70B2B}"/>
              </a:ext>
            </a:extLst>
          </p:cNvPr>
          <p:cNvGrpSpPr/>
          <p:nvPr/>
        </p:nvGrpSpPr>
        <p:grpSpPr>
          <a:xfrm>
            <a:off x="4516619" y="195700"/>
            <a:ext cx="7645839" cy="1729513"/>
            <a:chOff x="4516619" y="195700"/>
            <a:chExt cx="7645839" cy="1729513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BDD017E-4EF5-A6C7-5240-22FA30281B61}"/>
                </a:ext>
              </a:extLst>
            </p:cNvPr>
            <p:cNvSpPr/>
            <p:nvPr/>
          </p:nvSpPr>
          <p:spPr>
            <a:xfrm>
              <a:off x="5202158" y="195702"/>
              <a:ext cx="6960300" cy="167341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1" name="圖說文字: 向右箭號 20">
              <a:extLst>
                <a:ext uri="{FF2B5EF4-FFF2-40B4-BE49-F238E27FC236}">
                  <a16:creationId xmlns:a16="http://schemas.microsoft.com/office/drawing/2014/main" id="{C60B14C0-F641-B934-8F57-0ADA6D270BA1}"/>
                </a:ext>
              </a:extLst>
            </p:cNvPr>
            <p:cNvSpPr/>
            <p:nvPr/>
          </p:nvSpPr>
          <p:spPr>
            <a:xfrm>
              <a:off x="4516619" y="195700"/>
              <a:ext cx="800775" cy="1729513"/>
            </a:xfrm>
            <a:prstGeom prst="rightArrowCallou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語言學習</a:t>
              </a: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4AD64A2-D220-502C-64E5-90A70210C223}"/>
              </a:ext>
            </a:extLst>
          </p:cNvPr>
          <p:cNvGrpSpPr/>
          <p:nvPr/>
        </p:nvGrpSpPr>
        <p:grpSpPr>
          <a:xfrm>
            <a:off x="4516619" y="2012634"/>
            <a:ext cx="7645839" cy="1952339"/>
            <a:chOff x="4516619" y="2050759"/>
            <a:chExt cx="7645839" cy="1952339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047BB1F-F3AC-845C-2904-C11FF06251DA}"/>
                </a:ext>
              </a:extLst>
            </p:cNvPr>
            <p:cNvSpPr/>
            <p:nvPr/>
          </p:nvSpPr>
          <p:spPr>
            <a:xfrm>
              <a:off x="5202158" y="2050759"/>
              <a:ext cx="6960300" cy="195233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圖說文字: 向右箭號 22">
              <a:extLst>
                <a:ext uri="{FF2B5EF4-FFF2-40B4-BE49-F238E27FC236}">
                  <a16:creationId xmlns:a16="http://schemas.microsoft.com/office/drawing/2014/main" id="{D1FE2C9E-59D3-1D95-BD75-3C72DB2A0D28}"/>
                </a:ext>
              </a:extLst>
            </p:cNvPr>
            <p:cNvSpPr/>
            <p:nvPr/>
          </p:nvSpPr>
          <p:spPr>
            <a:xfrm>
              <a:off x="4516619" y="2204143"/>
              <a:ext cx="800775" cy="1673410"/>
            </a:xfrm>
            <a:prstGeom prst="rightArrowCallou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影音平台</a:t>
              </a:r>
            </a:p>
          </p:txBody>
        </p:sp>
      </p:grpSp>
      <p:sp>
        <p:nvSpPr>
          <p:cNvPr id="27" name="圖說文字: 向右箭號 26">
            <a:extLst>
              <a:ext uri="{FF2B5EF4-FFF2-40B4-BE49-F238E27FC236}">
                <a16:creationId xmlns:a16="http://schemas.microsoft.com/office/drawing/2014/main" id="{E855A35B-2E32-2F5F-0CC6-5B705C90A58D}"/>
              </a:ext>
            </a:extLst>
          </p:cNvPr>
          <p:cNvSpPr/>
          <p:nvPr/>
        </p:nvSpPr>
        <p:spPr>
          <a:xfrm>
            <a:off x="5732585" y="5937763"/>
            <a:ext cx="2702057" cy="784022"/>
          </a:xfrm>
          <a:prstGeom prst="rightArrowCallout">
            <a:avLst>
              <a:gd name="adj1" fmla="val 17525"/>
              <a:gd name="adj2" fmla="val 20328"/>
              <a:gd name="adj3" fmla="val 40885"/>
              <a:gd name="adj4" fmla="val 81659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全文資料庫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做作業好幫手</a:t>
            </a: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5262" y="321626"/>
            <a:ext cx="1681384" cy="1375991"/>
          </a:xfrm>
          <a:prstGeom prst="rect">
            <a:avLst/>
          </a:prstGeom>
        </p:spPr>
      </p:pic>
      <p:pic>
        <p:nvPicPr>
          <p:cNvPr id="1026" name="Picture 2" descr="曼谷旅遊電子書已上架PressReader報章雜誌閱讀平台，搭乘國泰航空、入住各大旅館，歡迎用力下載！ – LOL Travelbooks獨立出版工作室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818"/>
          <a:stretch/>
        </p:blipFill>
        <p:spPr bwMode="auto">
          <a:xfrm>
            <a:off x="5732585" y="4880523"/>
            <a:ext cx="4868008" cy="78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53E9D09C-7F70-4030-8C16-8BA69E0560DC}"/>
              </a:ext>
            </a:extLst>
          </p:cNvPr>
          <p:cNvGrpSpPr/>
          <p:nvPr/>
        </p:nvGrpSpPr>
        <p:grpSpPr>
          <a:xfrm>
            <a:off x="4516619" y="4091652"/>
            <a:ext cx="7645839" cy="2766348"/>
            <a:chOff x="4516619" y="4091652"/>
            <a:chExt cx="7645839" cy="2766348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CEECC425-DD7B-410C-9ECF-D6EB377B795E}"/>
                </a:ext>
              </a:extLst>
            </p:cNvPr>
            <p:cNvSpPr/>
            <p:nvPr/>
          </p:nvSpPr>
          <p:spPr>
            <a:xfrm>
              <a:off x="5202158" y="4091652"/>
              <a:ext cx="6960300" cy="2766348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5" name="圖說文字: 向右箭號 24">
              <a:extLst>
                <a:ext uri="{FF2B5EF4-FFF2-40B4-BE49-F238E27FC236}">
                  <a16:creationId xmlns:a16="http://schemas.microsoft.com/office/drawing/2014/main" id="{86E9DCF6-ED77-66DF-A5C8-BBB36819B676}"/>
                </a:ext>
              </a:extLst>
            </p:cNvPr>
            <p:cNvSpPr/>
            <p:nvPr/>
          </p:nvSpPr>
          <p:spPr>
            <a:xfrm>
              <a:off x="4516619" y="4302482"/>
              <a:ext cx="776860" cy="1635281"/>
            </a:xfrm>
            <a:prstGeom prst="rightArrowCallou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期刊雜誌</a:t>
              </a:r>
            </a:p>
          </p:txBody>
        </p:sp>
      </p:grp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6EDB0200-6B64-4120-B52B-71F6F038CD21}"/>
              </a:ext>
            </a:extLst>
          </p:cNvPr>
          <p:cNvSpPr>
            <a:spLocks noChangeAspect="1"/>
          </p:cNvSpPr>
          <p:nvPr/>
        </p:nvSpPr>
        <p:spPr>
          <a:xfrm>
            <a:off x="4912446" y="4061047"/>
            <a:ext cx="719905" cy="720645"/>
          </a:xfrm>
          <a:prstGeom prst="roundRect">
            <a:avLst>
              <a:gd name="adj" fmla="val 50000"/>
            </a:avLst>
          </a:prstGeom>
          <a:solidFill>
            <a:srgbClr val="FF388C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Rounded Rectangle 27">
            <a:extLst>
              <a:ext uri="{FF2B5EF4-FFF2-40B4-BE49-F238E27FC236}">
                <a16:creationId xmlns:a16="http://schemas.microsoft.com/office/drawing/2014/main" id="{925C3DE7-F2B6-4F50-8874-7B58EF33ED23}"/>
              </a:ext>
            </a:extLst>
          </p:cNvPr>
          <p:cNvSpPr>
            <a:spLocks noChangeAspect="1"/>
          </p:cNvSpPr>
          <p:nvPr/>
        </p:nvSpPr>
        <p:spPr>
          <a:xfrm>
            <a:off x="3387200" y="2642400"/>
            <a:ext cx="719905" cy="720645"/>
          </a:xfrm>
          <a:prstGeom prst="roundRect">
            <a:avLst>
              <a:gd name="adj" fmla="val 50000"/>
            </a:avLst>
          </a:prstGeom>
          <a:solidFill>
            <a:srgbClr val="A4178A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D41346DA-1DDC-440B-9BB1-667F7AEF9A5C}"/>
              </a:ext>
            </a:extLst>
          </p:cNvPr>
          <p:cNvSpPr>
            <a:spLocks noChangeAspect="1"/>
          </p:cNvSpPr>
          <p:nvPr/>
        </p:nvSpPr>
        <p:spPr>
          <a:xfrm>
            <a:off x="8492094" y="2164119"/>
            <a:ext cx="719905" cy="720645"/>
          </a:xfrm>
          <a:prstGeom prst="roundRect">
            <a:avLst>
              <a:gd name="adj" fmla="val 50000"/>
            </a:avLst>
          </a:prstGeom>
          <a:solidFill>
            <a:srgbClr val="E40059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52" name="Rounded Rectangle 23">
            <a:extLst>
              <a:ext uri="{FF2B5EF4-FFF2-40B4-BE49-F238E27FC236}">
                <a16:creationId xmlns:a16="http://schemas.microsoft.com/office/drawing/2014/main" id="{7AD9C13A-4101-43E7-A51E-E40D18D60CBC}"/>
              </a:ext>
            </a:extLst>
          </p:cNvPr>
          <p:cNvSpPr>
            <a:spLocks noChangeAspect="1"/>
          </p:cNvSpPr>
          <p:nvPr/>
        </p:nvSpPr>
        <p:spPr>
          <a:xfrm>
            <a:off x="5245293" y="1891094"/>
            <a:ext cx="719905" cy="720645"/>
          </a:xfrm>
          <a:prstGeom prst="roundRect">
            <a:avLst>
              <a:gd name="adj" fmla="val 50000"/>
            </a:avLst>
          </a:prstGeom>
          <a:solidFill>
            <a:srgbClr val="E40059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53" name="Rounded Rectangle 23">
            <a:extLst>
              <a:ext uri="{FF2B5EF4-FFF2-40B4-BE49-F238E27FC236}">
                <a16:creationId xmlns:a16="http://schemas.microsoft.com/office/drawing/2014/main" id="{3495D18F-3523-4785-89A1-47005AAE9B07}"/>
              </a:ext>
            </a:extLst>
          </p:cNvPr>
          <p:cNvSpPr>
            <a:spLocks noChangeAspect="1"/>
          </p:cNvSpPr>
          <p:nvPr/>
        </p:nvSpPr>
        <p:spPr>
          <a:xfrm>
            <a:off x="5419054" y="4944676"/>
            <a:ext cx="719905" cy="720645"/>
          </a:xfrm>
          <a:prstGeom prst="roundRect">
            <a:avLst>
              <a:gd name="adj" fmla="val 50000"/>
            </a:avLst>
          </a:prstGeom>
          <a:solidFill>
            <a:srgbClr val="E40059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54" name="Rounded Rectangle 23">
            <a:extLst>
              <a:ext uri="{FF2B5EF4-FFF2-40B4-BE49-F238E27FC236}">
                <a16:creationId xmlns:a16="http://schemas.microsoft.com/office/drawing/2014/main" id="{12187008-3297-4F54-94E2-C467059740B2}"/>
              </a:ext>
            </a:extLst>
          </p:cNvPr>
          <p:cNvSpPr>
            <a:spLocks noChangeAspect="1"/>
          </p:cNvSpPr>
          <p:nvPr/>
        </p:nvSpPr>
        <p:spPr>
          <a:xfrm>
            <a:off x="10258547" y="100650"/>
            <a:ext cx="719905" cy="720645"/>
          </a:xfrm>
          <a:prstGeom prst="roundRect">
            <a:avLst>
              <a:gd name="adj" fmla="val 50000"/>
            </a:avLst>
          </a:prstGeom>
          <a:solidFill>
            <a:srgbClr val="E40059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55" name="Rounded Rectangle 11">
            <a:extLst>
              <a:ext uri="{FF2B5EF4-FFF2-40B4-BE49-F238E27FC236}">
                <a16:creationId xmlns:a16="http://schemas.microsoft.com/office/drawing/2014/main" id="{0E68C282-C924-4C91-95BC-F722BB2DFF81}"/>
              </a:ext>
            </a:extLst>
          </p:cNvPr>
          <p:cNvSpPr>
            <a:spLocks noChangeAspect="1"/>
          </p:cNvSpPr>
          <p:nvPr/>
        </p:nvSpPr>
        <p:spPr>
          <a:xfrm>
            <a:off x="8130169" y="5657011"/>
            <a:ext cx="719905" cy="720645"/>
          </a:xfrm>
          <a:prstGeom prst="roundRect">
            <a:avLst>
              <a:gd name="adj" fmla="val 50000"/>
            </a:avLst>
          </a:prstGeom>
          <a:solidFill>
            <a:srgbClr val="005BD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7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0" grpId="0" animBg="1"/>
      <p:bldP spid="43" grpId="0" animBg="1"/>
      <p:bldP spid="46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9C174B7F-D027-467B-B07F-83B44C628394}"/>
              </a:ext>
            </a:extLst>
          </p:cNvPr>
          <p:cNvGrpSpPr/>
          <p:nvPr/>
        </p:nvGrpSpPr>
        <p:grpSpPr>
          <a:xfrm>
            <a:off x="622040" y="1446749"/>
            <a:ext cx="11210499" cy="5418827"/>
            <a:chOff x="622040" y="1446749"/>
            <a:chExt cx="11210499" cy="5418827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0BFC24A0-E5DA-4443-97CB-95DA8B360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1573"/>
            <a:stretch/>
          </p:blipFill>
          <p:spPr>
            <a:xfrm>
              <a:off x="622040" y="1446749"/>
              <a:ext cx="11210499" cy="5418827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517D6F3-5276-47D1-AFA4-FC0467FE1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297" t="47324" r="33116" b="27752"/>
            <a:stretch/>
          </p:blipFill>
          <p:spPr>
            <a:xfrm>
              <a:off x="1161882" y="4536532"/>
              <a:ext cx="7524918" cy="2045050"/>
            </a:xfrm>
            <a:prstGeom prst="rect">
              <a:avLst/>
            </a:prstGeom>
          </p:spPr>
        </p:pic>
      </p:grp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93102"/>
            <a:ext cx="4261236" cy="456940"/>
            <a:chOff x="6627851" y="3493208"/>
            <a:chExt cx="4261236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3647152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電子資源→輸入電子資源平台名稱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16" name="圓角矩形 13">
            <a:extLst>
              <a:ext uri="{FF2B5EF4-FFF2-40B4-BE49-F238E27FC236}">
                <a16:creationId xmlns:a16="http://schemas.microsoft.com/office/drawing/2014/main" id="{750372EA-B2AD-4311-9E81-A4DF68F6E2A8}"/>
              </a:ext>
            </a:extLst>
          </p:cNvPr>
          <p:cNvSpPr/>
          <p:nvPr/>
        </p:nvSpPr>
        <p:spPr>
          <a:xfrm>
            <a:off x="1191445" y="5094514"/>
            <a:ext cx="2873829" cy="139502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3">
            <a:extLst>
              <a:ext uri="{FF2B5EF4-FFF2-40B4-BE49-F238E27FC236}">
                <a16:creationId xmlns:a16="http://schemas.microsoft.com/office/drawing/2014/main" id="{235DDBB4-329D-4E77-B75C-9299DDDBBA2F}"/>
              </a:ext>
            </a:extLst>
          </p:cNvPr>
          <p:cNvSpPr/>
          <p:nvPr/>
        </p:nvSpPr>
        <p:spPr>
          <a:xfrm>
            <a:off x="4094836" y="4489303"/>
            <a:ext cx="1658264" cy="6836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5">
            <a:extLst>
              <a:ext uri="{FF2B5EF4-FFF2-40B4-BE49-F238E27FC236}">
                <a16:creationId xmlns:a16="http://schemas.microsoft.com/office/drawing/2014/main" id="{0D64791F-2021-42B0-907D-FDA1A786D94D}"/>
              </a:ext>
            </a:extLst>
          </p:cNvPr>
          <p:cNvSpPr/>
          <p:nvPr/>
        </p:nvSpPr>
        <p:spPr>
          <a:xfrm rot="3210094">
            <a:off x="6520888" y="5036254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B3A8919-3A3A-4D43-ABEC-4CBBCDD480C7}"/>
              </a:ext>
            </a:extLst>
          </p:cNvPr>
          <p:cNvSpPr/>
          <p:nvPr/>
        </p:nvSpPr>
        <p:spPr>
          <a:xfrm>
            <a:off x="0" y="5454234"/>
            <a:ext cx="2336801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輸入資源名稱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9BCE0549-B793-4693-BC2F-14729C6357F9}"/>
              </a:ext>
            </a:extLst>
          </p:cNvPr>
          <p:cNvSpPr txBox="1"/>
          <p:nvPr/>
        </p:nvSpPr>
        <p:spPr>
          <a:xfrm>
            <a:off x="431687" y="56254"/>
            <a:ext cx="34418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大推！好用的電子資源平台</a:t>
            </a:r>
          </a:p>
        </p:txBody>
      </p:sp>
    </p:spTree>
    <p:extLst>
      <p:ext uri="{BB962C8B-B14F-4D97-AF65-F5344CB8AC3E}">
        <p14:creationId xmlns:p14="http://schemas.microsoft.com/office/powerpoint/2010/main" val="339846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0338" t="9413" r="20732" b="29001"/>
          <a:stretch/>
        </p:blipFill>
        <p:spPr>
          <a:xfrm>
            <a:off x="632460" y="1363294"/>
            <a:ext cx="11051540" cy="549470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1866900" y="2480869"/>
            <a:ext cx="7569200" cy="63328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2755900" y="1960983"/>
            <a:ext cx="2310882" cy="51988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409626" y="3123644"/>
            <a:ext cx="2313541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輸入資源名稱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向右箭號 5">
            <a:extLst>
              <a:ext uri="{FF2B5EF4-FFF2-40B4-BE49-F238E27FC236}">
                <a16:creationId xmlns:a16="http://schemas.microsoft.com/office/drawing/2014/main" id="{41E43C4B-F1F7-4E04-B5B8-751090D6E466}"/>
              </a:ext>
            </a:extLst>
          </p:cNvPr>
          <p:cNvSpPr/>
          <p:nvPr/>
        </p:nvSpPr>
        <p:spPr>
          <a:xfrm rot="7032159">
            <a:off x="8758781" y="2156260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组合 6">
            <a:extLst>
              <a:ext uri="{FF2B5EF4-FFF2-40B4-BE49-F238E27FC236}">
                <a16:creationId xmlns:a16="http://schemas.microsoft.com/office/drawing/2014/main" id="{965F54B3-ECC9-4206-A947-630D99B5396B}"/>
              </a:ext>
            </a:extLst>
          </p:cNvPr>
          <p:cNvGrpSpPr/>
          <p:nvPr/>
        </p:nvGrpSpPr>
        <p:grpSpPr>
          <a:xfrm>
            <a:off x="403860" y="793102"/>
            <a:ext cx="5845003" cy="456940"/>
            <a:chOff x="6627851" y="3493208"/>
            <a:chExt cx="5845003" cy="457200"/>
          </a:xfrm>
        </p:grpSpPr>
        <p:sp>
          <p:nvSpPr>
            <p:cNvPr id="17" name="矩形: 圆角 27">
              <a:extLst>
                <a:ext uri="{FF2B5EF4-FFF2-40B4-BE49-F238E27FC236}">
                  <a16:creationId xmlns:a16="http://schemas.microsoft.com/office/drawing/2014/main" id="{4BA7094A-5226-425E-A901-F3F0FA0D9E50}"/>
                </a:ext>
              </a:extLst>
            </p:cNvPr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573">
              <a:extLst>
                <a:ext uri="{FF2B5EF4-FFF2-40B4-BE49-F238E27FC236}">
                  <a16:creationId xmlns:a16="http://schemas.microsoft.com/office/drawing/2014/main" id="{50C91822-334D-4131-B3EE-213717BADD1E}"/>
                </a:ext>
              </a:extLst>
            </p:cNvPr>
            <p:cNvSpPr txBox="1"/>
            <p:nvPr/>
          </p:nvSpPr>
          <p:spPr>
            <a:xfrm>
              <a:off x="7241935" y="3537037"/>
              <a:ext cx="5230919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資料庫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電子期刊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電子書→輸入電子資源平台名稱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574">
              <a:extLst>
                <a:ext uri="{FF2B5EF4-FFF2-40B4-BE49-F238E27FC236}">
                  <a16:creationId xmlns:a16="http://schemas.microsoft.com/office/drawing/2014/main" id="{8404056D-D6B8-4DA0-B6EE-F5F7B7CAF649}"/>
                </a:ext>
              </a:extLst>
            </p:cNvPr>
            <p:cNvSpPr txBox="1"/>
            <p:nvPr/>
          </p:nvSpPr>
          <p:spPr>
            <a:xfrm>
              <a:off x="6629716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8C3C464D-B98B-4DB3-B4EB-0F06478246B1}"/>
              </a:ext>
            </a:extLst>
          </p:cNvPr>
          <p:cNvSpPr txBox="1"/>
          <p:nvPr/>
        </p:nvSpPr>
        <p:spPr>
          <a:xfrm>
            <a:off x="431687" y="56254"/>
            <a:ext cx="34418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大推！好用的電子資源平台</a:t>
            </a:r>
          </a:p>
        </p:txBody>
      </p:sp>
    </p:spTree>
    <p:extLst>
      <p:ext uri="{BB962C8B-B14F-4D97-AF65-F5344CB8AC3E}">
        <p14:creationId xmlns:p14="http://schemas.microsoft.com/office/powerpoint/2010/main" val="10676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10876" t="10656" r="15756" b="5352"/>
          <a:stretch/>
        </p:blipFill>
        <p:spPr>
          <a:xfrm>
            <a:off x="1525758" y="1165963"/>
            <a:ext cx="8635279" cy="556068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3864525" y="4809533"/>
            <a:ext cx="2345776" cy="32657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3687245" y="4305239"/>
            <a:ext cx="3991849" cy="3265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643996" y="6514349"/>
            <a:ext cx="457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備用網址空英網址</a:t>
            </a:r>
            <a:r>
              <a:rPr lang="en-US" altLang="zh-TW" dirty="0"/>
              <a:t>https://tccs5.webenglish.tv</a:t>
            </a:r>
            <a:endParaRPr lang="zh-TW" altLang="en-US" dirty="0"/>
          </a:p>
        </p:txBody>
      </p:sp>
      <p:sp>
        <p:nvSpPr>
          <p:cNvPr id="16" name="向右箭號 5">
            <a:extLst>
              <a:ext uri="{FF2B5EF4-FFF2-40B4-BE49-F238E27FC236}">
                <a16:creationId xmlns:a16="http://schemas.microsoft.com/office/drawing/2014/main" id="{9954FFDC-3D5C-4D64-8858-C3365985DAAE}"/>
              </a:ext>
            </a:extLst>
          </p:cNvPr>
          <p:cNvSpPr/>
          <p:nvPr/>
        </p:nvSpPr>
        <p:spPr>
          <a:xfrm rot="13299627">
            <a:off x="5617513" y="4979785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F234237-D5F6-4463-A6A0-F0819EDEFF94}"/>
              </a:ext>
            </a:extLst>
          </p:cNvPr>
          <p:cNvGrpSpPr/>
          <p:nvPr/>
        </p:nvGrpSpPr>
        <p:grpSpPr>
          <a:xfrm>
            <a:off x="403860" y="672652"/>
            <a:ext cx="7031225" cy="457200"/>
            <a:chOff x="403860" y="794127"/>
            <a:chExt cx="7031225" cy="457200"/>
          </a:xfrm>
        </p:grpSpPr>
        <p:sp>
          <p:nvSpPr>
            <p:cNvPr id="12" name="文本框 573"/>
            <p:cNvSpPr txBox="1"/>
            <p:nvPr/>
          </p:nvSpPr>
          <p:spPr>
            <a:xfrm>
              <a:off x="1017944" y="831789"/>
              <a:ext cx="6417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輸入名稱「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空中英語教室影音典藏學習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」→點選「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資源網址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」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矩形: 圆角 26">
              <a:extLst>
                <a:ext uri="{FF2B5EF4-FFF2-40B4-BE49-F238E27FC236}">
                  <a16:creationId xmlns:a16="http://schemas.microsoft.com/office/drawing/2014/main" id="{0469B31D-FFAB-4E3D-8925-CD1B0EDC917C}"/>
                </a:ext>
              </a:extLst>
            </p:cNvPr>
            <p:cNvSpPr/>
            <p:nvPr/>
          </p:nvSpPr>
          <p:spPr>
            <a:xfrm>
              <a:off x="403860" y="794127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571">
              <a:extLst>
                <a:ext uri="{FF2B5EF4-FFF2-40B4-BE49-F238E27FC236}">
                  <a16:creationId xmlns:a16="http://schemas.microsoft.com/office/drawing/2014/main" id="{1A8FB30C-F797-4D10-8E8B-2F5D7A7AD5DE}"/>
                </a:ext>
              </a:extLst>
            </p:cNvPr>
            <p:cNvSpPr txBox="1"/>
            <p:nvPr/>
          </p:nvSpPr>
          <p:spPr>
            <a:xfrm>
              <a:off x="405725" y="83654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B340ADE3-E04F-4BF2-9091-C8A5A4C11D79}"/>
              </a:ext>
            </a:extLst>
          </p:cNvPr>
          <p:cNvSpPr txBox="1"/>
          <p:nvPr/>
        </p:nvSpPr>
        <p:spPr>
          <a:xfrm>
            <a:off x="431687" y="56254"/>
            <a:ext cx="34418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大推！好用的電子資源平台</a:t>
            </a:r>
          </a:p>
        </p:txBody>
      </p:sp>
    </p:spTree>
    <p:extLst>
      <p:ext uri="{BB962C8B-B14F-4D97-AF65-F5344CB8AC3E}">
        <p14:creationId xmlns:p14="http://schemas.microsoft.com/office/powerpoint/2010/main" val="149693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9174" t="17940" r="21949" b="4963"/>
          <a:stretch/>
        </p:blipFill>
        <p:spPr>
          <a:xfrm>
            <a:off x="1017944" y="1343608"/>
            <a:ext cx="9199076" cy="5514392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685710"/>
            <a:ext cx="5744014" cy="456940"/>
            <a:chOff x="6627851" y="3493208"/>
            <a:chExt cx="574401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512993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空中英語教室影音典藏學習頻道→點選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login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進入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289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圓角矩形 22"/>
          <p:cNvSpPr/>
          <p:nvPr/>
        </p:nvSpPr>
        <p:spPr>
          <a:xfrm>
            <a:off x="6443454" y="3915711"/>
            <a:ext cx="1926105" cy="46034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8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1551907" cy="456940"/>
            <a:chOff x="6627851" y="3493208"/>
            <a:chExt cx="155190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101181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個頻道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9106" t="16488" r="41040" b="50861"/>
          <a:stretch/>
        </p:blipFill>
        <p:spPr>
          <a:xfrm>
            <a:off x="155575" y="1209767"/>
            <a:ext cx="7970218" cy="286978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38384" t="53951" r="19976" b="11857"/>
          <a:stretch/>
        </p:blipFill>
        <p:spPr>
          <a:xfrm>
            <a:off x="3789484" y="3866229"/>
            <a:ext cx="7764815" cy="280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8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571417" cy="456940"/>
            <a:chOff x="6627851" y="3493208"/>
            <a:chExt cx="257141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0313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單一課程中的介紹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6003" t="17054" r="45017" b="20755"/>
          <a:stretch/>
        </p:blipFill>
        <p:spPr>
          <a:xfrm>
            <a:off x="943951" y="1231641"/>
            <a:ext cx="7080376" cy="549573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3063332" y="2608848"/>
            <a:ext cx="2935831" cy="479473"/>
            <a:chOff x="3063332" y="2608848"/>
            <a:chExt cx="2935831" cy="479473"/>
          </a:xfrm>
        </p:grpSpPr>
        <p:sp>
          <p:nvSpPr>
            <p:cNvPr id="18" name="圓角矩形 17"/>
            <p:cNvSpPr/>
            <p:nvPr/>
          </p:nvSpPr>
          <p:spPr>
            <a:xfrm>
              <a:off x="3063332" y="2608848"/>
              <a:ext cx="1295510" cy="362411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向右箭號 18"/>
            <p:cNvSpPr/>
            <p:nvPr/>
          </p:nvSpPr>
          <p:spPr>
            <a:xfrm rot="10800000">
              <a:off x="4405188" y="2621376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4808575" y="2614455"/>
              <a:ext cx="1190588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難易度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3188629" y="3794001"/>
            <a:ext cx="5372837" cy="473866"/>
            <a:chOff x="3188629" y="3794001"/>
            <a:chExt cx="5372837" cy="473866"/>
          </a:xfrm>
        </p:grpSpPr>
        <p:sp>
          <p:nvSpPr>
            <p:cNvPr id="14" name="向右箭號 13"/>
            <p:cNvSpPr/>
            <p:nvPr/>
          </p:nvSpPr>
          <p:spPr>
            <a:xfrm rot="10800000">
              <a:off x="5595777" y="3800922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5999163" y="3794001"/>
              <a:ext cx="2562303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該篇的關鍵詞</a:t>
              </a: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3188629" y="3890865"/>
              <a:ext cx="2311482" cy="25569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3188629" y="5164287"/>
            <a:ext cx="5372837" cy="473866"/>
            <a:chOff x="3188629" y="5164287"/>
            <a:chExt cx="5372837" cy="473866"/>
          </a:xfrm>
        </p:grpSpPr>
        <p:sp>
          <p:nvSpPr>
            <p:cNvPr id="22" name="向右箭號 21"/>
            <p:cNvSpPr/>
            <p:nvPr/>
          </p:nvSpPr>
          <p:spPr>
            <a:xfrm rot="10800000">
              <a:off x="5595777" y="5171208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5999163" y="5164287"/>
              <a:ext cx="2562303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中文導讀功能</a:t>
              </a: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3188629" y="5261151"/>
              <a:ext cx="2311482" cy="25569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3188629" y="5656629"/>
            <a:ext cx="5372837" cy="473866"/>
            <a:chOff x="3188629" y="5656629"/>
            <a:chExt cx="5372837" cy="473866"/>
          </a:xfrm>
        </p:grpSpPr>
        <p:sp>
          <p:nvSpPr>
            <p:cNvPr id="25" name="向右箭號 24"/>
            <p:cNvSpPr/>
            <p:nvPr/>
          </p:nvSpPr>
          <p:spPr>
            <a:xfrm rot="10800000">
              <a:off x="5595777" y="5663550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5999163" y="5656629"/>
              <a:ext cx="2562303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課程測驗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3188629" y="5753493"/>
              <a:ext cx="2311482" cy="25569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9695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75" t="21746" r="3504" b="7865"/>
          <a:stretch/>
        </p:blipFill>
        <p:spPr>
          <a:xfrm>
            <a:off x="363262" y="1304461"/>
            <a:ext cx="11811674" cy="546023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45409" cy="456940"/>
            <a:chOff x="6627851" y="3493208"/>
            <a:chExt cx="2645409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313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以大家說英語為例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4522860" y="2199922"/>
            <a:ext cx="5180977" cy="646331"/>
            <a:chOff x="4522860" y="2199922"/>
            <a:chExt cx="5180977" cy="646331"/>
          </a:xfrm>
        </p:grpSpPr>
        <p:sp>
          <p:nvSpPr>
            <p:cNvPr id="23" name="圓角矩形 22"/>
            <p:cNvSpPr/>
            <p:nvPr/>
          </p:nvSpPr>
          <p:spPr>
            <a:xfrm>
              <a:off x="7473821" y="2428521"/>
              <a:ext cx="2230016" cy="363894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向右箭號 15"/>
            <p:cNvSpPr/>
            <p:nvPr/>
          </p:nvSpPr>
          <p:spPr>
            <a:xfrm>
              <a:off x="7085163" y="2379308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522860" y="2199922"/>
              <a:ext cx="2562303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隨著影片</a:t>
              </a:r>
              <a:r>
                <a:rPr lang="en-US" altLang="zh-TW" dirty="0"/>
                <a:t>,</a:t>
              </a:r>
              <a:r>
                <a:rPr lang="zh-TW" altLang="en-US" dirty="0"/>
                <a:t>字幕反黃</a:t>
              </a:r>
              <a:r>
                <a:rPr lang="en-US" altLang="zh-TW" dirty="0"/>
                <a:t>,</a:t>
              </a:r>
              <a:r>
                <a:rPr lang="zh-TW" altLang="en-US" dirty="0"/>
                <a:t>方便學習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8248261" y="4894416"/>
            <a:ext cx="3652352" cy="466946"/>
            <a:chOff x="8248261" y="4894416"/>
            <a:chExt cx="3652352" cy="466946"/>
          </a:xfrm>
        </p:grpSpPr>
        <p:sp>
          <p:nvSpPr>
            <p:cNvPr id="15" name="圓角矩形 14"/>
            <p:cNvSpPr/>
            <p:nvPr/>
          </p:nvSpPr>
          <p:spPr>
            <a:xfrm>
              <a:off x="8248261" y="4960770"/>
              <a:ext cx="752009" cy="302978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向右箭號 17"/>
            <p:cNvSpPr/>
            <p:nvPr/>
          </p:nvSpPr>
          <p:spPr>
            <a:xfrm rot="10800000">
              <a:off x="9030589" y="4894416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9338310" y="4992030"/>
              <a:ext cx="2562303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重要單字</a:t>
              </a:r>
              <a:r>
                <a:rPr lang="en-US" altLang="zh-TW" dirty="0"/>
                <a:t>,</a:t>
              </a:r>
              <a:r>
                <a:rPr lang="zh-TW" altLang="en-US" dirty="0"/>
                <a:t>並分類表列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92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750" y="2643085"/>
            <a:ext cx="3196738" cy="319673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08" y="2112396"/>
            <a:ext cx="3151914" cy="315191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1666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起飛吧！閱讀力量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閱讀推廣活動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F9E12E1-AF16-496A-9D93-BBE1BBF39F97}"/>
              </a:ext>
            </a:extLst>
          </p:cNvPr>
          <p:cNvGrpSpPr/>
          <p:nvPr/>
        </p:nvGrpSpPr>
        <p:grpSpPr>
          <a:xfrm>
            <a:off x="361315" y="701840"/>
            <a:ext cx="7539394" cy="1692771"/>
            <a:chOff x="361315" y="701840"/>
            <a:chExt cx="7539394" cy="1692771"/>
          </a:xfrm>
        </p:grpSpPr>
        <p:sp>
          <p:nvSpPr>
            <p:cNvPr id="15" name="文字方塊 14"/>
            <p:cNvSpPr txBox="1"/>
            <p:nvPr/>
          </p:nvSpPr>
          <p:spPr>
            <a:xfrm>
              <a:off x="893663" y="701840"/>
              <a:ext cx="7007046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借書、借影片、借電子書、使用電子資源。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3-5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月，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每個月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滿</a:t>
              </a:r>
              <a:r>
                <a:rPr lang="en-US" altLang="zh-TW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en-US" sz="4000" b="1" dirty="0">
                  <a:solidFill>
                    <a:srgbClr val="E400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抽好獎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！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越多</a:t>
              </a:r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中奬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機率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越高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～</a:t>
              </a:r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61315" y="754063"/>
              <a:ext cx="457200" cy="457200"/>
              <a:chOff x="403860" y="803458"/>
              <a:chExt cx="457200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11150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F56C2FB-FD1B-4599-9D0A-BF8C5F359E36}"/>
              </a:ext>
            </a:extLst>
          </p:cNvPr>
          <p:cNvGrpSpPr/>
          <p:nvPr/>
        </p:nvGrpSpPr>
        <p:grpSpPr>
          <a:xfrm>
            <a:off x="361315" y="2540197"/>
            <a:ext cx="4307741" cy="523220"/>
            <a:chOff x="361315" y="2540197"/>
            <a:chExt cx="4307741" cy="523220"/>
          </a:xfrm>
        </p:grpSpPr>
        <p:grpSp>
          <p:nvGrpSpPr>
            <p:cNvPr id="39" name="群組 38"/>
            <p:cNvGrpSpPr/>
            <p:nvPr/>
          </p:nvGrpSpPr>
          <p:grpSpPr>
            <a:xfrm>
              <a:off x="361315" y="2555029"/>
              <a:ext cx="461260" cy="457200"/>
              <a:chOff x="403860" y="803458"/>
              <a:chExt cx="461260" cy="457200"/>
            </a:xfrm>
          </p:grpSpPr>
          <p:sp>
            <p:nvSpPr>
              <p:cNvPr id="41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6" name="文本框 571"/>
              <p:cNvSpPr txBox="1"/>
              <p:nvPr/>
            </p:nvSpPr>
            <p:spPr>
              <a:xfrm>
                <a:off x="411150" y="845873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sp>
          <p:nvSpPr>
            <p:cNvPr id="47" name="文字方塊 46"/>
            <p:cNvSpPr txBox="1"/>
            <p:nvPr/>
          </p:nvSpPr>
          <p:spPr>
            <a:xfrm>
              <a:off x="893663" y="2540197"/>
              <a:ext cx="3775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所有項目累計滿百抽！</a:t>
              </a: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74" y="166559"/>
            <a:ext cx="3299374" cy="1468899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11170224" y="380269"/>
            <a:ext cx="766557" cy="92333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TW" dirty="0"/>
              <a:t>100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200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300</a:t>
            </a:r>
            <a:r>
              <a:rPr lang="zh-TW" altLang="en-US" dirty="0"/>
              <a:t>元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61" y="1272573"/>
            <a:ext cx="3479312" cy="34793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75" y="3429000"/>
            <a:ext cx="4469423" cy="44694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0" y="1630608"/>
            <a:ext cx="3041757" cy="304175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3" y="4500132"/>
            <a:ext cx="3065501" cy="3065501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546665" y="3895330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藍芽復古喇叭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9478993" y="6361368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星巴克旅行收納組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9635288" y="4240785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星巴克經典提背袋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93376" y="522629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萬用磁吸行動電源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4524160" y="480776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降噪無線耳機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4087260" y="636136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健康智慧手錶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416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AEB7154-902D-40A1-8093-93B7E1327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86272" cy="6858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113899" y="3581400"/>
            <a:ext cx="2080901" cy="194310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5" name="Picture 6" descr="臺北榮總圖書館News E點通: E點通(E-Touch)英語線上學習系統，已改版完成，歡迎同仁多加利用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 r="70349" b="55476"/>
          <a:stretch/>
        </p:blipFill>
        <p:spPr bwMode="auto">
          <a:xfrm>
            <a:off x="9305047" y="0"/>
            <a:ext cx="2886953" cy="16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51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1292" t="9570" r="18912" b="21859"/>
          <a:stretch/>
        </p:blipFill>
        <p:spPr>
          <a:xfrm>
            <a:off x="0" y="-1"/>
            <a:ext cx="12192000" cy="6843287"/>
          </a:xfrm>
          <a:prstGeom prst="rect">
            <a:avLst/>
          </a:prstGeom>
        </p:spPr>
      </p:pic>
      <p:pic>
        <p:nvPicPr>
          <p:cNvPr id="4" name="Picture 6" descr="臺北榮總圖書館News E點通: E點通(E-Touch)英語線上學習系統，已改版完成，歡迎同仁多加利用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 r="70349" b="55476"/>
          <a:stretch/>
        </p:blipFill>
        <p:spPr bwMode="auto">
          <a:xfrm>
            <a:off x="9305047" y="0"/>
            <a:ext cx="2886953" cy="16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037C0DE-C38B-4C21-87B5-9538085667EE}"/>
              </a:ext>
            </a:extLst>
          </p:cNvPr>
          <p:cNvSpPr/>
          <p:nvPr/>
        </p:nvSpPr>
        <p:spPr>
          <a:xfrm>
            <a:off x="0" y="4139120"/>
            <a:ext cx="4203700" cy="83099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輸入 學校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email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帳號密碼</a:t>
            </a:r>
          </a:p>
          <a:p>
            <a:pPr algn="r"/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學生資訊系統帳密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58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966" t="9751" r="25749" b="8617"/>
          <a:stretch/>
        </p:blipFill>
        <p:spPr>
          <a:xfrm>
            <a:off x="2911152" y="0"/>
            <a:ext cx="7360918" cy="6858000"/>
          </a:xfrm>
          <a:prstGeom prst="rect">
            <a:avLst/>
          </a:prstGeom>
        </p:spPr>
      </p:pic>
      <p:pic>
        <p:nvPicPr>
          <p:cNvPr id="3" name="Picture 6" descr="臺北榮總圖書館News E點通: E點通(E-Touch)英語線上學習系統，已改版完成，歡迎同仁多加利用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 r="70349" b="55476"/>
          <a:stretch/>
        </p:blipFill>
        <p:spPr bwMode="auto">
          <a:xfrm>
            <a:off x="9305047" y="0"/>
            <a:ext cx="2886953" cy="16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440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19706" r="42750" b="19342"/>
          <a:stretch/>
        </p:blipFill>
        <p:spPr>
          <a:xfrm>
            <a:off x="1093639" y="1245168"/>
            <a:ext cx="9372175" cy="5612831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033082" cy="456940"/>
            <a:chOff x="6627851" y="3493208"/>
            <a:chExt cx="303308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滑鼠移至播映畫面下方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6969967" y="5238839"/>
            <a:ext cx="2687217" cy="1292590"/>
            <a:chOff x="6969967" y="5238839"/>
            <a:chExt cx="2687217" cy="1292590"/>
          </a:xfrm>
        </p:grpSpPr>
        <p:sp>
          <p:nvSpPr>
            <p:cNvPr id="14" name="向右箭號 13"/>
            <p:cNvSpPr/>
            <p:nvPr/>
          </p:nvSpPr>
          <p:spPr>
            <a:xfrm>
              <a:off x="8765455" y="5559016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9078685" y="5238839"/>
              <a:ext cx="578499" cy="129259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969967" y="5559016"/>
              <a:ext cx="1712797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速度可以調整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33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83881" cy="456940"/>
            <a:chOff x="6627851" y="3493208"/>
            <a:chExt cx="2683881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69797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目前共計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25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種雜誌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5858682" y="-14493"/>
            <a:ext cx="6333317" cy="863583"/>
            <a:chOff x="1869736" y="5553288"/>
            <a:chExt cx="7731463" cy="985448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2"/>
            <a:srcRect l="29491" t="14856" r="30713" b="74986"/>
            <a:stretch/>
          </p:blipFill>
          <p:spPr>
            <a:xfrm>
              <a:off x="2853456" y="5569830"/>
              <a:ext cx="6747743" cy="96890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869736" y="5553288"/>
              <a:ext cx="1364339" cy="878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AEB</a:t>
              </a:r>
              <a:endParaRPr lang="zh-TW" altLang="en-US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523" y="1260657"/>
            <a:ext cx="8774723" cy="647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0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947360"/>
            <a:ext cx="3494747" cy="456940"/>
            <a:chOff x="6627851" y="3493208"/>
            <a:chExt cx="349474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95465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和語言學習相關的電子雜誌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5858682" y="-14493"/>
            <a:ext cx="6333317" cy="863583"/>
            <a:chOff x="1869736" y="5553288"/>
            <a:chExt cx="7731463" cy="98544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2"/>
            <a:srcRect l="29491" t="14856" r="30713" b="74986"/>
            <a:stretch/>
          </p:blipFill>
          <p:spPr>
            <a:xfrm>
              <a:off x="2853456" y="5569830"/>
              <a:ext cx="6747743" cy="968906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869736" y="5553288"/>
              <a:ext cx="1364339" cy="878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AEB</a:t>
              </a:r>
              <a:endParaRPr lang="zh-TW" altLang="en-US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3737102" y="5969070"/>
            <a:ext cx="489694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最多可同時</a:t>
            </a:r>
            <a:r>
              <a:rPr lang="en-US" altLang="zh-TW" sz="4000" dirty="0"/>
              <a:t>80</a:t>
            </a:r>
            <a:r>
              <a:rPr lang="zh-TW" altLang="en-US" sz="4000" dirty="0"/>
              <a:t>人閱讀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265" y="1478321"/>
            <a:ext cx="8040212" cy="39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1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4086509" cy="456940"/>
            <a:chOff x="6627851" y="3493208"/>
            <a:chExt cx="4086509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34724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點選要閱讀的期數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即可線上閱讀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5858682" y="-14493"/>
            <a:ext cx="6333317" cy="863583"/>
            <a:chOff x="1869736" y="5553288"/>
            <a:chExt cx="7731463" cy="985448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2"/>
            <a:srcRect l="29491" t="14856" r="30713" b="74986"/>
            <a:stretch/>
          </p:blipFill>
          <p:spPr>
            <a:xfrm>
              <a:off x="2853456" y="5569830"/>
              <a:ext cx="6747743" cy="96890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869736" y="5553288"/>
              <a:ext cx="1364339" cy="878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AEB</a:t>
              </a:r>
              <a:endParaRPr lang="zh-TW" altLang="en-US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b="5145"/>
          <a:stretch/>
        </p:blipFill>
        <p:spPr>
          <a:xfrm>
            <a:off x="762366" y="1260656"/>
            <a:ext cx="10490531" cy="55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4660" t="10144" r="14932" b="5502"/>
          <a:stretch/>
        </p:blipFill>
        <p:spPr>
          <a:xfrm>
            <a:off x="2565918" y="1435713"/>
            <a:ext cx="8033657" cy="541398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873773"/>
            <a:ext cx="4012517" cy="456940"/>
            <a:chOff x="6627851" y="3493208"/>
            <a:chExt cx="401251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34724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目錄頁有超連結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可以跳至該頁面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651624" y="4851917"/>
            <a:ext cx="1523340" cy="200608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5858682" y="-14493"/>
            <a:ext cx="6333317" cy="863583"/>
            <a:chOff x="1869736" y="5553288"/>
            <a:chExt cx="7731463" cy="98544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3"/>
            <a:srcRect l="29491" t="14856" r="30713" b="74986"/>
            <a:stretch/>
          </p:blipFill>
          <p:spPr>
            <a:xfrm>
              <a:off x="2853456" y="5569830"/>
              <a:ext cx="6747743" cy="968906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869736" y="5553288"/>
              <a:ext cx="1364339" cy="878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AEB</a:t>
              </a:r>
              <a:endParaRPr lang="zh-TW" altLang="en-US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3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5213" b="4266"/>
          <a:stretch/>
        </p:blipFill>
        <p:spPr>
          <a:xfrm>
            <a:off x="480059" y="1222310"/>
            <a:ext cx="11068087" cy="563569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4779007" cy="456940"/>
            <a:chOff x="6627851" y="3493208"/>
            <a:chExt cx="477900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16492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畫面上方有目錄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翻頁、列印等各項功能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5858682" y="-14493"/>
            <a:ext cx="6333317" cy="863583"/>
            <a:chOff x="1869736" y="5553288"/>
            <a:chExt cx="7731463" cy="985448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3"/>
            <a:srcRect l="29491" t="14856" r="30713" b="74986"/>
            <a:stretch/>
          </p:blipFill>
          <p:spPr>
            <a:xfrm>
              <a:off x="2853456" y="5569830"/>
              <a:ext cx="6747743" cy="96890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869736" y="5553288"/>
              <a:ext cx="1364339" cy="878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AEB</a:t>
              </a:r>
              <a:endParaRPr lang="zh-TW" altLang="en-US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6" name="圓角矩形 15"/>
          <p:cNvSpPr/>
          <p:nvPr/>
        </p:nvSpPr>
        <p:spPr>
          <a:xfrm>
            <a:off x="8220270" y="1122159"/>
            <a:ext cx="3582953" cy="40121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4394718" y="4870580"/>
            <a:ext cx="597160" cy="43853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0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F7018A7B-3A63-401D-B918-C3EE6D59B51F}"/>
              </a:ext>
            </a:extLst>
          </p:cNvPr>
          <p:cNvSpPr txBox="1"/>
          <p:nvPr/>
        </p:nvSpPr>
        <p:spPr>
          <a:xfrm>
            <a:off x="-73946" y="6150114"/>
            <a:ext cx="142434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/>
              <a:t>第</a:t>
            </a:r>
            <a:r>
              <a:rPr lang="en-US" altLang="zh-TW" sz="3600" dirty="0"/>
              <a:t>1</a:t>
            </a:r>
            <a:r>
              <a:rPr lang="zh-TW" altLang="en-US" sz="3600" dirty="0"/>
              <a:t>排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322CCE7-F57B-4194-9482-761E1049BA4F}"/>
              </a:ext>
            </a:extLst>
          </p:cNvPr>
          <p:cNvSpPr txBox="1"/>
          <p:nvPr/>
        </p:nvSpPr>
        <p:spPr>
          <a:xfrm>
            <a:off x="1350397" y="6150114"/>
            <a:ext cx="14020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/>
              <a:t>第</a:t>
            </a:r>
            <a:r>
              <a:rPr lang="en-US" altLang="zh-TW" sz="3600" dirty="0"/>
              <a:t>2</a:t>
            </a:r>
            <a:r>
              <a:rPr lang="zh-TW" altLang="en-US" sz="3600" dirty="0"/>
              <a:t>排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5F3B1AD-0F9A-4F03-B16D-67DB8C1FAE78}"/>
              </a:ext>
            </a:extLst>
          </p:cNvPr>
          <p:cNvSpPr txBox="1"/>
          <p:nvPr/>
        </p:nvSpPr>
        <p:spPr>
          <a:xfrm>
            <a:off x="2978943" y="6150114"/>
            <a:ext cx="139956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/>
              <a:t>第</a:t>
            </a:r>
            <a:r>
              <a:rPr lang="en-US" altLang="zh-TW" sz="3600" dirty="0"/>
              <a:t>3</a:t>
            </a:r>
            <a:r>
              <a:rPr lang="zh-TW" altLang="en-US" sz="3600" dirty="0"/>
              <a:t>排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9C0EA8B-793C-44B6-BC1B-448C8807A736}"/>
              </a:ext>
            </a:extLst>
          </p:cNvPr>
          <p:cNvSpPr txBox="1"/>
          <p:nvPr/>
        </p:nvSpPr>
        <p:spPr>
          <a:xfrm>
            <a:off x="4378507" y="6150114"/>
            <a:ext cx="135739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/>
              <a:t>第</a:t>
            </a:r>
            <a:r>
              <a:rPr lang="en-US" altLang="zh-TW" sz="3600" dirty="0"/>
              <a:t>4</a:t>
            </a:r>
            <a:r>
              <a:rPr lang="zh-TW" altLang="en-US" sz="3600" dirty="0"/>
              <a:t>排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55DB2B8-BB7A-4B21-8747-F790814D66E5}"/>
              </a:ext>
            </a:extLst>
          </p:cNvPr>
          <p:cNvSpPr txBox="1"/>
          <p:nvPr/>
        </p:nvSpPr>
        <p:spPr>
          <a:xfrm>
            <a:off x="6205728" y="6150114"/>
            <a:ext cx="138945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/>
              <a:t>第</a:t>
            </a:r>
            <a:r>
              <a:rPr lang="en-US" altLang="zh-TW" sz="3600" dirty="0"/>
              <a:t>5</a:t>
            </a:r>
            <a:r>
              <a:rPr lang="zh-TW" altLang="en-US" sz="3600" dirty="0"/>
              <a:t>排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8DB7C66-6B69-4C91-8E33-174EA48A5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2" r="3268"/>
          <a:stretch/>
        </p:blipFill>
        <p:spPr>
          <a:xfrm>
            <a:off x="27432" y="2560320"/>
            <a:ext cx="7777480" cy="346972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19456" y="937854"/>
            <a:ext cx="11972544" cy="2139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請利用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AEB Walking Library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的其中</a:t>
            </a:r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本</a:t>
            </a:r>
            <a:r>
              <a:rPr lang="zh-TW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英語學習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雜誌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en-US" altLang="zh-TW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lnSpc>
                <a:spcPct val="150000"/>
              </a:lnSpc>
            </a:pP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挑</a:t>
            </a: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最新一期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中，你感興趣的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篇文章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lnSpc>
                <a:spcPct val="150000"/>
              </a:lnSpc>
            </a:pP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抄寫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個</a:t>
            </a: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英文字彙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及</a:t>
            </a: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中文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E5E6BD4-A986-420A-9B37-1A4DD6B5053B}"/>
              </a:ext>
            </a:extLst>
          </p:cNvPr>
          <p:cNvGrpSpPr/>
          <p:nvPr/>
        </p:nvGrpSpPr>
        <p:grpSpPr>
          <a:xfrm>
            <a:off x="10205945" y="144184"/>
            <a:ext cx="1766599" cy="844472"/>
            <a:chOff x="5175381" y="947007"/>
            <a:chExt cx="1766599" cy="844472"/>
          </a:xfrm>
        </p:grpSpPr>
        <p:sp>
          <p:nvSpPr>
            <p:cNvPr id="3" name="矩形: 圆角 26">
              <a:extLst>
                <a:ext uri="{FF2B5EF4-FFF2-40B4-BE49-F238E27FC236}">
                  <a16:creationId xmlns:a16="http://schemas.microsoft.com/office/drawing/2014/main" id="{41F2E617-0CEF-4516-ABE3-B139ACADFB91}"/>
                </a:ext>
              </a:extLst>
            </p:cNvPr>
            <p:cNvSpPr/>
            <p:nvPr/>
          </p:nvSpPr>
          <p:spPr>
            <a:xfrm>
              <a:off x="5175381" y="947007"/>
              <a:ext cx="1766599" cy="84447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文本框 571">
              <a:extLst>
                <a:ext uri="{FF2B5EF4-FFF2-40B4-BE49-F238E27FC236}">
                  <a16:creationId xmlns:a16="http://schemas.microsoft.com/office/drawing/2014/main" id="{C0E5C3D9-7538-4B35-881C-7779E7CE78F9}"/>
                </a:ext>
              </a:extLst>
            </p:cNvPr>
            <p:cNvSpPr txBox="1"/>
            <p:nvPr/>
          </p:nvSpPr>
          <p:spPr>
            <a:xfrm>
              <a:off x="5175381" y="1015299"/>
              <a:ext cx="17665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練習</a:t>
              </a:r>
              <a:r>
                <a:rPr lang="en-US" altLang="zh-TW" sz="4000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sz="4000" b="1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8A55B19D-2B8A-4B91-8C82-7026FF773F2A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57A2888-03FC-444A-9D9D-FBF03BED45F7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213DF7CC-8B06-439A-A708-26C89670AF7E}"/>
              </a:ext>
            </a:extLst>
          </p:cNvPr>
          <p:cNvSpPr txBox="1"/>
          <p:nvPr/>
        </p:nvSpPr>
        <p:spPr>
          <a:xfrm>
            <a:off x="431687" y="56254"/>
            <a:ext cx="34418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大推！好用的電子資源平台</a:t>
            </a:r>
          </a:p>
        </p:txBody>
      </p:sp>
    </p:spTree>
    <p:extLst>
      <p:ext uri="{BB962C8B-B14F-4D97-AF65-F5344CB8AC3E}">
        <p14:creationId xmlns:p14="http://schemas.microsoft.com/office/powerpoint/2010/main" val="4007724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24" y="0"/>
            <a:ext cx="5195528" cy="734969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E7A5E6A-2C8B-4AF6-B326-14052DDA0F21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A37839C-D903-442D-A67A-993AF97BE785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5" name="文本占位符 3">
            <a:extLst>
              <a:ext uri="{FF2B5EF4-FFF2-40B4-BE49-F238E27FC236}">
                <a16:creationId xmlns:a16="http://schemas.microsoft.com/office/drawing/2014/main" id="{798F7B92-E5B6-41A7-A0DF-F038EB1F9A07}"/>
              </a:ext>
            </a:extLst>
          </p:cNvPr>
          <p:cNvSpPr txBox="1"/>
          <p:nvPr/>
        </p:nvSpPr>
        <p:spPr>
          <a:xfrm>
            <a:off x="431687" y="56254"/>
            <a:ext cx="35951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傳承知識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二手書分享活動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25470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423"/>
            <a:ext cx="12191999" cy="339137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396" y="-94423"/>
            <a:ext cx="3545604" cy="16995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218325"/>
            <a:ext cx="12192000" cy="376557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27B5306-8C5B-5FDE-D609-12DC1886D51F}"/>
              </a:ext>
            </a:extLst>
          </p:cNvPr>
          <p:cNvSpPr txBox="1"/>
          <p:nvPr/>
        </p:nvSpPr>
        <p:spPr>
          <a:xfrm>
            <a:off x="7506044" y="1601263"/>
            <a:ext cx="4896943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最多可同時</a:t>
            </a:r>
            <a:r>
              <a:rPr lang="en-US" altLang="zh-TW" sz="4000" dirty="0"/>
              <a:t>10</a:t>
            </a:r>
            <a:r>
              <a:rPr lang="zh-TW" altLang="en-US" sz="4000" dirty="0"/>
              <a:t>人閱讀</a:t>
            </a:r>
            <a:endParaRPr lang="en-US" altLang="zh-TW" sz="4000" dirty="0"/>
          </a:p>
          <a:p>
            <a:r>
              <a:rPr lang="zh-TW" altLang="en-US" sz="4000" dirty="0"/>
              <a:t>要登出才是離線</a:t>
            </a:r>
          </a:p>
        </p:txBody>
      </p:sp>
    </p:spTree>
    <p:extLst>
      <p:ext uri="{BB962C8B-B14F-4D97-AF65-F5344CB8AC3E}">
        <p14:creationId xmlns:p14="http://schemas.microsoft.com/office/powerpoint/2010/main" val="38901709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38787"/>
          </a:xfrm>
          <a:prstGeom prst="rect">
            <a:avLst/>
          </a:prstGeom>
        </p:spPr>
      </p:pic>
      <p:sp>
        <p:nvSpPr>
          <p:cNvPr id="3" name="圓角矩形 16">
            <a:extLst>
              <a:ext uri="{FF2B5EF4-FFF2-40B4-BE49-F238E27FC236}">
                <a16:creationId xmlns:a16="http://schemas.microsoft.com/office/drawing/2014/main" id="{D7EB5B83-F727-752E-1AE7-21470A0413B5}"/>
              </a:ext>
            </a:extLst>
          </p:cNvPr>
          <p:cNvSpPr/>
          <p:nvPr/>
        </p:nvSpPr>
        <p:spPr>
          <a:xfrm>
            <a:off x="7830645" y="5119962"/>
            <a:ext cx="597160" cy="43853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 16">
            <a:extLst>
              <a:ext uri="{FF2B5EF4-FFF2-40B4-BE49-F238E27FC236}">
                <a16:creationId xmlns:a16="http://schemas.microsoft.com/office/drawing/2014/main" id="{5F1E741F-A556-EB4E-BCCD-4EB75F2A6ED7}"/>
              </a:ext>
            </a:extLst>
          </p:cNvPr>
          <p:cNvSpPr/>
          <p:nvPr/>
        </p:nvSpPr>
        <p:spPr>
          <a:xfrm>
            <a:off x="9809019" y="2469126"/>
            <a:ext cx="1745672" cy="43853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16">
            <a:extLst>
              <a:ext uri="{FF2B5EF4-FFF2-40B4-BE49-F238E27FC236}">
                <a16:creationId xmlns:a16="http://schemas.microsoft.com/office/drawing/2014/main" id="{B18C9ACF-B4D0-9BDF-4568-3903847A189E}"/>
              </a:ext>
            </a:extLst>
          </p:cNvPr>
          <p:cNvSpPr/>
          <p:nvPr/>
        </p:nvSpPr>
        <p:spPr>
          <a:xfrm>
            <a:off x="822036" y="3826871"/>
            <a:ext cx="1496292" cy="66200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16">
            <a:extLst>
              <a:ext uri="{FF2B5EF4-FFF2-40B4-BE49-F238E27FC236}">
                <a16:creationId xmlns:a16="http://schemas.microsoft.com/office/drawing/2014/main" id="{19AE6EC9-B7C4-F62A-40B4-D5FD6B8B1594}"/>
              </a:ext>
            </a:extLst>
          </p:cNvPr>
          <p:cNvSpPr/>
          <p:nvPr/>
        </p:nvSpPr>
        <p:spPr>
          <a:xfrm>
            <a:off x="840510" y="5766506"/>
            <a:ext cx="1496292" cy="74512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36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36702" cy="778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811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4" y="0"/>
            <a:ext cx="4848393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473" y="158620"/>
            <a:ext cx="6885698" cy="63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698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723" y="0"/>
            <a:ext cx="6325483" cy="233395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053" y="2532847"/>
            <a:ext cx="8720124" cy="4228438"/>
          </a:xfrm>
          <a:prstGeom prst="rect">
            <a:avLst/>
          </a:prstGeom>
        </p:spPr>
      </p:pic>
      <p:sp>
        <p:nvSpPr>
          <p:cNvPr id="4" name="向下箭號 3"/>
          <p:cNvSpPr/>
          <p:nvPr/>
        </p:nvSpPr>
        <p:spPr>
          <a:xfrm>
            <a:off x="5635869" y="2237566"/>
            <a:ext cx="940777" cy="44408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16">
            <a:extLst>
              <a:ext uri="{FF2B5EF4-FFF2-40B4-BE49-F238E27FC236}">
                <a16:creationId xmlns:a16="http://schemas.microsoft.com/office/drawing/2014/main" id="{5F1E741F-A556-EB4E-BCCD-4EB75F2A6ED7}"/>
              </a:ext>
            </a:extLst>
          </p:cNvPr>
          <p:cNvSpPr/>
          <p:nvPr/>
        </p:nvSpPr>
        <p:spPr>
          <a:xfrm>
            <a:off x="4955665" y="4699950"/>
            <a:ext cx="4038866" cy="43853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649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2" name="文本框 573"/>
          <p:cNvSpPr txBox="1"/>
          <p:nvPr/>
        </p:nvSpPr>
        <p:spPr>
          <a:xfrm>
            <a:off x="757339" y="703472"/>
            <a:ext cx="4277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哈佛商業評論 全球繁體中文版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4" name="Picture 6" descr="電子資源新增訊息】哈佛商業評論全球繁體中文版影音知識庫- 崑山科大圖書館R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15" y="49139"/>
            <a:ext cx="2913479" cy="13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3" y="1165137"/>
            <a:ext cx="11990985" cy="56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000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15282" y="651874"/>
            <a:ext cx="5576527" cy="470282"/>
            <a:chOff x="6639273" y="3436029"/>
            <a:chExt cx="5576527" cy="470550"/>
          </a:xfrm>
        </p:grpSpPr>
        <p:sp>
          <p:nvSpPr>
            <p:cNvPr id="12" name="文本框 573"/>
            <p:cNvSpPr txBox="1"/>
            <p:nvPr/>
          </p:nvSpPr>
          <p:spPr>
            <a:xfrm>
              <a:off x="6798932" y="3436029"/>
              <a:ext cx="5416868" cy="46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英文影音可以選擇英文文稿、播放速度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4" name="Picture 6" descr="電子資源新增訊息】哈佛商業評論全球繁體中文版影音知識庫- 崑山科大圖書館R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15" y="49139"/>
            <a:ext cx="2913479" cy="13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40" y="1122156"/>
            <a:ext cx="8888065" cy="575896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741" y="2433267"/>
            <a:ext cx="1749871" cy="22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5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F33D7E-D643-CBA3-E3BE-9BB4CA171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12192000" cy="6756400"/>
          </a:xfrm>
          <a:prstGeom prst="rect">
            <a:avLst/>
          </a:prstGeom>
        </p:spPr>
      </p:pic>
      <p:pic>
        <p:nvPicPr>
          <p:cNvPr id="4" name="Picture 2" descr="曼谷旅遊電子書已上架PressReader報章雜誌閱讀平台，搭乘國泰航空、入住各大旅館，歡迎用力下載！ – LOL Travelbooks獨立出版工作室">
            <a:extLst>
              <a:ext uri="{FF2B5EF4-FFF2-40B4-BE49-F238E27FC236}">
                <a16:creationId xmlns:a16="http://schemas.microsoft.com/office/drawing/2014/main" id="{05DABCE8-5EEB-1D7F-B7AB-64C17522B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b="24818"/>
          <a:stretch/>
        </p:blipFill>
        <p:spPr bwMode="auto">
          <a:xfrm>
            <a:off x="7323992" y="0"/>
            <a:ext cx="4868008" cy="78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16">
            <a:extLst>
              <a:ext uri="{FF2B5EF4-FFF2-40B4-BE49-F238E27FC236}">
                <a16:creationId xmlns:a16="http://schemas.microsoft.com/office/drawing/2014/main" id="{48AF7576-1C49-E4C1-0DB8-3F0E738E327D}"/>
              </a:ext>
            </a:extLst>
          </p:cNvPr>
          <p:cNvSpPr/>
          <p:nvPr/>
        </p:nvSpPr>
        <p:spPr>
          <a:xfrm>
            <a:off x="9757995" y="4196326"/>
            <a:ext cx="2313931" cy="66200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6F8CB04-BA6E-3442-DB05-1DCF0701CF8D}"/>
              </a:ext>
            </a:extLst>
          </p:cNvPr>
          <p:cNvSpPr txBox="1"/>
          <p:nvPr/>
        </p:nvSpPr>
        <p:spPr>
          <a:xfrm>
            <a:off x="5985776" y="4150442"/>
            <a:ext cx="377221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可選國家、語言</a:t>
            </a:r>
          </a:p>
        </p:txBody>
      </p:sp>
    </p:spTree>
    <p:extLst>
      <p:ext uri="{BB962C8B-B14F-4D97-AF65-F5344CB8AC3E}">
        <p14:creationId xmlns:p14="http://schemas.microsoft.com/office/powerpoint/2010/main" val="39187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4DE10AF-3802-5D98-769C-47E435248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9636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5BA96F8-0BAA-2E08-0BA6-2B8FD207D875}"/>
              </a:ext>
            </a:extLst>
          </p:cNvPr>
          <p:cNvSpPr txBox="1"/>
          <p:nvPr/>
        </p:nvSpPr>
        <p:spPr>
          <a:xfrm>
            <a:off x="1062794" y="2994239"/>
            <a:ext cx="453444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可利用分類瀏覽</a:t>
            </a:r>
          </a:p>
        </p:txBody>
      </p:sp>
    </p:spTree>
    <p:extLst>
      <p:ext uri="{BB962C8B-B14F-4D97-AF65-F5344CB8AC3E}">
        <p14:creationId xmlns:p14="http://schemas.microsoft.com/office/powerpoint/2010/main" val="29521595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7BAE957-0B06-7A60-D353-D3A2261C8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68"/>
            <a:ext cx="8021169" cy="6753232"/>
          </a:xfrm>
          <a:prstGeom prst="rect">
            <a:avLst/>
          </a:prstGeom>
        </p:spPr>
      </p:pic>
      <p:sp>
        <p:nvSpPr>
          <p:cNvPr id="6" name="圓角矩形 16">
            <a:extLst>
              <a:ext uri="{FF2B5EF4-FFF2-40B4-BE49-F238E27FC236}">
                <a16:creationId xmlns:a16="http://schemas.microsoft.com/office/drawing/2014/main" id="{7538ACBE-4C9B-C9DC-5C20-F67E91896A41}"/>
              </a:ext>
            </a:extLst>
          </p:cNvPr>
          <p:cNvSpPr/>
          <p:nvPr/>
        </p:nvSpPr>
        <p:spPr>
          <a:xfrm>
            <a:off x="5007537" y="3892859"/>
            <a:ext cx="1496292" cy="66200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CCF48C-1A6B-E95D-7EA1-A0466C8002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35" r="10242"/>
          <a:stretch/>
        </p:blipFill>
        <p:spPr>
          <a:xfrm>
            <a:off x="7841864" y="0"/>
            <a:ext cx="7093527" cy="6858000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6E19C9FA-A729-47BA-AC8A-98BBD51FB6E5}"/>
              </a:ext>
            </a:extLst>
          </p:cNvPr>
          <p:cNvSpPr/>
          <p:nvPr/>
        </p:nvSpPr>
        <p:spPr>
          <a:xfrm rot="2314001">
            <a:off x="5087813" y="4874437"/>
            <a:ext cx="468192" cy="4213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451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66063" y="3067729"/>
            <a:ext cx="609895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快問快答！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DDA66A-34F2-8840-914F-E33F89062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512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15282" y="651874"/>
            <a:ext cx="4827925" cy="470282"/>
            <a:chOff x="6639273" y="3436029"/>
            <a:chExt cx="4827925" cy="470550"/>
          </a:xfrm>
        </p:grpSpPr>
        <p:sp>
          <p:nvSpPr>
            <p:cNvPr id="12" name="文本框 573"/>
            <p:cNvSpPr txBox="1"/>
            <p:nvPr/>
          </p:nvSpPr>
          <p:spPr>
            <a:xfrm>
              <a:off x="6798932" y="3436029"/>
              <a:ext cx="4668266" cy="46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圖書館首頁→熱門服務→</a:t>
              </a:r>
              <a:r>
                <a:rPr lang="en-US" altLang="zh-TW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Kmovie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9517" t="16447" r="20993" b="27862"/>
          <a:stretch/>
        </p:blipFill>
        <p:spPr>
          <a:xfrm>
            <a:off x="693420" y="1214489"/>
            <a:ext cx="10522248" cy="5540874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9246636" y="4067904"/>
            <a:ext cx="1791478" cy="178238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8" descr="國鼎圖書館– KMOVIE智軒雲端公播電影網啟用通知!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165" y="7937"/>
            <a:ext cx="3220835" cy="20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99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3338" t="12119" r="24515" b="6158"/>
          <a:stretch/>
        </p:blipFill>
        <p:spPr>
          <a:xfrm>
            <a:off x="242596" y="679834"/>
            <a:ext cx="6846150" cy="603493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2" name="文本框 573"/>
          <p:cNvSpPr txBox="1"/>
          <p:nvPr/>
        </p:nvSpPr>
        <p:spPr>
          <a:xfrm>
            <a:off x="5056968" y="3492308"/>
            <a:ext cx="7135032" cy="954107"/>
          </a:xfrm>
          <a:prstGeom prst="rect">
            <a:avLst/>
          </a:prstGeom>
          <a:solidFill>
            <a:srgbClr val="FF388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校內：開始觀看</a:t>
            </a:r>
            <a:endParaRPr lang="en-US" altLang="zh-TW" dirty="0"/>
          </a:p>
          <a:p>
            <a:r>
              <a:rPr lang="zh-TW" altLang="en-US" dirty="0"/>
              <a:t>手機</a:t>
            </a:r>
            <a:r>
              <a:rPr lang="en-US" altLang="zh-TW" dirty="0"/>
              <a:t>/</a:t>
            </a:r>
            <a:r>
              <a:rPr lang="zh-TW" altLang="en-US" dirty="0"/>
              <a:t>校外：輸入學校</a:t>
            </a:r>
            <a:r>
              <a:rPr lang="en-US" altLang="zh-TW" dirty="0"/>
              <a:t>email</a:t>
            </a:r>
            <a:r>
              <a:rPr lang="zh-TW" altLang="en-US" dirty="0"/>
              <a:t>帳號密碼登入</a:t>
            </a:r>
            <a:endParaRPr lang="zh-CN" altLang="en-US" dirty="0"/>
          </a:p>
        </p:txBody>
      </p: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299773" y="3397862"/>
            <a:ext cx="2757195" cy="114300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8" descr="國鼎圖書館– KMOVIE智軒雲端公播電影網啟用通知!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165" y="7937"/>
            <a:ext cx="3220835" cy="20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7839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3" name="文本框 574"/>
          <p:cNvSpPr txBox="1"/>
          <p:nvPr/>
        </p:nvSpPr>
        <p:spPr>
          <a:xfrm>
            <a:off x="415282" y="752819"/>
            <a:ext cx="319318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en-US" altLang="zh-CN" dirty="0">
              <a:solidFill>
                <a:srgbClr val="FFF9E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0473" b="4629"/>
          <a:stretch/>
        </p:blipFill>
        <p:spPr>
          <a:xfrm>
            <a:off x="143769" y="752822"/>
            <a:ext cx="12022341" cy="574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3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3" name="文本框 574"/>
          <p:cNvSpPr txBox="1"/>
          <p:nvPr/>
        </p:nvSpPr>
        <p:spPr>
          <a:xfrm>
            <a:off x="415282" y="752819"/>
            <a:ext cx="319318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en-US" altLang="zh-CN" dirty="0">
              <a:solidFill>
                <a:srgbClr val="FFF9E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5193" t="33604"/>
          <a:stretch/>
        </p:blipFill>
        <p:spPr>
          <a:xfrm>
            <a:off x="-5715" y="614329"/>
            <a:ext cx="12194804" cy="6088314"/>
          </a:xfrm>
          <a:prstGeom prst="rect">
            <a:avLst/>
          </a:prstGeom>
        </p:spPr>
      </p:pic>
      <p:sp>
        <p:nvSpPr>
          <p:cNvPr id="9" name="文本框 573"/>
          <p:cNvSpPr txBox="1"/>
          <p:nvPr/>
        </p:nvSpPr>
        <p:spPr>
          <a:xfrm>
            <a:off x="6091687" y="3058322"/>
            <a:ext cx="442485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部份影片有英文字幕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也可以調整速度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10086391" y="5654351"/>
            <a:ext cx="2102698" cy="114636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66641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66800" y="2597762"/>
            <a:ext cx="10560424" cy="315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請利用</a:t>
            </a:r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FUNDAY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哈佛商業評論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br>
              <a:rPr lang="en-US" altLang="zh-TW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TW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PressReader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TW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Kmovie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體驗其中</a:t>
            </a:r>
            <a:r>
              <a:rPr lang="en-US" altLang="zh-TW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支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影片或雜誌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寫下體驗的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影片或雜誌</a:t>
            </a: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名稱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E5E6BD4-A986-420A-9B37-1A4DD6B5053B}"/>
              </a:ext>
            </a:extLst>
          </p:cNvPr>
          <p:cNvGrpSpPr/>
          <p:nvPr/>
        </p:nvGrpSpPr>
        <p:grpSpPr>
          <a:xfrm>
            <a:off x="815788" y="1471620"/>
            <a:ext cx="1766599" cy="844472"/>
            <a:chOff x="5175381" y="947007"/>
            <a:chExt cx="1766599" cy="844472"/>
          </a:xfrm>
        </p:grpSpPr>
        <p:sp>
          <p:nvSpPr>
            <p:cNvPr id="3" name="矩形: 圆角 26">
              <a:extLst>
                <a:ext uri="{FF2B5EF4-FFF2-40B4-BE49-F238E27FC236}">
                  <a16:creationId xmlns:a16="http://schemas.microsoft.com/office/drawing/2014/main" id="{41F2E617-0CEF-4516-ABE3-B139ACADFB91}"/>
                </a:ext>
              </a:extLst>
            </p:cNvPr>
            <p:cNvSpPr/>
            <p:nvPr/>
          </p:nvSpPr>
          <p:spPr>
            <a:xfrm>
              <a:off x="5175381" y="947007"/>
              <a:ext cx="1766599" cy="84447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文本框 571">
              <a:extLst>
                <a:ext uri="{FF2B5EF4-FFF2-40B4-BE49-F238E27FC236}">
                  <a16:creationId xmlns:a16="http://schemas.microsoft.com/office/drawing/2014/main" id="{C0E5C3D9-7538-4B35-881C-7779E7CE78F9}"/>
                </a:ext>
              </a:extLst>
            </p:cNvPr>
            <p:cNvSpPr txBox="1"/>
            <p:nvPr/>
          </p:nvSpPr>
          <p:spPr>
            <a:xfrm>
              <a:off x="5175381" y="1015299"/>
              <a:ext cx="17665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練習</a:t>
              </a:r>
              <a:r>
                <a:rPr lang="en-US" altLang="zh-TW" sz="4000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sz="4000" b="1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8A55B19D-2B8A-4B91-8C82-7026FF773F2A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57A2888-03FC-444A-9D9D-FBF03BED45F7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213DF7CC-8B06-439A-A708-26C89670AF7E}"/>
              </a:ext>
            </a:extLst>
          </p:cNvPr>
          <p:cNvSpPr txBox="1"/>
          <p:nvPr/>
        </p:nvSpPr>
        <p:spPr>
          <a:xfrm>
            <a:off x="431687" y="56254"/>
            <a:ext cx="34418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大推！好用的電子資源平台</a:t>
            </a:r>
          </a:p>
        </p:txBody>
      </p:sp>
    </p:spTree>
    <p:extLst>
      <p:ext uri="{BB962C8B-B14F-4D97-AF65-F5344CB8AC3E}">
        <p14:creationId xmlns:p14="http://schemas.microsoft.com/office/powerpoint/2010/main" val="28970189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EF6D8AA-E5F8-F703-C8D5-4A5F45E33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24229" cy="43436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870C9BD-1FDC-16DF-CECA-7F5E53681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5" y="3469974"/>
            <a:ext cx="5357091" cy="33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197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9354" t="9297" r="27993" b="27936"/>
          <a:stretch/>
        </p:blipFill>
        <p:spPr>
          <a:xfrm>
            <a:off x="2967135" y="1418251"/>
            <a:ext cx="6316824" cy="522876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707673" cy="456940"/>
            <a:chOff x="6627851" y="3493208"/>
            <a:chExt cx="2707673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167581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帳密輸入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4458533" y="2137307"/>
            <a:ext cx="3080602" cy="345173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2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235" t="8895" r="16336" b="51196"/>
          <a:stretch/>
        </p:blipFill>
        <p:spPr>
          <a:xfrm>
            <a:off x="632460" y="1740027"/>
            <a:ext cx="10433602" cy="352594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799571" cy="456940"/>
            <a:chOff x="6627851" y="3493208"/>
            <a:chExt cx="3799571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3185487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可以利用查詢功能找電子書等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圓角矩形 22"/>
          <p:cNvSpPr/>
          <p:nvPr/>
        </p:nvSpPr>
        <p:spPr>
          <a:xfrm>
            <a:off x="7968342" y="1803409"/>
            <a:ext cx="2901821" cy="149962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5986" t="12705" r="18402" b="8564"/>
          <a:stretch/>
        </p:blipFill>
        <p:spPr>
          <a:xfrm>
            <a:off x="1271607" y="1260657"/>
            <a:ext cx="8553528" cy="556049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1878920" cy="456940"/>
            <a:chOff x="6627851" y="3493208"/>
            <a:chExt cx="1878920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133882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按類別瀏覽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7053943" y="1396622"/>
            <a:ext cx="597159" cy="32468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1271607" y="1810181"/>
            <a:ext cx="8254948" cy="493585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144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快問快答！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373692" y="2129519"/>
            <a:ext cx="3984066" cy="3065678"/>
            <a:chOff x="6613771" y="1871939"/>
            <a:chExt cx="3509574" cy="3065678"/>
          </a:xfrm>
        </p:grpSpPr>
        <p:sp>
          <p:nvSpPr>
            <p:cNvPr id="3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570"/>
            <p:cNvSpPr txBox="1"/>
            <p:nvPr/>
          </p:nvSpPr>
          <p:spPr>
            <a:xfrm>
              <a:off x="6613773" y="2442575"/>
              <a:ext cx="3509572" cy="2495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zh-TW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圖書、視聽資料</a:t>
              </a:r>
              <a:br>
                <a:rPr lang="en-US" altLang="zh-TW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</a:br>
              <a:r>
                <a:rPr lang="zh-TW" alt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逾期未還</a:t>
              </a:r>
              <a:endParaRPr lang="en-US" altLang="zh-TW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會罰</a:t>
              </a:r>
              <a:r>
                <a:rPr lang="zh-TW" altLang="en-US" sz="40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多少錢</a:t>
              </a:r>
              <a:r>
                <a:rPr lang="zh-TW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？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571"/>
            <p:cNvSpPr txBox="1"/>
            <p:nvPr/>
          </p:nvSpPr>
          <p:spPr>
            <a:xfrm>
              <a:off x="6613771" y="1914354"/>
              <a:ext cx="589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Q1.</a:t>
              </a:r>
              <a:endParaRPr lang="en-US" altLang="zh-CN" b="1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0031" r="1916" b="7522"/>
          <a:stretch/>
        </p:blipFill>
        <p:spPr>
          <a:xfrm>
            <a:off x="740017" y="1754338"/>
            <a:ext cx="5797118" cy="36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7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5192" b="7528"/>
          <a:stretch/>
        </p:blipFill>
        <p:spPr>
          <a:xfrm>
            <a:off x="68423" y="830425"/>
            <a:ext cx="11165633" cy="5840963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8394631" y="2696547"/>
            <a:ext cx="3797369" cy="2592244"/>
            <a:chOff x="7576457" y="2313992"/>
            <a:chExt cx="3797369" cy="2592244"/>
          </a:xfrm>
        </p:grpSpPr>
        <p:sp>
          <p:nvSpPr>
            <p:cNvPr id="4" name="圓角矩形 3"/>
            <p:cNvSpPr/>
            <p:nvPr/>
          </p:nvSpPr>
          <p:spPr>
            <a:xfrm>
              <a:off x="7576457" y="2313992"/>
              <a:ext cx="1744824" cy="475861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向右箭號 4"/>
            <p:cNvSpPr/>
            <p:nvPr/>
          </p:nvSpPr>
          <p:spPr>
            <a:xfrm rot="10800000">
              <a:off x="9321281" y="2320913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9640501" y="2320913"/>
              <a:ext cx="1733325" cy="258532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可依三種閱讀格式選書</a:t>
              </a:r>
              <a:endParaRPr lang="en-US" altLang="zh-TW" dirty="0"/>
            </a:p>
            <a:p>
              <a:r>
                <a:rPr lang="en-US" altLang="zh-TW" dirty="0"/>
                <a:t>EPUB-</a:t>
              </a:r>
              <a:r>
                <a:rPr lang="zh-TW" altLang="en-US" dirty="0"/>
                <a:t>會隨閱讀介面調整最適合閱讀大小</a:t>
              </a:r>
              <a:endParaRPr lang="en-US" altLang="zh-TW" dirty="0"/>
            </a:p>
            <a:p>
              <a:r>
                <a:rPr lang="en-US" altLang="zh-TW" dirty="0"/>
                <a:t>PDF-</a:t>
              </a:r>
              <a:r>
                <a:rPr lang="zh-TW" altLang="en-US" dirty="0"/>
                <a:t>實體圖書呈現方式一樣</a:t>
              </a:r>
              <a:br>
                <a:rPr lang="en-US" altLang="zh-TW" dirty="0"/>
              </a:br>
              <a:r>
                <a:rPr lang="en-US" altLang="zh-TW" dirty="0"/>
                <a:t>JPG-</a:t>
              </a:r>
              <a:r>
                <a:rPr lang="zh-TW" altLang="en-US" dirty="0"/>
                <a:t>圖檔方式</a:t>
              </a:r>
              <a:endParaRPr lang="en-US" altLang="zh-TW" dirty="0"/>
            </a:p>
            <a:p>
              <a:endParaRPr lang="zh-TW" altLang="en-US" dirty="0"/>
            </a:p>
          </p:txBody>
        </p:sp>
      </p:grpSp>
      <p:sp>
        <p:nvSpPr>
          <p:cNvPr id="7" name="文本框 573"/>
          <p:cNvSpPr txBox="1"/>
          <p:nvPr/>
        </p:nvSpPr>
        <p:spPr>
          <a:xfrm>
            <a:off x="316421" y="38527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以語言學習為例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85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2266" r="3031" b="10070"/>
          <a:stretch/>
        </p:blipFill>
        <p:spPr>
          <a:xfrm>
            <a:off x="0" y="1737804"/>
            <a:ext cx="11996686" cy="4708779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1022577"/>
            <a:ext cx="5110574" cy="456940"/>
            <a:chOff x="6627851" y="3493208"/>
            <a:chExt cx="511057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4570482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，健行和大學聯盟皆可以借閱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9405256" y="2061304"/>
            <a:ext cx="2591429" cy="315450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6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8709" r="35872" b="16415"/>
          <a:stretch/>
        </p:blipFill>
        <p:spPr>
          <a:xfrm>
            <a:off x="4693638" y="1307802"/>
            <a:ext cx="8450716" cy="555019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39072" t="22614" r="39046" b="56578"/>
          <a:stretch/>
        </p:blipFill>
        <p:spPr>
          <a:xfrm>
            <a:off x="403860" y="2611702"/>
            <a:ext cx="4289778" cy="229453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1559506"/>
            <a:ext cx="3107074" cy="456940"/>
            <a:chOff x="6627851" y="3493208"/>
            <a:chExt cx="310707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到個人書房或繼續借書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圓角矩形 22"/>
          <p:cNvSpPr/>
          <p:nvPr/>
        </p:nvSpPr>
        <p:spPr>
          <a:xfrm>
            <a:off x="1017944" y="4439382"/>
            <a:ext cx="1174750" cy="31724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7195986" y="6152593"/>
            <a:ext cx="4137540" cy="475861"/>
            <a:chOff x="6195525" y="4280762"/>
            <a:chExt cx="4137540" cy="475861"/>
          </a:xfrm>
        </p:grpSpPr>
        <p:sp>
          <p:nvSpPr>
            <p:cNvPr id="14" name="圓角矩形 13"/>
            <p:cNvSpPr/>
            <p:nvPr/>
          </p:nvSpPr>
          <p:spPr>
            <a:xfrm>
              <a:off x="6195525" y="4280762"/>
              <a:ext cx="2509935" cy="475861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向右箭號 14"/>
            <p:cNvSpPr/>
            <p:nvPr/>
          </p:nvSpPr>
          <p:spPr>
            <a:xfrm rot="10800000">
              <a:off x="8719740" y="4280762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9138530" y="4312253"/>
              <a:ext cx="119453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線上閱讀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62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337907" cy="456940"/>
            <a:chOff x="6627851" y="3493208"/>
            <a:chExt cx="333790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72382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線上閱讀，左右即可翻頁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9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8473" b="3474"/>
          <a:stretch/>
        </p:blipFill>
        <p:spPr>
          <a:xfrm>
            <a:off x="602708" y="1242300"/>
            <a:ext cx="11338111" cy="561570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7936841" y="1985034"/>
            <a:ext cx="3283385" cy="765939"/>
            <a:chOff x="8076691" y="1726851"/>
            <a:chExt cx="3283385" cy="765939"/>
          </a:xfrm>
        </p:grpSpPr>
        <p:sp>
          <p:nvSpPr>
            <p:cNvPr id="15" name="圓角矩形 14"/>
            <p:cNvSpPr/>
            <p:nvPr/>
          </p:nvSpPr>
          <p:spPr>
            <a:xfrm>
              <a:off x="8076691" y="1726851"/>
              <a:ext cx="1698171" cy="62014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向右箭號 15"/>
            <p:cNvSpPr/>
            <p:nvPr/>
          </p:nvSpPr>
          <p:spPr>
            <a:xfrm rot="10800000">
              <a:off x="9854474" y="1936153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0241807" y="1846459"/>
              <a:ext cx="1118269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可以點選觀看</a:t>
              </a:r>
            </a:p>
          </p:txBody>
        </p:sp>
      </p:grpSp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D00A4804-0449-4E4C-97C2-93E05CD433E2}"/>
              </a:ext>
            </a:extLst>
          </p:cNvPr>
          <p:cNvSpPr txBox="1"/>
          <p:nvPr/>
        </p:nvSpPr>
        <p:spPr>
          <a:xfrm>
            <a:off x="431687" y="56254"/>
            <a:ext cx="34418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大推！好用的電子資源平台</a:t>
            </a:r>
          </a:p>
        </p:txBody>
      </p:sp>
    </p:spTree>
    <p:extLst>
      <p:ext uri="{BB962C8B-B14F-4D97-AF65-F5344CB8AC3E}">
        <p14:creationId xmlns:p14="http://schemas.microsoft.com/office/powerpoint/2010/main" val="17130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510144" y="1740503"/>
            <a:ext cx="9205116" cy="4641030"/>
            <a:chOff x="937260" y="1946382"/>
            <a:chExt cx="7211824" cy="293427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/>
            <a:srcRect t="9025" r="64593" b="48707"/>
            <a:stretch/>
          </p:blipFill>
          <p:spPr>
            <a:xfrm>
              <a:off x="937260" y="1946382"/>
              <a:ext cx="4369772" cy="2934273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2"/>
            <a:srcRect l="85910" t="9025" b="48707"/>
            <a:stretch/>
          </p:blipFill>
          <p:spPr>
            <a:xfrm>
              <a:off x="6410131" y="1946382"/>
              <a:ext cx="1738953" cy="2934273"/>
            </a:xfrm>
            <a:prstGeom prst="rect">
              <a:avLst/>
            </a:prstGeom>
          </p:spPr>
        </p:pic>
      </p:grp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3529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大推！好用的電子資源平台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1022577"/>
            <a:ext cx="2802250" cy="456940"/>
            <a:chOff x="6627851" y="3493208"/>
            <a:chExt cx="2802250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畫面上方有其他功能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83526" t="14240" b="28618"/>
          <a:stretch/>
        </p:blipFill>
        <p:spPr>
          <a:xfrm>
            <a:off x="9432135" y="2530894"/>
            <a:ext cx="2550463" cy="4638044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403860" y="1784307"/>
            <a:ext cx="5221227" cy="4641030"/>
            <a:chOff x="403860" y="1784307"/>
            <a:chExt cx="5221227" cy="4641030"/>
          </a:xfrm>
        </p:grpSpPr>
        <p:sp>
          <p:nvSpPr>
            <p:cNvPr id="21" name="圓角矩形 20"/>
            <p:cNvSpPr/>
            <p:nvPr/>
          </p:nvSpPr>
          <p:spPr>
            <a:xfrm>
              <a:off x="403860" y="1784307"/>
              <a:ext cx="3214863" cy="464103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向右箭號 18"/>
            <p:cNvSpPr/>
            <p:nvPr/>
          </p:nvSpPr>
          <p:spPr>
            <a:xfrm rot="10800000">
              <a:off x="3657472" y="2113520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4140888" y="2175979"/>
              <a:ext cx="1484199" cy="9233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有目錄功能可以選擇欲讀章節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7747581" y="1726851"/>
            <a:ext cx="2027281" cy="1499946"/>
            <a:chOff x="7747581" y="1726851"/>
            <a:chExt cx="2027281" cy="1499946"/>
          </a:xfrm>
        </p:grpSpPr>
        <p:sp>
          <p:nvSpPr>
            <p:cNvPr id="18" name="圓角矩形 17"/>
            <p:cNvSpPr/>
            <p:nvPr/>
          </p:nvSpPr>
          <p:spPr>
            <a:xfrm>
              <a:off x="8076691" y="1726851"/>
              <a:ext cx="1698171" cy="62014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向右箭號 21"/>
            <p:cNvSpPr/>
            <p:nvPr/>
          </p:nvSpPr>
          <p:spPr>
            <a:xfrm rot="16200000">
              <a:off x="9005388" y="2142573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7747581" y="2580466"/>
              <a:ext cx="1484199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可以調整閱讀外觀等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454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721" t="15215" r="17381" b="15126"/>
          <a:stretch/>
        </p:blipFill>
        <p:spPr>
          <a:xfrm>
            <a:off x="737129" y="1613987"/>
            <a:ext cx="8057189" cy="466130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2640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大推！好用的電子資源平台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1022577"/>
            <a:ext cx="4456549" cy="456940"/>
            <a:chOff x="6627851" y="3493208"/>
            <a:chExt cx="4456549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3916457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電子書也有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可以使用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借閱更方便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9085729" y="1251047"/>
            <a:ext cx="2224369" cy="2693593"/>
            <a:chOff x="9085729" y="1251047"/>
            <a:chExt cx="2224369" cy="269359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729" y="1251047"/>
              <a:ext cx="2224369" cy="2224369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9736087" y="3575308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IOS APP</a:t>
              </a:r>
              <a:endParaRPr lang="zh-TW" altLang="en-US" dirty="0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9179860" y="4050494"/>
            <a:ext cx="2224800" cy="2586539"/>
            <a:chOff x="9179860" y="4050494"/>
            <a:chExt cx="2224800" cy="258653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860" y="4050494"/>
              <a:ext cx="2224800" cy="2224800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9830434" y="6267701"/>
              <a:ext cx="1357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Android APP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075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"/>
          <a:stretch/>
        </p:blipFill>
        <p:spPr>
          <a:xfrm>
            <a:off x="6579617" y="872413"/>
            <a:ext cx="4617118" cy="592027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2767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大推！好用的電子資源平台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圓角矩形 22"/>
          <p:cNvSpPr/>
          <p:nvPr/>
        </p:nvSpPr>
        <p:spPr>
          <a:xfrm>
            <a:off x="6874130" y="1259633"/>
            <a:ext cx="4014883" cy="109912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7773270" y="1343099"/>
            <a:ext cx="4102795" cy="5514901"/>
            <a:chOff x="7773270" y="1343099"/>
            <a:chExt cx="4102795" cy="5514901"/>
          </a:xfrm>
        </p:grpSpPr>
        <p:sp>
          <p:nvSpPr>
            <p:cNvPr id="15" name="圓角矩形 14"/>
            <p:cNvSpPr/>
            <p:nvPr/>
          </p:nvSpPr>
          <p:spPr>
            <a:xfrm>
              <a:off x="7773270" y="6224707"/>
              <a:ext cx="998375" cy="633293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向右箭號 15"/>
            <p:cNvSpPr/>
            <p:nvPr/>
          </p:nvSpPr>
          <p:spPr>
            <a:xfrm rot="10800000">
              <a:off x="10982824" y="1575724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1432312" y="1343099"/>
              <a:ext cx="443753" cy="2031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館別選擇要正確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10131510" y="6193241"/>
              <a:ext cx="998375" cy="633293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5" b="16191"/>
          <a:stretch/>
        </p:blipFill>
        <p:spPr>
          <a:xfrm>
            <a:off x="177800" y="2358762"/>
            <a:ext cx="5973862" cy="2250560"/>
          </a:xfrm>
          <a:prstGeom prst="rect">
            <a:avLst/>
          </a:prstGeom>
        </p:spPr>
      </p:pic>
      <p:sp>
        <p:nvSpPr>
          <p:cNvPr id="21" name="圓角矩形 20"/>
          <p:cNvSpPr/>
          <p:nvPr/>
        </p:nvSpPr>
        <p:spPr>
          <a:xfrm>
            <a:off x="4552059" y="2500786"/>
            <a:ext cx="1494178" cy="173531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82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59" y="1122160"/>
            <a:ext cx="5673908" cy="579209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86" y="1165963"/>
            <a:ext cx="4885713" cy="569203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2767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大推！好用的電子資源平台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4693298" y="6335486"/>
            <a:ext cx="970384" cy="57876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6647890" y="1754155"/>
            <a:ext cx="5080690" cy="168884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7885422" y="4799295"/>
            <a:ext cx="2480887" cy="54714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3539847" y="1335424"/>
            <a:ext cx="1952435" cy="586495"/>
            <a:chOff x="470638" y="2466481"/>
            <a:chExt cx="1289759" cy="586495"/>
          </a:xfrm>
        </p:grpSpPr>
        <p:sp>
          <p:nvSpPr>
            <p:cNvPr id="23" name="圓角矩形 22"/>
            <p:cNvSpPr/>
            <p:nvPr/>
          </p:nvSpPr>
          <p:spPr>
            <a:xfrm>
              <a:off x="801622" y="2466481"/>
              <a:ext cx="958775" cy="586495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向右箭號 29"/>
            <p:cNvSpPr/>
            <p:nvPr/>
          </p:nvSpPr>
          <p:spPr>
            <a:xfrm>
              <a:off x="470638" y="2526257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2" name="向右箭號 31"/>
          <p:cNvSpPr/>
          <p:nvPr/>
        </p:nvSpPr>
        <p:spPr>
          <a:xfrm>
            <a:off x="4145438" y="6391397"/>
            <a:ext cx="465828" cy="466945"/>
          </a:xfrm>
          <a:prstGeom prst="rightArrow">
            <a:avLst>
              <a:gd name="adj1" fmla="val 50000"/>
              <a:gd name="adj2" fmla="val 404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3" name="群組 32"/>
          <p:cNvGrpSpPr/>
          <p:nvPr/>
        </p:nvGrpSpPr>
        <p:grpSpPr>
          <a:xfrm>
            <a:off x="524986" y="3375905"/>
            <a:ext cx="5118407" cy="1651991"/>
            <a:chOff x="473482" y="2466481"/>
            <a:chExt cx="1286915" cy="586495"/>
          </a:xfrm>
        </p:grpSpPr>
        <p:sp>
          <p:nvSpPr>
            <p:cNvPr id="34" name="圓角矩形 33"/>
            <p:cNvSpPr/>
            <p:nvPr/>
          </p:nvSpPr>
          <p:spPr>
            <a:xfrm>
              <a:off x="616150" y="2466481"/>
              <a:ext cx="1144247" cy="586495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向右箭號 34"/>
            <p:cNvSpPr/>
            <p:nvPr/>
          </p:nvSpPr>
          <p:spPr>
            <a:xfrm>
              <a:off x="473482" y="2666424"/>
              <a:ext cx="130048" cy="186609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6" name="文字方塊 35"/>
          <p:cNvSpPr txBox="1"/>
          <p:nvPr/>
        </p:nvSpPr>
        <p:spPr>
          <a:xfrm>
            <a:off x="10462305" y="3474826"/>
            <a:ext cx="14866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/>
              <a:t>輸入學校電子郵件帳號密碼</a:t>
            </a:r>
          </a:p>
        </p:txBody>
      </p:sp>
      <p:sp>
        <p:nvSpPr>
          <p:cNvPr id="4" name="橢圓 3"/>
          <p:cNvSpPr/>
          <p:nvPr/>
        </p:nvSpPr>
        <p:spPr>
          <a:xfrm>
            <a:off x="5745714" y="6204857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37" name="橢圓 36"/>
          <p:cNvSpPr/>
          <p:nvPr/>
        </p:nvSpPr>
        <p:spPr>
          <a:xfrm>
            <a:off x="5551551" y="1418665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38" name="橢圓 37"/>
          <p:cNvSpPr/>
          <p:nvPr/>
        </p:nvSpPr>
        <p:spPr>
          <a:xfrm>
            <a:off x="5693586" y="3811761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012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94" y="1165963"/>
            <a:ext cx="5308228" cy="564823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7" y="1122159"/>
            <a:ext cx="5333963" cy="569203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3275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大推！好用的電子資源平台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圓角矩形 22"/>
          <p:cNvSpPr/>
          <p:nvPr/>
        </p:nvSpPr>
        <p:spPr>
          <a:xfrm>
            <a:off x="2254914" y="1931437"/>
            <a:ext cx="2696548" cy="4329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9270408" y="6270171"/>
            <a:ext cx="2440498" cy="45764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2065019" y="2445453"/>
            <a:ext cx="4205151" cy="4329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0" y="3137180"/>
            <a:ext cx="234769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/>
              <a:t>可按類別瀏覽或利用搜尋功能</a:t>
            </a:r>
          </a:p>
        </p:txBody>
      </p:sp>
    </p:spTree>
    <p:extLst>
      <p:ext uri="{BB962C8B-B14F-4D97-AF65-F5344CB8AC3E}">
        <p14:creationId xmlns:p14="http://schemas.microsoft.com/office/powerpoint/2010/main" val="332305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 animBg="1"/>
      <p:bldP spid="1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16" y="1165962"/>
            <a:ext cx="5344584" cy="557807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9" y="1192320"/>
            <a:ext cx="5522442" cy="555171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3275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大推！好用的電子資源平台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6919093" y="2715592"/>
            <a:ext cx="3428555" cy="199636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1017944" y="3173241"/>
            <a:ext cx="5242897" cy="180930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249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借閱冊數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罰則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6DDA3C1-D97E-171B-8A6F-456DF9E66AC9}"/>
              </a:ext>
            </a:extLst>
          </p:cNvPr>
          <p:cNvGrpSpPr/>
          <p:nvPr/>
        </p:nvGrpSpPr>
        <p:grpSpPr>
          <a:xfrm>
            <a:off x="-1758778" y="1496895"/>
            <a:ext cx="14650695" cy="1161536"/>
            <a:chOff x="-1758778" y="1496895"/>
            <a:chExt cx="14650695" cy="1999634"/>
          </a:xfrm>
        </p:grpSpPr>
        <p:sp>
          <p:nvSpPr>
            <p:cNvPr id="16" name="Color 1"/>
            <p:cNvSpPr/>
            <p:nvPr/>
          </p:nvSpPr>
          <p:spPr bwMode="auto">
            <a:xfrm>
              <a:off x="9526570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7" name="Color 3"/>
            <p:cNvSpPr/>
            <p:nvPr/>
          </p:nvSpPr>
          <p:spPr bwMode="auto">
            <a:xfrm>
              <a:off x="5767270" y="1496910"/>
              <a:ext cx="3363487" cy="1999619"/>
            </a:xfrm>
            <a:custGeom>
              <a:avLst/>
              <a:gdLst>
                <a:gd name="T0" fmla="*/ 766 w 766"/>
                <a:gd name="T1" fmla="*/ 0 h 453"/>
                <a:gd name="T2" fmla="*/ 669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2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69" y="85"/>
                  </a:cubicBezTo>
                  <a:cubicBezTo>
                    <a:pt x="622" y="161"/>
                    <a:pt x="494" y="357"/>
                    <a:pt x="470" y="390"/>
                  </a:cubicBezTo>
                  <a:cubicBezTo>
                    <a:pt x="441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4" y="428"/>
                    <a:pt x="133" y="390"/>
                  </a:cubicBezTo>
                  <a:cubicBezTo>
                    <a:pt x="157" y="357"/>
                    <a:pt x="285" y="161"/>
                    <a:pt x="332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8" name="Color 2"/>
            <p:cNvSpPr/>
            <p:nvPr/>
          </p:nvSpPr>
          <p:spPr bwMode="auto">
            <a:xfrm>
              <a:off x="7645991" y="1496910"/>
              <a:ext cx="3361630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5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9" name="Color 5"/>
            <p:cNvSpPr/>
            <p:nvPr/>
          </p:nvSpPr>
          <p:spPr bwMode="auto">
            <a:xfrm>
              <a:off x="2000534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0" name="Color 4"/>
            <p:cNvSpPr/>
            <p:nvPr/>
          </p:nvSpPr>
          <p:spPr bwMode="auto">
            <a:xfrm>
              <a:off x="3881116" y="1496910"/>
              <a:ext cx="3365347" cy="1999619"/>
            </a:xfrm>
            <a:custGeom>
              <a:avLst/>
              <a:gdLst>
                <a:gd name="T0" fmla="*/ 0 w 766"/>
                <a:gd name="T1" fmla="*/ 0 h 453"/>
                <a:gd name="T2" fmla="*/ 96 w 766"/>
                <a:gd name="T3" fmla="*/ 85 h 453"/>
                <a:gd name="T4" fmla="*/ 296 w 766"/>
                <a:gd name="T5" fmla="*/ 390 h 453"/>
                <a:gd name="T6" fmla="*/ 429 w 766"/>
                <a:gd name="T7" fmla="*/ 453 h 453"/>
                <a:gd name="T8" fmla="*/ 766 w 766"/>
                <a:gd name="T9" fmla="*/ 453 h 453"/>
                <a:gd name="T10" fmla="*/ 633 w 766"/>
                <a:gd name="T11" fmla="*/ 390 h 453"/>
                <a:gd name="T12" fmla="*/ 433 w 766"/>
                <a:gd name="T13" fmla="*/ 85 h 453"/>
                <a:gd name="T14" fmla="*/ 337 w 766"/>
                <a:gd name="T15" fmla="*/ 0 h 453"/>
                <a:gd name="T16" fmla="*/ 0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6" y="390"/>
                  </a:cubicBezTo>
                  <a:cubicBezTo>
                    <a:pt x="324" y="428"/>
                    <a:pt x="360" y="453"/>
                    <a:pt x="429" y="453"/>
                  </a:cubicBezTo>
                  <a:cubicBezTo>
                    <a:pt x="766" y="453"/>
                    <a:pt x="766" y="453"/>
                    <a:pt x="766" y="453"/>
                  </a:cubicBezTo>
                  <a:cubicBezTo>
                    <a:pt x="697" y="453"/>
                    <a:pt x="661" y="428"/>
                    <a:pt x="633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1" name="Side Color"/>
            <p:cNvSpPr/>
            <p:nvPr/>
          </p:nvSpPr>
          <p:spPr bwMode="auto">
            <a:xfrm>
              <a:off x="-1758778" y="1496895"/>
              <a:ext cx="3365346" cy="1187507"/>
            </a:xfrm>
            <a:custGeom>
              <a:avLst/>
              <a:gdLst>
                <a:gd name="T0" fmla="*/ 766 w 766"/>
                <a:gd name="T1" fmla="*/ 0 h 269"/>
                <a:gd name="T2" fmla="*/ 670 w 766"/>
                <a:gd name="T3" fmla="*/ 50 h 269"/>
                <a:gd name="T4" fmla="*/ 470 w 766"/>
                <a:gd name="T5" fmla="*/ 232 h 269"/>
                <a:gd name="T6" fmla="*/ 337 w 766"/>
                <a:gd name="T7" fmla="*/ 269 h 269"/>
                <a:gd name="T8" fmla="*/ 0 w 766"/>
                <a:gd name="T9" fmla="*/ 269 h 269"/>
                <a:gd name="T10" fmla="*/ 133 w 766"/>
                <a:gd name="T11" fmla="*/ 232 h 269"/>
                <a:gd name="T12" fmla="*/ 332 w 766"/>
                <a:gd name="T13" fmla="*/ 50 h 269"/>
                <a:gd name="T14" fmla="*/ 429 w 766"/>
                <a:gd name="T15" fmla="*/ 0 h 269"/>
                <a:gd name="T16" fmla="*/ 766 w 766"/>
                <a:gd name="T1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269">
                  <a:moveTo>
                    <a:pt x="766" y="0"/>
                  </a:moveTo>
                  <a:cubicBezTo>
                    <a:pt x="766" y="0"/>
                    <a:pt x="720" y="1"/>
                    <a:pt x="670" y="50"/>
                  </a:cubicBezTo>
                  <a:cubicBezTo>
                    <a:pt x="623" y="96"/>
                    <a:pt x="495" y="212"/>
                    <a:pt x="470" y="232"/>
                  </a:cubicBezTo>
                  <a:cubicBezTo>
                    <a:pt x="442" y="255"/>
                    <a:pt x="406" y="269"/>
                    <a:pt x="337" y="269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69" y="269"/>
                    <a:pt x="104" y="255"/>
                    <a:pt x="133" y="232"/>
                  </a:cubicBezTo>
                  <a:cubicBezTo>
                    <a:pt x="158" y="212"/>
                    <a:pt x="285" y="96"/>
                    <a:pt x="332" y="50"/>
                  </a:cubicBezTo>
                  <a:cubicBezTo>
                    <a:pt x="383" y="1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2" name="Color 6"/>
            <p:cNvSpPr/>
            <p:nvPr/>
          </p:nvSpPr>
          <p:spPr bwMode="auto">
            <a:xfrm>
              <a:off x="121808" y="1496907"/>
              <a:ext cx="3359771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32579" y="1000280"/>
            <a:ext cx="1679238" cy="472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圖書部份</a:t>
            </a:r>
            <a:endParaRPr lang="en-US" sz="28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6113" y="971880"/>
            <a:ext cx="1518132" cy="4732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視聽資料</a:t>
            </a:r>
            <a:endParaRPr lang="en-US" sz="28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86348" y="921090"/>
            <a:ext cx="2205118" cy="472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其他注意事項</a:t>
            </a:r>
            <a:endParaRPr lang="en-US" sz="28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5" name="Text Placeholder 7"/>
          <p:cNvSpPr txBox="1"/>
          <p:nvPr/>
        </p:nvSpPr>
        <p:spPr>
          <a:xfrm>
            <a:off x="600886" y="378961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s-ES_tradnl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22AC004-D505-430E-B577-B47DD3815283}"/>
              </a:ext>
            </a:extLst>
          </p:cNvPr>
          <p:cNvGrpSpPr/>
          <p:nvPr/>
        </p:nvGrpSpPr>
        <p:grpSpPr>
          <a:xfrm>
            <a:off x="7748450" y="3040112"/>
            <a:ext cx="3636647" cy="720645"/>
            <a:chOff x="7952750" y="3657969"/>
            <a:chExt cx="3636647" cy="720645"/>
          </a:xfrm>
        </p:grpSpPr>
        <p:sp>
          <p:nvSpPr>
            <p:cNvPr id="56" name="Rounded Rectangle 11"/>
            <p:cNvSpPr>
              <a:spLocks noChangeAspect="1"/>
            </p:cNvSpPr>
            <p:nvPr/>
          </p:nvSpPr>
          <p:spPr>
            <a:xfrm>
              <a:off x="7952750" y="3657969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FF388C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01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7" name="Text Placeholder 7"/>
            <p:cNvSpPr txBox="1"/>
            <p:nvPr/>
          </p:nvSpPr>
          <p:spPr>
            <a:xfrm>
              <a:off x="8840196" y="3815628"/>
              <a:ext cx="2749201" cy="4049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書</a:t>
              </a:r>
              <a:r>
                <a:rPr lang="en-US" altLang="zh-TW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+</a:t>
              </a:r>
              <a:r>
                <a:rPr lang="zh-TW" altLang="en-US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視聽</a:t>
              </a:r>
              <a:r>
                <a:rPr lang="en-US" altLang="zh-TW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 </a:t>
              </a:r>
              <a:r>
                <a:rPr lang="zh-TW" altLang="en-US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不</a:t>
              </a:r>
              <a:r>
                <a:rPr lang="zh-TW" altLang="en-US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超過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20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件</a:t>
              </a:r>
              <a:endParaRPr lang="es-ES_tradnl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1A86701-9648-4278-9999-9232E16AF1E1}"/>
              </a:ext>
            </a:extLst>
          </p:cNvPr>
          <p:cNvGrpSpPr/>
          <p:nvPr/>
        </p:nvGrpSpPr>
        <p:grpSpPr>
          <a:xfrm>
            <a:off x="7748450" y="4097727"/>
            <a:ext cx="4249076" cy="1149354"/>
            <a:chOff x="7952750" y="4477821"/>
            <a:chExt cx="4249076" cy="1149354"/>
          </a:xfrm>
        </p:grpSpPr>
        <p:sp>
          <p:nvSpPr>
            <p:cNvPr id="58" name="Rounded Rectangle 27"/>
            <p:cNvSpPr>
              <a:spLocks noChangeAspect="1"/>
            </p:cNvSpPr>
            <p:nvPr/>
          </p:nvSpPr>
          <p:spPr>
            <a:xfrm>
              <a:off x="7952750" y="4660497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A4178A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02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9" name="Text Placeholder 7"/>
            <p:cNvSpPr txBox="1"/>
            <p:nvPr/>
          </p:nvSpPr>
          <p:spPr>
            <a:xfrm>
              <a:off x="8840196" y="4477821"/>
              <a:ext cx="3361630" cy="11493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400" b="0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圖書</a:t>
              </a:r>
              <a:r>
                <a:rPr lang="zh-TW" altLang="en-US" sz="2400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損毀</a:t>
              </a:r>
              <a:r>
                <a:rPr lang="zh-TW" altLang="en-US" sz="2400" b="0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及</a:t>
              </a:r>
              <a:r>
                <a:rPr lang="zh-TW" altLang="en-US" sz="2400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遺失</a:t>
              </a:r>
              <a:r>
                <a:rPr lang="zh-TW" altLang="en-US" sz="2400" b="0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：</a:t>
              </a:r>
              <a:endParaRPr lang="en-US" altLang="zh-TW" sz="2400" b="0" dirty="0">
                <a:solidFill>
                  <a:srgbClr val="1A1A1A"/>
                </a:solidFill>
                <a:latin typeface="Lato" panose="020B0604020202020204" pitchFamily="34" charset="0"/>
              </a:endParaRPr>
            </a:p>
            <a:p>
              <a:r>
                <a:rPr lang="zh-TW" altLang="en-US" b="0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讀者應</a:t>
              </a:r>
              <a:r>
                <a:rPr lang="zh-TW" altLang="en-US" b="0" i="0" dirty="0">
                  <a:solidFill>
                    <a:srgbClr val="FF0000"/>
                  </a:solidFill>
                  <a:effectLst/>
                  <a:latin typeface="Lato" panose="020B0604020202020204" pitchFamily="34" charset="0"/>
                </a:rPr>
                <a:t>購買</a:t>
              </a:r>
              <a:r>
                <a:rPr lang="zh-TW" altLang="en-US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原書</a:t>
              </a:r>
              <a:r>
                <a:rPr lang="en-US" altLang="zh-TW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/</a:t>
              </a:r>
              <a:r>
                <a:rPr lang="zh-TW" altLang="en-US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新版書</a:t>
              </a:r>
              <a:r>
                <a:rPr lang="zh-TW" altLang="en-US" b="0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賠償</a:t>
              </a:r>
              <a:r>
                <a:rPr lang="en-US" altLang="zh-TW" b="0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,</a:t>
              </a:r>
              <a:r>
                <a:rPr lang="zh-TW" altLang="en-US" b="0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 </a:t>
              </a:r>
              <a:endParaRPr lang="en-US" altLang="zh-TW" b="0" i="0" dirty="0">
                <a:solidFill>
                  <a:srgbClr val="1A1A1A"/>
                </a:solidFill>
                <a:effectLst/>
                <a:latin typeface="Lato" panose="020B0604020202020204" pitchFamily="34" charset="0"/>
              </a:endParaRPr>
            </a:p>
            <a:p>
              <a:r>
                <a:rPr lang="zh-TW" altLang="en-US" b="0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或</a:t>
              </a:r>
              <a:r>
                <a:rPr lang="zh-TW" altLang="en-US" b="0" i="0" dirty="0">
                  <a:solidFill>
                    <a:srgbClr val="FF0000"/>
                  </a:solidFill>
                  <a:effectLst/>
                  <a:latin typeface="Lato" panose="020B0604020202020204" pitchFamily="34" charset="0"/>
                </a:rPr>
                <a:t>賠款</a:t>
              </a:r>
              <a:r>
                <a:rPr lang="zh-TW" altLang="en-US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市價</a:t>
              </a:r>
              <a:r>
                <a:rPr lang="en-US" altLang="zh-TW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2</a:t>
              </a:r>
              <a:r>
                <a:rPr lang="zh-TW" altLang="en-US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倍</a:t>
              </a:r>
              <a:r>
                <a:rPr lang="zh-TW" altLang="en-US" b="0" i="0" dirty="0">
                  <a:solidFill>
                    <a:srgbClr val="1A1A1A"/>
                  </a:solidFill>
                  <a:effectLst/>
                  <a:latin typeface="Lato" panose="020B0604020202020204" pitchFamily="34" charset="0"/>
                </a:rPr>
                <a:t>賠償。</a:t>
              </a:r>
              <a:endParaRPr lang="es-ES_tradnl" b="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5D822D3C-645C-4208-A767-0FEEB23CA659}"/>
              </a:ext>
            </a:extLst>
          </p:cNvPr>
          <p:cNvGrpSpPr/>
          <p:nvPr/>
        </p:nvGrpSpPr>
        <p:grpSpPr>
          <a:xfrm>
            <a:off x="7749479" y="5616841"/>
            <a:ext cx="3636647" cy="780727"/>
            <a:chOff x="7785209" y="5639569"/>
            <a:chExt cx="3636647" cy="780727"/>
          </a:xfrm>
        </p:grpSpPr>
        <p:sp>
          <p:nvSpPr>
            <p:cNvPr id="51" name="Rounded Rectangle 23"/>
            <p:cNvSpPr>
              <a:spLocks noChangeAspect="1"/>
            </p:cNvSpPr>
            <p:nvPr/>
          </p:nvSpPr>
          <p:spPr>
            <a:xfrm>
              <a:off x="7785209" y="5655068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E40059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03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1" name="Text Placeholder 7"/>
            <p:cNvSpPr txBox="1"/>
            <p:nvPr/>
          </p:nvSpPr>
          <p:spPr>
            <a:xfrm>
              <a:off x="8672655" y="5639569"/>
              <a:ext cx="2749201" cy="78072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400" dirty="0">
                  <a:solidFill>
                    <a:srgbClr val="0070C0"/>
                  </a:solidFill>
                  <a:sym typeface="Arial" panose="020B0604020202020204" pitchFamily="34" charset="0"/>
                </a:rPr>
                <a:t>請</a:t>
              </a:r>
              <a:r>
                <a:rPr lang="zh-TW" altLang="en-US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勿</a:t>
              </a:r>
              <a:r>
                <a:rPr lang="zh-TW" altLang="en-US" sz="2400" dirty="0">
                  <a:solidFill>
                    <a:srgbClr val="0070C0"/>
                  </a:solidFill>
                  <a:sym typeface="Arial" panose="020B0604020202020204" pitchFamily="34" charset="0"/>
                </a:rPr>
                <a:t>將證件借給他人</a:t>
              </a:r>
              <a:r>
                <a:rPr lang="zh-TW" altLang="en-US" sz="2400" b="0" dirty="0">
                  <a:solidFill>
                    <a:srgbClr val="0070C0"/>
                  </a:solidFill>
                  <a:sym typeface="Arial" panose="020B0604020202020204" pitchFamily="34" charset="0"/>
                </a:rPr>
                <a:t>，</a:t>
              </a:r>
              <a:r>
                <a:rPr lang="zh-TW" altLang="en-US" b="0" dirty="0">
                  <a:solidFill>
                    <a:srgbClr val="0070C0"/>
                  </a:solidFill>
                  <a:sym typeface="Arial" panose="020B0604020202020204" pitchFamily="34" charset="0"/>
                </a:rPr>
                <a:t>以免產生糾紛！</a:t>
              </a:r>
              <a:endParaRPr lang="es-ES_tradnl" b="0" dirty="0">
                <a:solidFill>
                  <a:srgbClr val="0070C0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62" name="圖形 57" descr="書籍">
            <a:extLst>
              <a:ext uri="{FF2B5EF4-FFF2-40B4-BE49-F238E27FC236}">
                <a16:creationId xmlns:a16="http://schemas.microsoft.com/office/drawing/2014/main" id="{BBEE7B50-BE0E-4040-BB00-EDA4348E5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808" y="953332"/>
            <a:ext cx="540000" cy="540000"/>
          </a:xfrm>
          <a:prstGeom prst="rect">
            <a:avLst/>
          </a:prstGeom>
        </p:spPr>
      </p:pic>
      <p:pic>
        <p:nvPicPr>
          <p:cNvPr id="63" name="圖形 12" descr="影片膠片">
            <a:extLst>
              <a:ext uri="{FF2B5EF4-FFF2-40B4-BE49-F238E27FC236}">
                <a16:creationId xmlns:a16="http://schemas.microsoft.com/office/drawing/2014/main" id="{E353D5E8-9D07-4880-9FA9-6A40B4833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1454" y="916357"/>
            <a:ext cx="540000" cy="54000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F153FC0C-5FD2-4234-87EF-0A18646C506D}"/>
              </a:ext>
            </a:extLst>
          </p:cNvPr>
          <p:cNvGrpSpPr/>
          <p:nvPr/>
        </p:nvGrpSpPr>
        <p:grpSpPr>
          <a:xfrm>
            <a:off x="317294" y="2953038"/>
            <a:ext cx="3561729" cy="917981"/>
            <a:chOff x="585616" y="3570894"/>
            <a:chExt cx="3561729" cy="917981"/>
          </a:xfrm>
        </p:grpSpPr>
        <p:sp>
          <p:nvSpPr>
            <p:cNvPr id="31" name="Text Placeholder 7"/>
            <p:cNvSpPr txBox="1"/>
            <p:nvPr/>
          </p:nvSpPr>
          <p:spPr>
            <a:xfrm>
              <a:off x="1488602" y="3570894"/>
              <a:ext cx="1954874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冊數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2" name="Text Placeholder 2"/>
            <p:cNvSpPr txBox="1"/>
            <p:nvPr/>
          </p:nvSpPr>
          <p:spPr>
            <a:xfrm>
              <a:off x="1401370" y="3907867"/>
              <a:ext cx="2745975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可借閱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20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冊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9" name="Rounded Rectangle 11"/>
            <p:cNvSpPr>
              <a:spLocks noChangeAspect="1"/>
            </p:cNvSpPr>
            <p:nvPr/>
          </p:nvSpPr>
          <p:spPr>
            <a:xfrm>
              <a:off x="585616" y="363614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388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3" name="圖形 2" descr="書籍">
              <a:extLst>
                <a:ext uri="{FF2B5EF4-FFF2-40B4-BE49-F238E27FC236}">
                  <a16:creationId xmlns:a16="http://schemas.microsoft.com/office/drawing/2014/main" id="{B3563C27-306F-46B0-9DA4-0E86623D5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4561" y="3748291"/>
              <a:ext cx="540000" cy="540000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D67599D-B225-4A29-AE79-D71D091294C8}"/>
              </a:ext>
            </a:extLst>
          </p:cNvPr>
          <p:cNvGrpSpPr/>
          <p:nvPr/>
        </p:nvGrpSpPr>
        <p:grpSpPr>
          <a:xfrm>
            <a:off x="4178247" y="2953038"/>
            <a:ext cx="3617306" cy="899844"/>
            <a:chOff x="4371976" y="3546116"/>
            <a:chExt cx="3617306" cy="899844"/>
          </a:xfrm>
        </p:grpSpPr>
        <p:sp>
          <p:nvSpPr>
            <p:cNvPr id="34" name="Rounded Rectangle 11"/>
            <p:cNvSpPr>
              <a:spLocks noChangeAspect="1"/>
            </p:cNvSpPr>
            <p:nvPr/>
          </p:nvSpPr>
          <p:spPr>
            <a:xfrm>
              <a:off x="4371976" y="363614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388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7" name="Text Placeholder 7"/>
            <p:cNvSpPr txBox="1"/>
            <p:nvPr/>
          </p:nvSpPr>
          <p:spPr>
            <a:xfrm>
              <a:off x="5240081" y="3546116"/>
              <a:ext cx="2749201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片數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8" name="Text Placeholder 2"/>
            <p:cNvSpPr txBox="1"/>
            <p:nvPr/>
          </p:nvSpPr>
          <p:spPr>
            <a:xfrm>
              <a:off x="5148523" y="3864952"/>
              <a:ext cx="2749201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可借閱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6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片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48" name="圖形 12" descr="影片膠片">
              <a:extLst>
                <a:ext uri="{FF2B5EF4-FFF2-40B4-BE49-F238E27FC236}">
                  <a16:creationId xmlns:a16="http://schemas.microsoft.com/office/drawing/2014/main" id="{CC63CCE0-F0CC-4E9C-86BE-5BDA1E465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71988" y="3723513"/>
              <a:ext cx="540000" cy="540000"/>
            </a:xfrm>
            <a:prstGeom prst="rect">
              <a:avLst/>
            </a:prstGeom>
          </p:spPr>
        </p:pic>
      </p:grpSp>
      <p:pic>
        <p:nvPicPr>
          <p:cNvPr id="5" name="圖形 4" descr="警告">
            <a:extLst>
              <a:ext uri="{FF2B5EF4-FFF2-40B4-BE49-F238E27FC236}">
                <a16:creationId xmlns:a16="http://schemas.microsoft.com/office/drawing/2014/main" id="{A9B077CF-190D-45EE-A003-1C70FD8C79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5991" y="848971"/>
            <a:ext cx="540000" cy="540000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3BE21F47-03A6-4E29-AC63-69674C7A51FD}"/>
              </a:ext>
            </a:extLst>
          </p:cNvPr>
          <p:cNvGrpSpPr/>
          <p:nvPr/>
        </p:nvGrpSpPr>
        <p:grpSpPr>
          <a:xfrm>
            <a:off x="311215" y="4239161"/>
            <a:ext cx="3650158" cy="900059"/>
            <a:chOff x="597775" y="4646681"/>
            <a:chExt cx="3650158" cy="900059"/>
          </a:xfrm>
        </p:grpSpPr>
        <p:sp>
          <p:nvSpPr>
            <p:cNvPr id="42" name="Text Placeholder 7"/>
            <p:cNvSpPr txBox="1"/>
            <p:nvPr/>
          </p:nvSpPr>
          <p:spPr>
            <a:xfrm>
              <a:off x="1501958" y="4646681"/>
              <a:ext cx="2745975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借期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3" name="Text Placeholder 2"/>
            <p:cNvSpPr txBox="1"/>
            <p:nvPr/>
          </p:nvSpPr>
          <p:spPr>
            <a:xfrm>
              <a:off x="1405530" y="4965732"/>
              <a:ext cx="2745975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個月、可續借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次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4" name="Rounded Rectangle 27"/>
            <p:cNvSpPr>
              <a:spLocks noChangeAspect="1"/>
            </p:cNvSpPr>
            <p:nvPr/>
          </p:nvSpPr>
          <p:spPr>
            <a:xfrm>
              <a:off x="597775" y="468107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9C00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9" name="圖形 8" descr="月曆">
              <a:extLst>
                <a:ext uri="{FF2B5EF4-FFF2-40B4-BE49-F238E27FC236}">
                  <a16:creationId xmlns:a16="http://schemas.microsoft.com/office/drawing/2014/main" id="{5BE0EA50-0D00-41A7-8C76-C485021AF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7727" y="4792751"/>
              <a:ext cx="540000" cy="540000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719D6D3-226D-46D4-8B30-6B9F97510426}"/>
              </a:ext>
            </a:extLst>
          </p:cNvPr>
          <p:cNvGrpSpPr/>
          <p:nvPr/>
        </p:nvGrpSpPr>
        <p:grpSpPr>
          <a:xfrm>
            <a:off x="4178247" y="4240253"/>
            <a:ext cx="3720758" cy="892403"/>
            <a:chOff x="4371976" y="4628097"/>
            <a:chExt cx="3720758" cy="892403"/>
          </a:xfrm>
        </p:grpSpPr>
        <p:sp>
          <p:nvSpPr>
            <p:cNvPr id="46" name="Text Placeholder 7"/>
            <p:cNvSpPr txBox="1"/>
            <p:nvPr/>
          </p:nvSpPr>
          <p:spPr>
            <a:xfrm>
              <a:off x="5240081" y="4628097"/>
              <a:ext cx="2749201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借期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7" name="Text Placeholder 2"/>
            <p:cNvSpPr txBox="1"/>
            <p:nvPr/>
          </p:nvSpPr>
          <p:spPr>
            <a:xfrm>
              <a:off x="5166589" y="4939492"/>
              <a:ext cx="2926145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7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天，</a:t>
              </a:r>
              <a:r>
                <a:rPr lang="zh-TW" altLang="en-US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不得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續借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0" name="Rounded Rectangle 27"/>
            <p:cNvSpPr>
              <a:spLocks noChangeAspect="1"/>
            </p:cNvSpPr>
            <p:nvPr/>
          </p:nvSpPr>
          <p:spPr>
            <a:xfrm>
              <a:off x="4371976" y="468107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9C00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65" name="圖形 64" descr="月曆">
              <a:extLst>
                <a:ext uri="{FF2B5EF4-FFF2-40B4-BE49-F238E27FC236}">
                  <a16:creationId xmlns:a16="http://schemas.microsoft.com/office/drawing/2014/main" id="{F6F27588-1187-485A-B6E2-36AFCF96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59048" y="4792751"/>
              <a:ext cx="540000" cy="540000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DB6A309-5F32-41D9-97EB-8E18B98CD67A}"/>
              </a:ext>
            </a:extLst>
          </p:cNvPr>
          <p:cNvGrpSpPr/>
          <p:nvPr/>
        </p:nvGrpSpPr>
        <p:grpSpPr>
          <a:xfrm>
            <a:off x="317341" y="5385910"/>
            <a:ext cx="3635966" cy="1282508"/>
            <a:chOff x="585663" y="5838747"/>
            <a:chExt cx="3635966" cy="1282508"/>
          </a:xfrm>
        </p:grpSpPr>
        <p:sp>
          <p:nvSpPr>
            <p:cNvPr id="33" name="Rounded Rectangle 23"/>
            <p:cNvSpPr>
              <a:spLocks noChangeAspect="1"/>
            </p:cNvSpPr>
            <p:nvPr/>
          </p:nvSpPr>
          <p:spPr>
            <a:xfrm>
              <a:off x="585663" y="6075029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E4005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2" name="Text Placeholder 7"/>
            <p:cNvSpPr txBox="1"/>
            <p:nvPr/>
          </p:nvSpPr>
          <p:spPr>
            <a:xfrm>
              <a:off x="1472428" y="5838747"/>
              <a:ext cx="2745975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罰則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5" name="Text Placeholder 2"/>
            <p:cNvSpPr txBox="1"/>
            <p:nvPr/>
          </p:nvSpPr>
          <p:spPr>
            <a:xfrm>
              <a:off x="1371410" y="6290307"/>
              <a:ext cx="2850219" cy="83094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逾期</a:t>
              </a:r>
              <a:r>
                <a:rPr lang="en-US" altLang="zh-TW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天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，</a:t>
              </a:r>
              <a:b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</a:b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每本</a:t>
              </a:r>
              <a:r>
                <a:rPr lang="zh-TW" altLang="en-US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罰金</a:t>
              </a:r>
              <a:r>
                <a:rPr lang="en-US" altLang="zh-TW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2</a:t>
              </a:r>
              <a:r>
                <a:rPr lang="zh-TW" altLang="en-US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元</a:t>
              </a:r>
              <a:endParaRPr lang="en-US" altLang="zh-CN" sz="2400" dirty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11" name="圖形 10" descr="硬幣">
              <a:extLst>
                <a:ext uri="{FF2B5EF4-FFF2-40B4-BE49-F238E27FC236}">
                  <a16:creationId xmlns:a16="http://schemas.microsoft.com/office/drawing/2014/main" id="{F7EF9FE5-DAEC-4395-A8B3-63D99C6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88765" y="6179893"/>
              <a:ext cx="540000" cy="540000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31BC514A-05D5-4AEE-9E69-286CDF37AF2E}"/>
              </a:ext>
            </a:extLst>
          </p:cNvPr>
          <p:cNvGrpSpPr/>
          <p:nvPr/>
        </p:nvGrpSpPr>
        <p:grpSpPr>
          <a:xfrm>
            <a:off x="4157559" y="5385910"/>
            <a:ext cx="3710573" cy="1293818"/>
            <a:chOff x="4371976" y="5838746"/>
            <a:chExt cx="3710573" cy="1293818"/>
          </a:xfrm>
        </p:grpSpPr>
        <p:sp>
          <p:nvSpPr>
            <p:cNvPr id="53" name="Text Placeholder 2"/>
            <p:cNvSpPr txBox="1"/>
            <p:nvPr/>
          </p:nvSpPr>
          <p:spPr>
            <a:xfrm>
              <a:off x="5156405" y="6301616"/>
              <a:ext cx="2926144" cy="83094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逾期</a:t>
              </a:r>
              <a:r>
                <a:rPr lang="en-US" altLang="zh-TW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天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，</a:t>
              </a:r>
              <a:b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</a:b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每片</a:t>
              </a:r>
              <a:r>
                <a:rPr lang="zh-TW" altLang="en-US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罰金</a:t>
              </a:r>
              <a:r>
                <a:rPr lang="en-US" altLang="zh-TW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10</a:t>
              </a:r>
              <a:r>
                <a:rPr lang="zh-TW" altLang="en-US" sz="2400" dirty="0">
                  <a:solidFill>
                    <a:srgbClr val="FF0000"/>
                  </a:solidFill>
                  <a:sym typeface="Arial" panose="020B0604020202020204" pitchFamily="34" charset="0"/>
                </a:rPr>
                <a:t>元</a:t>
              </a:r>
              <a:endParaRPr lang="en-US" altLang="zh-CN" sz="2400" dirty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4" name="Text Placeholder 7"/>
            <p:cNvSpPr txBox="1"/>
            <p:nvPr/>
          </p:nvSpPr>
          <p:spPr>
            <a:xfrm>
              <a:off x="5260798" y="5838746"/>
              <a:ext cx="2745975" cy="4725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罰則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0" name="Rounded Rectangle 23"/>
            <p:cNvSpPr>
              <a:spLocks noChangeAspect="1"/>
            </p:cNvSpPr>
            <p:nvPr/>
          </p:nvSpPr>
          <p:spPr>
            <a:xfrm>
              <a:off x="4371976" y="6075028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E4005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66" name="圖形 65" descr="硬幣">
              <a:extLst>
                <a:ext uri="{FF2B5EF4-FFF2-40B4-BE49-F238E27FC236}">
                  <a16:creationId xmlns:a16="http://schemas.microsoft.com/office/drawing/2014/main" id="{FD8C1FBA-9FB1-46C5-BF18-71E7F27F3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459048" y="6179892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408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6" grpId="0"/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86" y="1157464"/>
            <a:ext cx="5708014" cy="570053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" y="1122159"/>
            <a:ext cx="5344584" cy="5578071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2513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大推！好用的電子資源平台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6919093" y="2976465"/>
            <a:ext cx="2980687" cy="55050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2052735" y="4077478"/>
            <a:ext cx="643812" cy="36389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67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03" y="1165963"/>
            <a:ext cx="5378042" cy="561739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" y="1210581"/>
            <a:ext cx="4933251" cy="557277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3529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大推！好用的電子資源平台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6951306" y="2015413"/>
            <a:ext cx="1390261" cy="71845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4795935" y="6307493"/>
            <a:ext cx="802432" cy="52047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795934" y="4021494"/>
            <a:ext cx="802433" cy="65314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5745714" y="6204857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5598367" y="4021494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22" name="橢圓 21"/>
          <p:cNvSpPr/>
          <p:nvPr/>
        </p:nvSpPr>
        <p:spPr>
          <a:xfrm>
            <a:off x="6456783" y="2164635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965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48655" y="2511728"/>
            <a:ext cx="362272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語言學習等各類圖書</a:t>
            </a:r>
            <a:b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PC,APP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皆可以利用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286" t="10114" r="25612" b="6802"/>
          <a:stretch/>
        </p:blipFill>
        <p:spPr>
          <a:xfrm>
            <a:off x="0" y="-26199"/>
            <a:ext cx="7315200" cy="6823551"/>
          </a:xfrm>
          <a:prstGeom prst="rect">
            <a:avLst/>
          </a:prstGeom>
        </p:spPr>
      </p:pic>
      <p:pic>
        <p:nvPicPr>
          <p:cNvPr id="6" name="Picture 2" descr="中文電子書－iRead eBook 華藝電子書- BOOK可思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74" y="0"/>
            <a:ext cx="3686726" cy="6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1667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587661-662C-495F-A18A-125989FF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5" r="3475" b="19066"/>
          <a:stretch/>
        </p:blipFill>
        <p:spPr>
          <a:xfrm>
            <a:off x="0" y="1037404"/>
            <a:ext cx="12192000" cy="5964974"/>
          </a:xfrm>
          <a:prstGeom prst="rect">
            <a:avLst/>
          </a:prstGeom>
        </p:spPr>
      </p:pic>
      <p:pic>
        <p:nvPicPr>
          <p:cNvPr id="3" name="Picture 4" descr="udn讀書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049" y="0"/>
            <a:ext cx="4646398" cy="103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14">
            <a:extLst>
              <a:ext uri="{FF2B5EF4-FFF2-40B4-BE49-F238E27FC236}">
                <a16:creationId xmlns:a16="http://schemas.microsoft.com/office/drawing/2014/main" id="{4B9155CB-29ED-4F1F-9FAB-0959B1CDE2CB}"/>
              </a:ext>
            </a:extLst>
          </p:cNvPr>
          <p:cNvSpPr/>
          <p:nvPr/>
        </p:nvSpPr>
        <p:spPr>
          <a:xfrm>
            <a:off x="2377440" y="2258568"/>
            <a:ext cx="1197864" cy="36576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14">
            <a:extLst>
              <a:ext uri="{FF2B5EF4-FFF2-40B4-BE49-F238E27FC236}">
                <a16:creationId xmlns:a16="http://schemas.microsoft.com/office/drawing/2014/main" id="{AF046777-FDB3-4DE0-8255-EC7BA5085815}"/>
              </a:ext>
            </a:extLst>
          </p:cNvPr>
          <p:cNvSpPr/>
          <p:nvPr/>
        </p:nvSpPr>
        <p:spPr>
          <a:xfrm>
            <a:off x="7662672" y="2761488"/>
            <a:ext cx="905256" cy="36576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197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4D05A5A-B812-4EB5-AB9C-9FB2BAD9D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5" t="5733" r="36202" b="14000"/>
          <a:stretch/>
        </p:blipFill>
        <p:spPr>
          <a:xfrm>
            <a:off x="448055" y="-34247"/>
            <a:ext cx="7964425" cy="6892247"/>
          </a:xfrm>
          <a:prstGeom prst="rect">
            <a:avLst/>
          </a:prstGeom>
        </p:spPr>
      </p:pic>
      <p:pic>
        <p:nvPicPr>
          <p:cNvPr id="6" name="Picture 4" descr="udn讀書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049" y="0"/>
            <a:ext cx="4646398" cy="103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圓角矩形 14">
            <a:extLst>
              <a:ext uri="{FF2B5EF4-FFF2-40B4-BE49-F238E27FC236}">
                <a16:creationId xmlns:a16="http://schemas.microsoft.com/office/drawing/2014/main" id="{65806540-54B2-4BBA-B962-1E8CD28C06AD}"/>
              </a:ext>
            </a:extLst>
          </p:cNvPr>
          <p:cNvSpPr/>
          <p:nvPr/>
        </p:nvSpPr>
        <p:spPr>
          <a:xfrm>
            <a:off x="448055" y="4129382"/>
            <a:ext cx="2560321" cy="266461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008376" y="5345317"/>
            <a:ext cx="9183624" cy="954107"/>
          </a:xfrm>
          <a:prstGeom prst="rect">
            <a:avLst/>
          </a:prstGeom>
          <a:solidFill>
            <a:srgbClr val="FF388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語言學習雜誌韓語、日語、越語、西語、德語、法語為主</a:t>
            </a:r>
            <a:br>
              <a:rPr lang="en-US" altLang="zh-TW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也有相當多其他種類的電子書、電子雜誌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47984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文本框 570">
            <a:extLst>
              <a:ext uri="{FF2B5EF4-FFF2-40B4-BE49-F238E27FC236}">
                <a16:creationId xmlns:a16="http://schemas.microsoft.com/office/drawing/2014/main" id="{B4402048-3C0B-4E55-8D20-93C8A3B7FFFE}"/>
              </a:ext>
            </a:extLst>
          </p:cNvPr>
          <p:cNvSpPr txBox="1"/>
          <p:nvPr/>
        </p:nvSpPr>
        <p:spPr>
          <a:xfrm>
            <a:off x="399464" y="1334337"/>
            <a:ext cx="3984064" cy="183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電子書平台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>
              <a:lnSpc>
                <a:spcPct val="114000"/>
              </a:lnSpc>
            </a:pPr>
            <a:r>
              <a: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使用</a:t>
            </a:r>
            <a:r>
              <a:rPr lang="zh-TW" altLang="en-US" sz="6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步驟</a:t>
            </a:r>
            <a:endParaRPr lang="en-US" altLang="zh-TW" sz="6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1" name="组合 1">
            <a:extLst>
              <a:ext uri="{FF2B5EF4-FFF2-40B4-BE49-F238E27FC236}">
                <a16:creationId xmlns:a16="http://schemas.microsoft.com/office/drawing/2014/main" id="{E95DE083-329C-49EE-B41E-9A4D435992D7}"/>
              </a:ext>
            </a:extLst>
          </p:cNvPr>
          <p:cNvGrpSpPr/>
          <p:nvPr/>
        </p:nvGrpSpPr>
        <p:grpSpPr>
          <a:xfrm>
            <a:off x="4656978" y="862875"/>
            <a:ext cx="4074134" cy="457200"/>
            <a:chOff x="6627851" y="1871939"/>
            <a:chExt cx="4074134" cy="457200"/>
          </a:xfrm>
        </p:grpSpPr>
        <p:sp>
          <p:nvSpPr>
            <p:cNvPr id="32" name="矩形: 圆角 26">
              <a:extLst>
                <a:ext uri="{FF2B5EF4-FFF2-40B4-BE49-F238E27FC236}">
                  <a16:creationId xmlns:a16="http://schemas.microsoft.com/office/drawing/2014/main" id="{CB066778-58A7-464D-A5C8-10EC3E4E7965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solidFill>
              <a:srgbClr val="005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570">
              <a:extLst>
                <a:ext uri="{FF2B5EF4-FFF2-40B4-BE49-F238E27FC236}">
                  <a16:creationId xmlns:a16="http://schemas.microsoft.com/office/drawing/2014/main" id="{77B4C220-1FA7-48AC-B5EB-495AA0E6260B}"/>
                </a:ext>
              </a:extLst>
            </p:cNvPr>
            <p:cNvSpPr txBox="1"/>
            <p:nvPr/>
          </p:nvSpPr>
          <p:spPr>
            <a:xfrm>
              <a:off x="7241935" y="1914354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文本框 571">
              <a:extLst>
                <a:ext uri="{FF2B5EF4-FFF2-40B4-BE49-F238E27FC236}">
                  <a16:creationId xmlns:a16="http://schemas.microsoft.com/office/drawing/2014/main" id="{654689AA-499A-4AF1-A72B-C8669E2E65CD}"/>
                </a:ext>
              </a:extLst>
            </p:cNvPr>
            <p:cNvSpPr txBox="1"/>
            <p:nvPr/>
          </p:nvSpPr>
          <p:spPr>
            <a:xfrm>
              <a:off x="6686866" y="1914354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BF620EEF-1F90-4407-820C-B4CE5A558833}"/>
              </a:ext>
            </a:extLst>
          </p:cNvPr>
          <p:cNvGrpSpPr/>
          <p:nvPr/>
        </p:nvGrpSpPr>
        <p:grpSpPr>
          <a:xfrm>
            <a:off x="5003610" y="1635557"/>
            <a:ext cx="3799571" cy="456940"/>
            <a:chOff x="403860" y="709020"/>
            <a:chExt cx="3799571" cy="456940"/>
          </a:xfrm>
        </p:grpSpPr>
        <p:sp>
          <p:nvSpPr>
            <p:cNvPr id="37" name="矩形: 圆角 27">
              <a:extLst>
                <a:ext uri="{FF2B5EF4-FFF2-40B4-BE49-F238E27FC236}">
                  <a16:creationId xmlns:a16="http://schemas.microsoft.com/office/drawing/2014/main" id="{3A92C4C6-ADD8-4D23-AF63-601F6BDE40D4}"/>
                </a:ext>
              </a:extLst>
            </p:cNvPr>
            <p:cNvSpPr/>
            <p:nvPr/>
          </p:nvSpPr>
          <p:spPr>
            <a:xfrm>
              <a:off x="403860" y="709020"/>
              <a:ext cx="457200" cy="456940"/>
            </a:xfrm>
            <a:prstGeom prst="roundRect">
              <a:avLst/>
            </a:prstGeom>
            <a:solidFill>
              <a:srgbClr val="680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573">
              <a:extLst>
                <a:ext uri="{FF2B5EF4-FFF2-40B4-BE49-F238E27FC236}">
                  <a16:creationId xmlns:a16="http://schemas.microsoft.com/office/drawing/2014/main" id="{4E2BB0DD-C697-4A8A-9A52-A52B4C533305}"/>
                </a:ext>
              </a:extLst>
            </p:cNvPr>
            <p:cNvSpPr txBox="1"/>
            <p:nvPr/>
          </p:nvSpPr>
          <p:spPr>
            <a:xfrm>
              <a:off x="1017944" y="752824"/>
              <a:ext cx="318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電子資源查詢→輸入平台名稱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文本框 574">
              <a:extLst>
                <a:ext uri="{FF2B5EF4-FFF2-40B4-BE49-F238E27FC236}">
                  <a16:creationId xmlns:a16="http://schemas.microsoft.com/office/drawing/2014/main" id="{0372B75A-FE8E-4F04-A7AF-C003B5807099}"/>
                </a:ext>
              </a:extLst>
            </p:cNvPr>
            <p:cNvSpPr txBox="1"/>
            <p:nvPr/>
          </p:nvSpPr>
          <p:spPr>
            <a:xfrm>
              <a:off x="464687" y="75363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pic>
        <p:nvPicPr>
          <p:cNvPr id="48" name="圖片 47">
            <a:extLst>
              <a:ext uri="{FF2B5EF4-FFF2-40B4-BE49-F238E27FC236}">
                <a16:creationId xmlns:a16="http://schemas.microsoft.com/office/drawing/2014/main" id="{241B0191-43C8-4719-8EBC-E488F29A1F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67" b="81378" l="4591" r="26964">
                        <a14:foregroundMark x1="14543" y1="32653" x2="14543" y2="32653"/>
                        <a14:foregroundMark x1="10790" y1="36735" x2="10790" y2="36735"/>
                      </a14:backgroundRemoval>
                    </a14:imgEffect>
                  </a14:imgLayer>
                </a14:imgProps>
              </a:ext>
            </a:extLst>
          </a:blip>
          <a:srcRect l="5360" t="27274" r="71638" b="18628"/>
          <a:stretch/>
        </p:blipFill>
        <p:spPr>
          <a:xfrm>
            <a:off x="9247745" y="3190875"/>
            <a:ext cx="3014081" cy="3801955"/>
          </a:xfrm>
          <a:prstGeom prst="rect">
            <a:avLst/>
          </a:prstGeom>
        </p:spPr>
      </p:pic>
      <p:grpSp>
        <p:nvGrpSpPr>
          <p:cNvPr id="49" name="组合 1">
            <a:extLst>
              <a:ext uri="{FF2B5EF4-FFF2-40B4-BE49-F238E27FC236}">
                <a16:creationId xmlns:a16="http://schemas.microsoft.com/office/drawing/2014/main" id="{72A55825-9B0B-420C-B6E6-1B4A2A69D7E4}"/>
              </a:ext>
            </a:extLst>
          </p:cNvPr>
          <p:cNvGrpSpPr/>
          <p:nvPr/>
        </p:nvGrpSpPr>
        <p:grpSpPr>
          <a:xfrm>
            <a:off x="4780285" y="2407979"/>
            <a:ext cx="4859157" cy="457200"/>
            <a:chOff x="6627851" y="1871939"/>
            <a:chExt cx="4859157" cy="457200"/>
          </a:xfrm>
        </p:grpSpPr>
        <p:sp>
          <p:nvSpPr>
            <p:cNvPr id="50" name="矩形: 圆角 26">
              <a:extLst>
                <a:ext uri="{FF2B5EF4-FFF2-40B4-BE49-F238E27FC236}">
                  <a16:creationId xmlns:a16="http://schemas.microsoft.com/office/drawing/2014/main" id="{8A937194-5251-4871-BF8B-F50DAC67752E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solidFill>
              <a:srgbClr val="005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文本框 570">
              <a:extLst>
                <a:ext uri="{FF2B5EF4-FFF2-40B4-BE49-F238E27FC236}">
                  <a16:creationId xmlns:a16="http://schemas.microsoft.com/office/drawing/2014/main" id="{6DFD0ABB-8CFB-49E8-B78C-2E3A901BA8D2}"/>
                </a:ext>
              </a:extLst>
            </p:cNvPr>
            <p:cNvSpPr txBox="1"/>
            <p:nvPr/>
          </p:nvSpPr>
          <p:spPr>
            <a:xfrm>
              <a:off x="7241935" y="1914354"/>
              <a:ext cx="4245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圖書館登入→輸入學校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帳號、密碼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1">
              <a:extLst>
                <a:ext uri="{FF2B5EF4-FFF2-40B4-BE49-F238E27FC236}">
                  <a16:creationId xmlns:a16="http://schemas.microsoft.com/office/drawing/2014/main" id="{B6431F5F-AD92-47B7-ABB5-1553527C1785}"/>
                </a:ext>
              </a:extLst>
            </p:cNvPr>
            <p:cNvSpPr txBox="1"/>
            <p:nvPr/>
          </p:nvSpPr>
          <p:spPr>
            <a:xfrm>
              <a:off x="6686866" y="1914354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D7C79845-26DB-4998-BA8F-5A143DF3C624}"/>
              </a:ext>
            </a:extLst>
          </p:cNvPr>
          <p:cNvGrpSpPr/>
          <p:nvPr/>
        </p:nvGrpSpPr>
        <p:grpSpPr>
          <a:xfrm>
            <a:off x="4483270" y="3180661"/>
            <a:ext cx="4261236" cy="456940"/>
            <a:chOff x="403860" y="709020"/>
            <a:chExt cx="4261236" cy="456940"/>
          </a:xfrm>
        </p:grpSpPr>
        <p:sp>
          <p:nvSpPr>
            <p:cNvPr id="54" name="矩形: 圆角 27">
              <a:extLst>
                <a:ext uri="{FF2B5EF4-FFF2-40B4-BE49-F238E27FC236}">
                  <a16:creationId xmlns:a16="http://schemas.microsoft.com/office/drawing/2014/main" id="{3856513B-B65A-4C2F-B518-29D995742C5E}"/>
                </a:ext>
              </a:extLst>
            </p:cNvPr>
            <p:cNvSpPr/>
            <p:nvPr/>
          </p:nvSpPr>
          <p:spPr>
            <a:xfrm>
              <a:off x="403860" y="709020"/>
              <a:ext cx="457200" cy="456940"/>
            </a:xfrm>
            <a:prstGeom prst="roundRect">
              <a:avLst/>
            </a:prstGeom>
            <a:solidFill>
              <a:srgbClr val="680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5" name="文本框 573">
              <a:extLst>
                <a:ext uri="{FF2B5EF4-FFF2-40B4-BE49-F238E27FC236}">
                  <a16:creationId xmlns:a16="http://schemas.microsoft.com/office/drawing/2014/main" id="{A5DB676E-FC10-4904-AF03-269CECC722CE}"/>
                </a:ext>
              </a:extLst>
            </p:cNvPr>
            <p:cNvSpPr txBox="1"/>
            <p:nvPr/>
          </p:nvSpPr>
          <p:spPr>
            <a:xfrm>
              <a:off x="1017944" y="752824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點選「資源網址」進入電子書平台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文本框 574">
              <a:extLst>
                <a:ext uri="{FF2B5EF4-FFF2-40B4-BE49-F238E27FC236}">
                  <a16:creationId xmlns:a16="http://schemas.microsoft.com/office/drawing/2014/main" id="{67657620-2C78-4FA8-B309-FF7577ADDCCB}"/>
                </a:ext>
              </a:extLst>
            </p:cNvPr>
            <p:cNvSpPr txBox="1"/>
            <p:nvPr/>
          </p:nvSpPr>
          <p:spPr>
            <a:xfrm>
              <a:off x="464687" y="75363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</a:p>
          </p:txBody>
        </p:sp>
      </p:grpSp>
      <p:grpSp>
        <p:nvGrpSpPr>
          <p:cNvPr id="57" name="组合 1">
            <a:extLst>
              <a:ext uri="{FF2B5EF4-FFF2-40B4-BE49-F238E27FC236}">
                <a16:creationId xmlns:a16="http://schemas.microsoft.com/office/drawing/2014/main" id="{919CE98C-D2E7-40DB-AE8D-5A0371EA2446}"/>
              </a:ext>
            </a:extLst>
          </p:cNvPr>
          <p:cNvGrpSpPr/>
          <p:nvPr/>
        </p:nvGrpSpPr>
        <p:grpSpPr>
          <a:xfrm>
            <a:off x="4005195" y="4373254"/>
            <a:ext cx="4628324" cy="457200"/>
            <a:chOff x="6627851" y="1871939"/>
            <a:chExt cx="4628324" cy="457200"/>
          </a:xfrm>
        </p:grpSpPr>
        <p:sp>
          <p:nvSpPr>
            <p:cNvPr id="58" name="矩形: 圆角 26">
              <a:extLst>
                <a:ext uri="{FF2B5EF4-FFF2-40B4-BE49-F238E27FC236}">
                  <a16:creationId xmlns:a16="http://schemas.microsoft.com/office/drawing/2014/main" id="{297B7FF0-C45E-4A36-BB51-3C91C4870158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solidFill>
              <a:srgbClr val="E40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文本框 570">
              <a:extLst>
                <a:ext uri="{FF2B5EF4-FFF2-40B4-BE49-F238E27FC236}">
                  <a16:creationId xmlns:a16="http://schemas.microsoft.com/office/drawing/2014/main" id="{B49997CF-0078-444B-B5C3-6F75FD734596}"/>
                </a:ext>
              </a:extLst>
            </p:cNvPr>
            <p:cNvSpPr txBox="1"/>
            <p:nvPr/>
          </p:nvSpPr>
          <p:spPr>
            <a:xfrm>
              <a:off x="7241935" y="1914354"/>
              <a:ext cx="4014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平台登入→輸入學校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帳號、密碼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文本框 571">
              <a:extLst>
                <a:ext uri="{FF2B5EF4-FFF2-40B4-BE49-F238E27FC236}">
                  <a16:creationId xmlns:a16="http://schemas.microsoft.com/office/drawing/2014/main" id="{243C787D-DF97-4684-A41B-6C72B818C375}"/>
                </a:ext>
              </a:extLst>
            </p:cNvPr>
            <p:cNvSpPr txBox="1"/>
            <p:nvPr/>
          </p:nvSpPr>
          <p:spPr>
            <a:xfrm>
              <a:off x="6686866" y="1914354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28467D17-FC5A-4F0A-AB5A-7AFEDAA8B441}"/>
              </a:ext>
            </a:extLst>
          </p:cNvPr>
          <p:cNvGrpSpPr/>
          <p:nvPr/>
        </p:nvGrpSpPr>
        <p:grpSpPr>
          <a:xfrm>
            <a:off x="3360635" y="5142761"/>
            <a:ext cx="4030404" cy="456940"/>
            <a:chOff x="403860" y="709020"/>
            <a:chExt cx="4030404" cy="456940"/>
          </a:xfrm>
        </p:grpSpPr>
        <p:sp>
          <p:nvSpPr>
            <p:cNvPr id="62" name="矩形: 圆角 27">
              <a:extLst>
                <a:ext uri="{FF2B5EF4-FFF2-40B4-BE49-F238E27FC236}">
                  <a16:creationId xmlns:a16="http://schemas.microsoft.com/office/drawing/2014/main" id="{E6DE62B0-B205-4FBF-9E1D-E5FBD1D5D7E8}"/>
                </a:ext>
              </a:extLst>
            </p:cNvPr>
            <p:cNvSpPr/>
            <p:nvPr/>
          </p:nvSpPr>
          <p:spPr>
            <a:xfrm>
              <a:off x="403860" y="709020"/>
              <a:ext cx="457200" cy="456940"/>
            </a:xfrm>
            <a:prstGeom prst="roundRect">
              <a:avLst/>
            </a:prstGeom>
            <a:solidFill>
              <a:srgbClr val="9C0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" name="文本框 573">
              <a:extLst>
                <a:ext uri="{FF2B5EF4-FFF2-40B4-BE49-F238E27FC236}">
                  <a16:creationId xmlns:a16="http://schemas.microsoft.com/office/drawing/2014/main" id="{BBF5CE91-CB78-4D53-9593-80FF54A84354}"/>
                </a:ext>
              </a:extLst>
            </p:cNvPr>
            <p:cNvSpPr txBox="1"/>
            <p:nvPr/>
          </p:nvSpPr>
          <p:spPr>
            <a:xfrm>
              <a:off x="1017944" y="752824"/>
              <a:ext cx="3416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瀏覽→找到想看的電子書→借閱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文本框 574">
              <a:extLst>
                <a:ext uri="{FF2B5EF4-FFF2-40B4-BE49-F238E27FC236}">
                  <a16:creationId xmlns:a16="http://schemas.microsoft.com/office/drawing/2014/main" id="{DE530A71-8FAB-44E3-84DE-E0D667C2C3DE}"/>
                </a:ext>
              </a:extLst>
            </p:cNvPr>
            <p:cNvSpPr txBox="1"/>
            <p:nvPr/>
          </p:nvSpPr>
          <p:spPr>
            <a:xfrm>
              <a:off x="464687" y="75363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grpSp>
        <p:nvGrpSpPr>
          <p:cNvPr id="65" name="组合 1">
            <a:extLst>
              <a:ext uri="{FF2B5EF4-FFF2-40B4-BE49-F238E27FC236}">
                <a16:creationId xmlns:a16="http://schemas.microsoft.com/office/drawing/2014/main" id="{0A60BF83-FB5B-47BD-8C55-7C49574B5DE2}"/>
              </a:ext>
            </a:extLst>
          </p:cNvPr>
          <p:cNvGrpSpPr/>
          <p:nvPr/>
        </p:nvGrpSpPr>
        <p:grpSpPr>
          <a:xfrm>
            <a:off x="2720884" y="5912008"/>
            <a:ext cx="2876242" cy="457200"/>
            <a:chOff x="6627851" y="1871939"/>
            <a:chExt cx="2876242" cy="457200"/>
          </a:xfrm>
        </p:grpSpPr>
        <p:sp>
          <p:nvSpPr>
            <p:cNvPr id="66" name="矩形: 圆角 26">
              <a:extLst>
                <a:ext uri="{FF2B5EF4-FFF2-40B4-BE49-F238E27FC236}">
                  <a16:creationId xmlns:a16="http://schemas.microsoft.com/office/drawing/2014/main" id="{D494C3C4-B084-4D80-A60A-8700A4588C4F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solidFill>
              <a:srgbClr val="E40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7" name="文本框 570">
              <a:extLst>
                <a:ext uri="{FF2B5EF4-FFF2-40B4-BE49-F238E27FC236}">
                  <a16:creationId xmlns:a16="http://schemas.microsoft.com/office/drawing/2014/main" id="{A40371A5-52DF-44D9-AE72-2715ACB73F16}"/>
                </a:ext>
              </a:extLst>
            </p:cNvPr>
            <p:cNvSpPr txBox="1"/>
            <p:nvPr/>
          </p:nvSpPr>
          <p:spPr>
            <a:xfrm>
              <a:off x="7241935" y="1914354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查看借閱紀錄、還書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文本框 571">
              <a:extLst>
                <a:ext uri="{FF2B5EF4-FFF2-40B4-BE49-F238E27FC236}">
                  <a16:creationId xmlns:a16="http://schemas.microsoft.com/office/drawing/2014/main" id="{16E0A81C-6AFD-434E-9396-D2DC190AFE3C}"/>
                </a:ext>
              </a:extLst>
            </p:cNvPr>
            <p:cNvSpPr txBox="1"/>
            <p:nvPr/>
          </p:nvSpPr>
          <p:spPr>
            <a:xfrm>
              <a:off x="6696391" y="1914354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69" name="组合 1">
            <a:extLst>
              <a:ext uri="{FF2B5EF4-FFF2-40B4-BE49-F238E27FC236}">
                <a16:creationId xmlns:a16="http://schemas.microsoft.com/office/drawing/2014/main" id="{94273D8E-080D-4B70-BA87-5733D21529C7}"/>
              </a:ext>
            </a:extLst>
          </p:cNvPr>
          <p:cNvGrpSpPr/>
          <p:nvPr/>
        </p:nvGrpSpPr>
        <p:grpSpPr>
          <a:xfrm>
            <a:off x="9518314" y="862875"/>
            <a:ext cx="2235041" cy="457200"/>
            <a:chOff x="6627851" y="1871939"/>
            <a:chExt cx="2235041" cy="457200"/>
          </a:xfrm>
        </p:grpSpPr>
        <p:sp>
          <p:nvSpPr>
            <p:cNvPr id="70" name="矩形: 圆角 26">
              <a:extLst>
                <a:ext uri="{FF2B5EF4-FFF2-40B4-BE49-F238E27FC236}">
                  <a16:creationId xmlns:a16="http://schemas.microsoft.com/office/drawing/2014/main" id="{DBBF6213-C706-4DAF-9C88-A7EA687D7B99}"/>
                </a:ext>
              </a:extLst>
            </p:cNvPr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solidFill>
              <a:srgbClr val="005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文本框 570">
              <a:extLst>
                <a:ext uri="{FF2B5EF4-FFF2-40B4-BE49-F238E27FC236}">
                  <a16:creationId xmlns:a16="http://schemas.microsoft.com/office/drawing/2014/main" id="{32A2B929-3790-4DDF-91BF-B4B149E79738}"/>
                </a:ext>
              </a:extLst>
            </p:cNvPr>
            <p:cNvSpPr txBox="1"/>
            <p:nvPr/>
          </p:nvSpPr>
          <p:spPr>
            <a:xfrm>
              <a:off x="7241935" y="1914354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安裝平台 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文本框 571">
              <a:extLst>
                <a:ext uri="{FF2B5EF4-FFF2-40B4-BE49-F238E27FC236}">
                  <a16:creationId xmlns:a16="http://schemas.microsoft.com/office/drawing/2014/main" id="{2E80492B-860F-4059-B9D6-CD569949A0B4}"/>
                </a:ext>
              </a:extLst>
            </p:cNvPr>
            <p:cNvSpPr txBox="1"/>
            <p:nvPr/>
          </p:nvSpPr>
          <p:spPr>
            <a:xfrm>
              <a:off x="6686866" y="1914354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</a:p>
          </p:txBody>
        </p:sp>
      </p:grp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BDE3D6E8-7371-4AF8-8DEA-A29FB405C59C}"/>
              </a:ext>
            </a:extLst>
          </p:cNvPr>
          <p:cNvGrpSpPr/>
          <p:nvPr/>
        </p:nvGrpSpPr>
        <p:grpSpPr>
          <a:xfrm>
            <a:off x="9899745" y="1598472"/>
            <a:ext cx="1952912" cy="456940"/>
            <a:chOff x="403860" y="709020"/>
            <a:chExt cx="1952912" cy="456940"/>
          </a:xfrm>
        </p:grpSpPr>
        <p:sp>
          <p:nvSpPr>
            <p:cNvPr id="81" name="矩形: 圆角 27">
              <a:extLst>
                <a:ext uri="{FF2B5EF4-FFF2-40B4-BE49-F238E27FC236}">
                  <a16:creationId xmlns:a16="http://schemas.microsoft.com/office/drawing/2014/main" id="{1D419744-E1D0-4BAC-AE45-893DC5CC1C78}"/>
                </a:ext>
              </a:extLst>
            </p:cNvPr>
            <p:cNvSpPr/>
            <p:nvPr/>
          </p:nvSpPr>
          <p:spPr>
            <a:xfrm>
              <a:off x="403860" y="709020"/>
              <a:ext cx="457200" cy="456940"/>
            </a:xfrm>
            <a:prstGeom prst="roundRect">
              <a:avLst/>
            </a:prstGeom>
            <a:solidFill>
              <a:srgbClr val="680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2" name="文本框 573">
              <a:extLst>
                <a:ext uri="{FF2B5EF4-FFF2-40B4-BE49-F238E27FC236}">
                  <a16:creationId xmlns:a16="http://schemas.microsoft.com/office/drawing/2014/main" id="{4C330F45-169F-4072-B992-E35975A24514}"/>
                </a:ext>
              </a:extLst>
            </p:cNvPr>
            <p:cNvSpPr txBox="1"/>
            <p:nvPr/>
          </p:nvSpPr>
          <p:spPr>
            <a:xfrm>
              <a:off x="1017944" y="75282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新增圖書館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3" name="文本框 574">
              <a:extLst>
                <a:ext uri="{FF2B5EF4-FFF2-40B4-BE49-F238E27FC236}">
                  <a16:creationId xmlns:a16="http://schemas.microsoft.com/office/drawing/2014/main" id="{8F95B4FC-050C-4BBD-83D3-601D59567272}"/>
                </a:ext>
              </a:extLst>
            </p:cNvPr>
            <p:cNvSpPr txBox="1"/>
            <p:nvPr/>
          </p:nvSpPr>
          <p:spPr>
            <a:xfrm>
              <a:off x="464687" y="75363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cxnSp>
        <p:nvCxnSpPr>
          <p:cNvPr id="84" name="直接连接符 19">
            <a:extLst>
              <a:ext uri="{FF2B5EF4-FFF2-40B4-BE49-F238E27FC236}">
                <a16:creationId xmlns:a16="http://schemas.microsoft.com/office/drawing/2014/main" id="{DD4DD8CC-FABE-4112-8C2D-0B97F1D21785}"/>
              </a:ext>
            </a:extLst>
          </p:cNvPr>
          <p:cNvCxnSpPr>
            <a:cxnSpLocks/>
          </p:cNvCxnSpPr>
          <p:nvPr/>
        </p:nvCxnSpPr>
        <p:spPr>
          <a:xfrm>
            <a:off x="3589235" y="3972185"/>
            <a:ext cx="565851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E6078048-C7C9-45CA-8AFB-9DCFD4D78AEA}"/>
              </a:ext>
            </a:extLst>
          </p:cNvPr>
          <p:cNvGrpSpPr/>
          <p:nvPr/>
        </p:nvGrpSpPr>
        <p:grpSpPr>
          <a:xfrm>
            <a:off x="4217026" y="148534"/>
            <a:ext cx="4707899" cy="457200"/>
            <a:chOff x="4514088" y="148534"/>
            <a:chExt cx="878541" cy="457200"/>
          </a:xfrm>
        </p:grpSpPr>
        <p:sp>
          <p:nvSpPr>
            <p:cNvPr id="85" name="矩形: 圆角 26">
              <a:extLst>
                <a:ext uri="{FF2B5EF4-FFF2-40B4-BE49-F238E27FC236}">
                  <a16:creationId xmlns:a16="http://schemas.microsoft.com/office/drawing/2014/main" id="{99C6C33D-ADD6-4DF2-896A-8085B58AD60F}"/>
                </a:ext>
              </a:extLst>
            </p:cNvPr>
            <p:cNvSpPr/>
            <p:nvPr/>
          </p:nvSpPr>
          <p:spPr>
            <a:xfrm>
              <a:off x="4514088" y="148534"/>
              <a:ext cx="875475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6" name="文本框 571">
              <a:extLst>
                <a:ext uri="{FF2B5EF4-FFF2-40B4-BE49-F238E27FC236}">
                  <a16:creationId xmlns:a16="http://schemas.microsoft.com/office/drawing/2014/main" id="{1A1254BA-A562-4879-AC00-B90330201429}"/>
                </a:ext>
              </a:extLst>
            </p:cNvPr>
            <p:cNvSpPr txBox="1"/>
            <p:nvPr/>
          </p:nvSpPr>
          <p:spPr>
            <a:xfrm>
              <a:off x="4517154" y="190949"/>
              <a:ext cx="875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網頁版</a:t>
              </a:r>
              <a:endParaRPr lang="en-US" altLang="zh-CN" b="1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A881C5BE-C549-4308-9F69-4CFB68910A68}"/>
              </a:ext>
            </a:extLst>
          </p:cNvPr>
          <p:cNvGrpSpPr/>
          <p:nvPr/>
        </p:nvGrpSpPr>
        <p:grpSpPr>
          <a:xfrm>
            <a:off x="9247745" y="151692"/>
            <a:ext cx="2910650" cy="457200"/>
            <a:chOff x="4507629" y="148534"/>
            <a:chExt cx="931424" cy="457200"/>
          </a:xfrm>
        </p:grpSpPr>
        <p:sp>
          <p:nvSpPr>
            <p:cNvPr id="88" name="矩形: 圆角 26">
              <a:extLst>
                <a:ext uri="{FF2B5EF4-FFF2-40B4-BE49-F238E27FC236}">
                  <a16:creationId xmlns:a16="http://schemas.microsoft.com/office/drawing/2014/main" id="{D422FE92-F002-477B-A44A-2485BBEA4C7F}"/>
                </a:ext>
              </a:extLst>
            </p:cNvPr>
            <p:cNvSpPr/>
            <p:nvPr/>
          </p:nvSpPr>
          <p:spPr>
            <a:xfrm>
              <a:off x="4514088" y="148534"/>
              <a:ext cx="875475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9" name="文本框 571">
              <a:extLst>
                <a:ext uri="{FF2B5EF4-FFF2-40B4-BE49-F238E27FC236}">
                  <a16:creationId xmlns:a16="http://schemas.microsoft.com/office/drawing/2014/main" id="{5D000DAF-AC58-428D-9D0B-6B586A0DF0C2}"/>
                </a:ext>
              </a:extLst>
            </p:cNvPr>
            <p:cNvSpPr txBox="1"/>
            <p:nvPr/>
          </p:nvSpPr>
          <p:spPr>
            <a:xfrm>
              <a:off x="4507629" y="190949"/>
              <a:ext cx="931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b="1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版</a:t>
              </a:r>
              <a:endParaRPr lang="en-US" altLang="zh-CN" b="1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49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0" r="2747" b="10129"/>
          <a:stretch/>
        </p:blipFill>
        <p:spPr>
          <a:xfrm>
            <a:off x="6125028" y="127635"/>
            <a:ext cx="4701292" cy="6523128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12E62C89-B9B5-4CF6-AB48-DF74C2B968BB}"/>
              </a:ext>
            </a:extLst>
          </p:cNvPr>
          <p:cNvGrpSpPr/>
          <p:nvPr/>
        </p:nvGrpSpPr>
        <p:grpSpPr>
          <a:xfrm>
            <a:off x="680993" y="853548"/>
            <a:ext cx="4438653" cy="6004452"/>
            <a:chOff x="680993" y="853548"/>
            <a:chExt cx="4438653" cy="600445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1E6C4FC-94C5-3A1F-7FEB-1554FF1C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53" r="7094" b="16541"/>
            <a:stretch/>
          </p:blipFill>
          <p:spPr>
            <a:xfrm>
              <a:off x="680993" y="853548"/>
              <a:ext cx="4438653" cy="6004452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0F51EAD-F796-0CB6-C5C1-5AD3C38FCD97}"/>
                </a:ext>
              </a:extLst>
            </p:cNvPr>
            <p:cNvSpPr/>
            <p:nvPr/>
          </p:nvSpPr>
          <p:spPr>
            <a:xfrm>
              <a:off x="1170432" y="3699993"/>
              <a:ext cx="202594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400" dirty="0" err="1">
                  <a:solidFill>
                    <a:schemeClr val="tx1"/>
                  </a:solidFill>
                </a:rPr>
                <a:t>udn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Box 8">
            <a:extLst>
              <a:ext uri="{FF2B5EF4-FFF2-40B4-BE49-F238E27FC236}">
                <a16:creationId xmlns:a16="http://schemas.microsoft.com/office/drawing/2014/main" id="{87566C2B-2DF4-4B95-E9D0-EBD7AF809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29" y="1620680"/>
            <a:ext cx="3522754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2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圖書館首頁→電子資源</a:t>
            </a:r>
          </a:p>
        </p:txBody>
      </p:sp>
      <p:sp>
        <p:nvSpPr>
          <p:cNvPr id="12" name="文本框 573">
            <a:extLst>
              <a:ext uri="{FF2B5EF4-FFF2-40B4-BE49-F238E27FC236}">
                <a16:creationId xmlns:a16="http://schemas.microsoft.com/office/drawing/2014/main" id="{912F29BE-F2FB-4BF6-AEBF-FF0BF74E2D6F}"/>
              </a:ext>
            </a:extLst>
          </p:cNvPr>
          <p:cNvSpPr txBox="1"/>
          <p:nvPr/>
        </p:nvSpPr>
        <p:spPr>
          <a:xfrm>
            <a:off x="8389079" y="5068565"/>
            <a:ext cx="3254189" cy="707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輸入 學校</a:t>
            </a:r>
            <a:r>
              <a:rPr lang="en-US" altLang="zh-TW" dirty="0"/>
              <a:t>email</a:t>
            </a:r>
            <a:r>
              <a:rPr lang="zh-TW" altLang="en-US" dirty="0"/>
              <a:t>帳號密碼</a:t>
            </a:r>
            <a:endParaRPr lang="en-US" altLang="zh-TW" dirty="0"/>
          </a:p>
          <a:p>
            <a:r>
              <a:rPr lang="en-US" altLang="zh-TW" dirty="0"/>
              <a:t>        (</a:t>
            </a:r>
            <a:r>
              <a:rPr lang="zh-TW" altLang="en-US" dirty="0"/>
              <a:t>學生資訊系統帳密</a:t>
            </a:r>
            <a:r>
              <a:rPr lang="en-US" altLang="zh-TW" dirty="0"/>
              <a:t>)</a:t>
            </a:r>
            <a:endParaRPr lang="zh-CN" altLang="en-US" dirty="0"/>
          </a:p>
        </p:txBody>
      </p:sp>
      <p:sp>
        <p:nvSpPr>
          <p:cNvPr id="13" name="圓角矩形 14">
            <a:extLst>
              <a:ext uri="{FF2B5EF4-FFF2-40B4-BE49-F238E27FC236}">
                <a16:creationId xmlns:a16="http://schemas.microsoft.com/office/drawing/2014/main" id="{77436914-D35B-4CB3-81DC-7EC6F0D3FA2B}"/>
              </a:ext>
            </a:extLst>
          </p:cNvPr>
          <p:cNvSpPr/>
          <p:nvPr/>
        </p:nvSpPr>
        <p:spPr>
          <a:xfrm>
            <a:off x="2393576" y="2356456"/>
            <a:ext cx="1013012" cy="58893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201D2346-C0AF-4E83-AB37-032B72A6030D}"/>
              </a:ext>
            </a:extLst>
          </p:cNvPr>
          <p:cNvSpPr/>
          <p:nvPr/>
        </p:nvSpPr>
        <p:spPr>
          <a:xfrm>
            <a:off x="956032" y="3209810"/>
            <a:ext cx="4150634" cy="123848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ED00ECA-47C4-4496-A9E3-FC122481B1D9}"/>
              </a:ext>
            </a:extLst>
          </p:cNvPr>
          <p:cNvSpPr/>
          <p:nvPr/>
        </p:nvSpPr>
        <p:spPr>
          <a:xfrm>
            <a:off x="0" y="3182134"/>
            <a:ext cx="2336801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輸入資源名稱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1EBA76A-6B33-4F87-8BCE-1DBBEEF6E6D7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1FCA12F-3EAD-4999-9075-46DD336DBE12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20" name="文本占位符 3">
            <a:extLst>
              <a:ext uri="{FF2B5EF4-FFF2-40B4-BE49-F238E27FC236}">
                <a16:creationId xmlns:a16="http://schemas.microsoft.com/office/drawing/2014/main" id="{080FDBA3-A9BE-4DEE-A63E-E064D718EF75}"/>
              </a:ext>
            </a:extLst>
          </p:cNvPr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1A42DDC-DDD6-4D0E-A2D1-EC3A7BF584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8"/>
          <a:stretch/>
        </p:blipFill>
        <p:spPr>
          <a:xfrm>
            <a:off x="6110514" y="127635"/>
            <a:ext cx="5532411" cy="6523127"/>
          </a:xfrm>
          <a:prstGeom prst="rect">
            <a:avLst/>
          </a:prstGeom>
        </p:spPr>
      </p:pic>
      <p:sp>
        <p:nvSpPr>
          <p:cNvPr id="22" name="圓角矩形 14">
            <a:extLst>
              <a:ext uri="{FF2B5EF4-FFF2-40B4-BE49-F238E27FC236}">
                <a16:creationId xmlns:a16="http://schemas.microsoft.com/office/drawing/2014/main" id="{D4D62113-3F3F-4772-BD93-D7C8BD0DB486}"/>
              </a:ext>
            </a:extLst>
          </p:cNvPr>
          <p:cNvSpPr/>
          <p:nvPr/>
        </p:nvSpPr>
        <p:spPr>
          <a:xfrm>
            <a:off x="6272802" y="4514520"/>
            <a:ext cx="5413665" cy="52833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EEC9840A-597B-4A45-A5AC-1A0DFEF2C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026" y="5042859"/>
            <a:ext cx="3125433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2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點選資源網址</a:t>
            </a:r>
          </a:p>
        </p:txBody>
      </p:sp>
    </p:spTree>
    <p:extLst>
      <p:ext uri="{BB962C8B-B14F-4D97-AF65-F5344CB8AC3E}">
        <p14:creationId xmlns:p14="http://schemas.microsoft.com/office/powerpoint/2010/main" val="449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8275"/>
          <a:stretch/>
        </p:blipFill>
        <p:spPr>
          <a:xfrm>
            <a:off x="522605" y="752293"/>
            <a:ext cx="5171393" cy="5938793"/>
          </a:xfrm>
          <a:prstGeom prst="rect">
            <a:avLst/>
          </a:prstGeom>
        </p:spPr>
      </p:pic>
      <p:sp>
        <p:nvSpPr>
          <p:cNvPr id="17" name="圓角矩形 14">
            <a:extLst>
              <a:ext uri="{FF2B5EF4-FFF2-40B4-BE49-F238E27FC236}">
                <a16:creationId xmlns:a16="http://schemas.microsoft.com/office/drawing/2014/main" id="{368EE3A4-33E6-4CA2-97EC-E84858F087A7}"/>
              </a:ext>
            </a:extLst>
          </p:cNvPr>
          <p:cNvSpPr/>
          <p:nvPr/>
        </p:nvSpPr>
        <p:spPr>
          <a:xfrm>
            <a:off x="4818880" y="888354"/>
            <a:ext cx="875118" cy="68131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E29AAF9-6212-447C-ACE1-4FD5CFB78D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3" b="11476"/>
          <a:stretch/>
        </p:blipFill>
        <p:spPr>
          <a:xfrm>
            <a:off x="6515782" y="669463"/>
            <a:ext cx="5306984" cy="6063118"/>
          </a:xfrm>
          <a:prstGeom prst="rect">
            <a:avLst/>
          </a:prstGeom>
        </p:spPr>
      </p:pic>
      <p:sp>
        <p:nvSpPr>
          <p:cNvPr id="20" name="文本框 573">
            <a:extLst>
              <a:ext uri="{FF2B5EF4-FFF2-40B4-BE49-F238E27FC236}">
                <a16:creationId xmlns:a16="http://schemas.microsoft.com/office/drawing/2014/main" id="{1E926721-6DAE-47C5-8B1C-CD286E4CE428}"/>
              </a:ext>
            </a:extLst>
          </p:cNvPr>
          <p:cNvSpPr txBox="1"/>
          <p:nvPr/>
        </p:nvSpPr>
        <p:spPr>
          <a:xfrm>
            <a:off x="6106207" y="4640918"/>
            <a:ext cx="3743997" cy="707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zh-TW" altLang="en-US" dirty="0"/>
              <a:t>輸入 學校</a:t>
            </a:r>
            <a:r>
              <a:rPr lang="en-US" altLang="zh-TW" dirty="0"/>
              <a:t>email</a:t>
            </a:r>
            <a:r>
              <a:rPr lang="zh-TW" altLang="en-US" dirty="0"/>
              <a:t>帳號密碼</a:t>
            </a:r>
            <a:endParaRPr lang="en-US" altLang="zh-TW" dirty="0"/>
          </a:p>
          <a:p>
            <a:pPr algn="r"/>
            <a:r>
              <a:rPr lang="en-US" altLang="zh-TW" dirty="0"/>
              <a:t>        (</a:t>
            </a:r>
            <a:r>
              <a:rPr lang="zh-TW" altLang="en-US" dirty="0"/>
              <a:t>學生資訊系統帳密</a:t>
            </a:r>
            <a:r>
              <a:rPr lang="en-US" altLang="zh-TW" dirty="0"/>
              <a:t>)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351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6D117755-43D0-4727-B7DD-32162D6B0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"/>
          <a:stretch/>
        </p:blipFill>
        <p:spPr>
          <a:xfrm>
            <a:off x="1135921" y="533213"/>
            <a:ext cx="5060976" cy="707227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889110" y="3476083"/>
            <a:ext cx="1883202" cy="439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圓角矩形 14">
            <a:extLst>
              <a:ext uri="{FF2B5EF4-FFF2-40B4-BE49-F238E27FC236}">
                <a16:creationId xmlns:a16="http://schemas.microsoft.com/office/drawing/2014/main" id="{50A48E8E-05E6-4E25-B92F-98343D0A863F}"/>
              </a:ext>
            </a:extLst>
          </p:cNvPr>
          <p:cNvSpPr/>
          <p:nvPr/>
        </p:nvSpPr>
        <p:spPr>
          <a:xfrm>
            <a:off x="1276393" y="710839"/>
            <a:ext cx="610573" cy="48387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本框 573">
            <a:extLst>
              <a:ext uri="{FF2B5EF4-FFF2-40B4-BE49-F238E27FC236}">
                <a16:creationId xmlns:a16="http://schemas.microsoft.com/office/drawing/2014/main" id="{2A10ACC9-BB91-481D-9258-750981EAB878}"/>
              </a:ext>
            </a:extLst>
          </p:cNvPr>
          <p:cNvSpPr txBox="1"/>
          <p:nvPr/>
        </p:nvSpPr>
        <p:spPr>
          <a:xfrm>
            <a:off x="596172" y="1215259"/>
            <a:ext cx="1290794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zh-TW" altLang="en-US" dirty="0"/>
              <a:t>瀏覽</a:t>
            </a:r>
            <a:endParaRPr lang="en-US" altLang="zh-TW" dirty="0"/>
          </a:p>
        </p:txBody>
      </p:sp>
      <p:sp>
        <p:nvSpPr>
          <p:cNvPr id="13" name="圓角矩形 14">
            <a:extLst>
              <a:ext uri="{FF2B5EF4-FFF2-40B4-BE49-F238E27FC236}">
                <a16:creationId xmlns:a16="http://schemas.microsoft.com/office/drawing/2014/main" id="{D437E3A6-E4F0-4CB1-B588-B5B7DD69FF66}"/>
              </a:ext>
            </a:extLst>
          </p:cNvPr>
          <p:cNvSpPr/>
          <p:nvPr/>
        </p:nvSpPr>
        <p:spPr>
          <a:xfrm>
            <a:off x="4795146" y="673173"/>
            <a:ext cx="632992" cy="50164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本框 573">
            <a:extLst>
              <a:ext uri="{FF2B5EF4-FFF2-40B4-BE49-F238E27FC236}">
                <a16:creationId xmlns:a16="http://schemas.microsoft.com/office/drawing/2014/main" id="{55F9999B-BBFB-41E2-9E26-84F20A471E64}"/>
              </a:ext>
            </a:extLst>
          </p:cNvPr>
          <p:cNvSpPr txBox="1"/>
          <p:nvPr/>
        </p:nvSpPr>
        <p:spPr>
          <a:xfrm>
            <a:off x="4170701" y="1174818"/>
            <a:ext cx="1257437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zh-TW" altLang="en-US" dirty="0"/>
              <a:t>查詢</a:t>
            </a:r>
            <a:endParaRPr lang="en-US" altLang="zh-TW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901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13" grpId="0" animBg="1"/>
      <p:bldP spid="1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6D117755-43D0-4727-B7DD-32162D6B0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"/>
          <a:stretch/>
        </p:blipFill>
        <p:spPr>
          <a:xfrm>
            <a:off x="1135921" y="533213"/>
            <a:ext cx="5060976" cy="707227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UDN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889110" y="3476083"/>
            <a:ext cx="1883202" cy="439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圓角矩形 14">
            <a:extLst>
              <a:ext uri="{FF2B5EF4-FFF2-40B4-BE49-F238E27FC236}">
                <a16:creationId xmlns:a16="http://schemas.microsoft.com/office/drawing/2014/main" id="{50A48E8E-05E6-4E25-B92F-98343D0A863F}"/>
              </a:ext>
            </a:extLst>
          </p:cNvPr>
          <p:cNvSpPr/>
          <p:nvPr/>
        </p:nvSpPr>
        <p:spPr>
          <a:xfrm>
            <a:off x="1276393" y="710839"/>
            <a:ext cx="610573" cy="48387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本框 573">
            <a:extLst>
              <a:ext uri="{FF2B5EF4-FFF2-40B4-BE49-F238E27FC236}">
                <a16:creationId xmlns:a16="http://schemas.microsoft.com/office/drawing/2014/main" id="{2A10ACC9-BB91-481D-9258-750981EAB878}"/>
              </a:ext>
            </a:extLst>
          </p:cNvPr>
          <p:cNvSpPr txBox="1"/>
          <p:nvPr/>
        </p:nvSpPr>
        <p:spPr>
          <a:xfrm>
            <a:off x="596172" y="1215259"/>
            <a:ext cx="1290794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zh-TW" altLang="en-US" dirty="0"/>
              <a:t>瀏覽</a:t>
            </a:r>
            <a:endParaRPr lang="en-US" altLang="zh-TW" dirty="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B2FD5D46-FA08-4F62-B5EF-11B86FAB4C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19302"/>
          <a:stretch/>
        </p:blipFill>
        <p:spPr>
          <a:xfrm>
            <a:off x="1135921" y="533213"/>
            <a:ext cx="5060976" cy="7494913"/>
          </a:xfrm>
          <a:prstGeom prst="rect">
            <a:avLst/>
          </a:prstGeom>
        </p:spPr>
      </p:pic>
      <p:sp>
        <p:nvSpPr>
          <p:cNvPr id="15" name="圓角矩形 14">
            <a:extLst>
              <a:ext uri="{FF2B5EF4-FFF2-40B4-BE49-F238E27FC236}">
                <a16:creationId xmlns:a16="http://schemas.microsoft.com/office/drawing/2014/main" id="{C414CEF8-CA64-4764-AC85-0CC4ADE4585B}"/>
              </a:ext>
            </a:extLst>
          </p:cNvPr>
          <p:cNvSpPr/>
          <p:nvPr/>
        </p:nvSpPr>
        <p:spPr>
          <a:xfrm>
            <a:off x="1019805" y="2786148"/>
            <a:ext cx="4405605" cy="54672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3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8212</TotalTime>
  <Words>2988</Words>
  <Application>Microsoft Office PowerPoint</Application>
  <PresentationFormat>寬螢幕</PresentationFormat>
  <Paragraphs>579</Paragraphs>
  <Slides>121</Slides>
  <Notes>19</Notes>
  <HiddenSlides>33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121</vt:i4>
      </vt:variant>
    </vt:vector>
  </HeadingPairs>
  <TitlesOfParts>
    <vt:vector size="134" baseType="lpstr">
      <vt:lpstr>Microsoft YaHei</vt:lpstr>
      <vt:lpstr>Microsoft YaHei</vt:lpstr>
      <vt:lpstr>Swis721 Lt BT</vt:lpstr>
      <vt:lpstr>Century Gothic</vt:lpstr>
      <vt:lpstr>華康儷中黑</vt:lpstr>
      <vt:lpstr>Arial</vt:lpstr>
      <vt:lpstr>微軟正黑體</vt:lpstr>
      <vt:lpstr>Lato</vt:lpstr>
      <vt:lpstr>Agency FB</vt:lpstr>
      <vt:lpstr>Calibri Light</vt:lpstr>
      <vt:lpstr>Calibri</vt:lpstr>
      <vt:lpstr>Impact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user</cp:lastModifiedBy>
  <cp:revision>411</cp:revision>
  <cp:lastPrinted>2023-03-15T08:12:18Z</cp:lastPrinted>
  <dcterms:created xsi:type="dcterms:W3CDTF">2017-05-27T04:45:00Z</dcterms:created>
  <dcterms:modified xsi:type="dcterms:W3CDTF">2025-04-01T11:45:47Z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