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63.jpg" ContentType="image/jpg"/>
  <Override PartName="/ppt/media/image65.jpg" ContentType="image/jpg"/>
  <Override PartName="/ppt/media/image75.jpg" ContentType="image/jpg"/>
  <Override PartName="/ppt/media/image85.jpg" ContentType="image/jpg"/>
  <Override PartName="/ppt/media/image86.jpg" ContentType="image/jpg"/>
  <Override PartName="/ppt/media/image87.jpg" ContentType="image/jpg"/>
  <Override PartName="/ppt/media/image90.jpg" ContentType="image/jpg"/>
  <Override PartName="/ppt/media/image91.jpg" ContentType="image/jpg"/>
  <Override PartName="/ppt/media/image93.jpg" ContentType="image/jpg"/>
  <Override PartName="/ppt/media/image99.jpg" ContentType="image/jpg"/>
  <Override PartName="/ppt/media/image100.jpg" ContentType="image/jpg"/>
  <Override PartName="/ppt/media/image101.jpg" ContentType="image/jpg"/>
  <Override PartName="/ppt/media/image102.jpg" ContentType="image/jpg"/>
  <Override PartName="/ppt/media/image104.jpg" ContentType="image/jpg"/>
  <Override PartName="/ppt/media/image107.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4"/>
  </p:notesMasterIdLst>
  <p:handoutMasterIdLst>
    <p:handoutMasterId r:id="rId75"/>
  </p:handoutMasterIdLst>
  <p:sldIdLst>
    <p:sldId id="256" r:id="rId2"/>
    <p:sldId id="394" r:id="rId3"/>
    <p:sldId id="395" r:id="rId4"/>
    <p:sldId id="396" r:id="rId5"/>
    <p:sldId id="397" r:id="rId6"/>
    <p:sldId id="398" r:id="rId7"/>
    <p:sldId id="407" r:id="rId8"/>
    <p:sldId id="462" r:id="rId9"/>
    <p:sldId id="399" r:id="rId10"/>
    <p:sldId id="400" r:id="rId11"/>
    <p:sldId id="401" r:id="rId12"/>
    <p:sldId id="392" r:id="rId13"/>
    <p:sldId id="378" r:id="rId14"/>
    <p:sldId id="410" r:id="rId15"/>
    <p:sldId id="411" r:id="rId16"/>
    <p:sldId id="419" r:id="rId17"/>
    <p:sldId id="412" r:id="rId18"/>
    <p:sldId id="413" r:id="rId19"/>
    <p:sldId id="420" r:id="rId20"/>
    <p:sldId id="421" r:id="rId21"/>
    <p:sldId id="422" r:id="rId22"/>
    <p:sldId id="423" r:id="rId23"/>
    <p:sldId id="414" r:id="rId24"/>
    <p:sldId id="424" r:id="rId25"/>
    <p:sldId id="425" r:id="rId26"/>
    <p:sldId id="426" r:id="rId27"/>
    <p:sldId id="427" r:id="rId28"/>
    <p:sldId id="429" r:id="rId29"/>
    <p:sldId id="428" r:id="rId30"/>
    <p:sldId id="430" r:id="rId31"/>
    <p:sldId id="431" r:id="rId32"/>
    <p:sldId id="433" r:id="rId33"/>
    <p:sldId id="432" r:id="rId34"/>
    <p:sldId id="434" r:id="rId35"/>
    <p:sldId id="435" r:id="rId36"/>
    <p:sldId id="458" r:id="rId37"/>
    <p:sldId id="408" r:id="rId38"/>
    <p:sldId id="463" r:id="rId39"/>
    <p:sldId id="464" r:id="rId40"/>
    <p:sldId id="465" r:id="rId41"/>
    <p:sldId id="466" r:id="rId42"/>
    <p:sldId id="467" r:id="rId43"/>
    <p:sldId id="468" r:id="rId44"/>
    <p:sldId id="469" r:id="rId45"/>
    <p:sldId id="470" r:id="rId46"/>
    <p:sldId id="471" r:id="rId47"/>
    <p:sldId id="472" r:id="rId48"/>
    <p:sldId id="473" r:id="rId49"/>
    <p:sldId id="474" r:id="rId50"/>
    <p:sldId id="436" r:id="rId51"/>
    <p:sldId id="437" r:id="rId52"/>
    <p:sldId id="438" r:id="rId53"/>
    <p:sldId id="439" r:id="rId54"/>
    <p:sldId id="440" r:id="rId55"/>
    <p:sldId id="442" r:id="rId56"/>
    <p:sldId id="476" r:id="rId57"/>
    <p:sldId id="443" r:id="rId58"/>
    <p:sldId id="444" r:id="rId59"/>
    <p:sldId id="459" r:id="rId60"/>
    <p:sldId id="445" r:id="rId61"/>
    <p:sldId id="446" r:id="rId62"/>
    <p:sldId id="447" r:id="rId63"/>
    <p:sldId id="448" r:id="rId64"/>
    <p:sldId id="449" r:id="rId65"/>
    <p:sldId id="475" r:id="rId66"/>
    <p:sldId id="409" r:id="rId67"/>
    <p:sldId id="455" r:id="rId68"/>
    <p:sldId id="456" r:id="rId69"/>
    <p:sldId id="457" r:id="rId70"/>
    <p:sldId id="374" r:id="rId71"/>
    <p:sldId id="391" r:id="rId72"/>
    <p:sldId id="282" r:id="rId73"/>
  </p:sldIdLst>
  <p:sldSz cx="12192000" cy="6858000"/>
  <p:notesSz cx="6797675" cy="987425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8C"/>
    <a:srgbClr val="68007F"/>
    <a:srgbClr val="9C007F"/>
    <a:srgbClr val="E40059"/>
    <a:srgbClr val="E50C61"/>
    <a:srgbClr val="EA6096"/>
    <a:srgbClr val="002060"/>
    <a:srgbClr val="4E005F"/>
    <a:srgbClr val="005BD3"/>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186" y="288"/>
      </p:cViewPr>
      <p:guideLst>
        <p:guide orient="horz" pos="2183"/>
        <p:guide pos="3840"/>
      </p:guideLst>
    </p:cSldViewPr>
  </p:slideViewPr>
  <p:notesTextViewPr>
    <p:cViewPr>
      <p:scale>
        <a:sx n="1" d="1"/>
        <a:sy n="1" d="1"/>
      </p:scale>
      <p:origin x="0" y="0"/>
    </p:cViewPr>
  </p:notesTextViewPr>
  <p:sorterViewPr>
    <p:cViewPr varScale="1">
      <p:scale>
        <a:sx n="1" d="1"/>
        <a:sy n="1" d="1"/>
      </p:scale>
      <p:origin x="0" y="-1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406" cy="494709"/>
          </a:xfrm>
          <a:prstGeom prst="rect">
            <a:avLst/>
          </a:prstGeom>
        </p:spPr>
        <p:txBody>
          <a:bodyPr vert="horz" lIns="87920" tIns="43960" rIns="87920" bIns="43960" rtlCol="0"/>
          <a:lstStyle>
            <a:lvl1pPr algn="l">
              <a:defRPr sz="1200"/>
            </a:lvl1pPr>
          </a:lstStyle>
          <a:p>
            <a:endParaRPr lang="zh-TW" altLang="en-US"/>
          </a:p>
        </p:txBody>
      </p:sp>
      <p:sp>
        <p:nvSpPr>
          <p:cNvPr id="3" name="日期版面配置區 2"/>
          <p:cNvSpPr>
            <a:spLocks noGrp="1"/>
          </p:cNvSpPr>
          <p:nvPr>
            <p:ph type="dt" sz="quarter" idx="1"/>
          </p:nvPr>
        </p:nvSpPr>
        <p:spPr>
          <a:xfrm>
            <a:off x="3850750" y="0"/>
            <a:ext cx="2945405" cy="494709"/>
          </a:xfrm>
          <a:prstGeom prst="rect">
            <a:avLst/>
          </a:prstGeom>
        </p:spPr>
        <p:txBody>
          <a:bodyPr vert="horz" lIns="87920" tIns="43960" rIns="87920" bIns="43960" rtlCol="0"/>
          <a:lstStyle>
            <a:lvl1pPr algn="r">
              <a:defRPr sz="1200"/>
            </a:lvl1pPr>
          </a:lstStyle>
          <a:p>
            <a:fld id="{4890F2F4-5A92-47D6-A022-FC4C55FC5395}" type="datetimeFigureOut">
              <a:rPr lang="zh-TW" altLang="en-US" smtClean="0"/>
              <a:t>2025/4/17</a:t>
            </a:fld>
            <a:endParaRPr lang="zh-TW" altLang="en-US"/>
          </a:p>
        </p:txBody>
      </p:sp>
      <p:sp>
        <p:nvSpPr>
          <p:cNvPr id="4" name="頁尾版面配置區 3"/>
          <p:cNvSpPr>
            <a:spLocks noGrp="1"/>
          </p:cNvSpPr>
          <p:nvPr>
            <p:ph type="ftr" sz="quarter" idx="2"/>
          </p:nvPr>
        </p:nvSpPr>
        <p:spPr>
          <a:xfrm>
            <a:off x="1" y="9379542"/>
            <a:ext cx="2945406" cy="494709"/>
          </a:xfrm>
          <a:prstGeom prst="rect">
            <a:avLst/>
          </a:prstGeom>
        </p:spPr>
        <p:txBody>
          <a:bodyPr vert="horz" lIns="87920" tIns="43960" rIns="87920" bIns="4396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750" y="9379542"/>
            <a:ext cx="2945405" cy="494709"/>
          </a:xfrm>
          <a:prstGeom prst="rect">
            <a:avLst/>
          </a:prstGeom>
        </p:spPr>
        <p:txBody>
          <a:bodyPr vert="horz" lIns="87920" tIns="43960" rIns="87920" bIns="43960" rtlCol="0" anchor="b"/>
          <a:lstStyle>
            <a:lvl1pPr algn="r">
              <a:defRPr sz="1200"/>
            </a:lvl1pPr>
          </a:lstStyle>
          <a:p>
            <a:fld id="{BE4282D7-2601-443A-AFCA-B4B1E8D5AFA4}" type="slidenum">
              <a:rPr lang="zh-TW" altLang="en-US" smtClean="0"/>
              <a:t>‹#›</a:t>
            </a:fld>
            <a:endParaRPr lang="zh-TW" altLang="en-US"/>
          </a:p>
        </p:txBody>
      </p:sp>
    </p:spTree>
    <p:extLst>
      <p:ext uri="{BB962C8B-B14F-4D97-AF65-F5344CB8AC3E}">
        <p14:creationId xmlns:p14="http://schemas.microsoft.com/office/powerpoint/2010/main" val="142100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406" cy="494709"/>
          </a:xfrm>
          <a:prstGeom prst="rect">
            <a:avLst/>
          </a:prstGeom>
        </p:spPr>
        <p:txBody>
          <a:bodyPr vert="horz" lIns="87920" tIns="43960" rIns="87920" bIns="43960" rtlCol="0"/>
          <a:lstStyle>
            <a:lvl1pPr algn="l">
              <a:defRPr sz="1200"/>
            </a:lvl1pPr>
          </a:lstStyle>
          <a:p>
            <a:endParaRPr lang="zh-TW" altLang="en-US"/>
          </a:p>
        </p:txBody>
      </p:sp>
      <p:sp>
        <p:nvSpPr>
          <p:cNvPr id="3" name="日期版面配置區 2"/>
          <p:cNvSpPr>
            <a:spLocks noGrp="1"/>
          </p:cNvSpPr>
          <p:nvPr>
            <p:ph type="dt" idx="1"/>
          </p:nvPr>
        </p:nvSpPr>
        <p:spPr>
          <a:xfrm>
            <a:off x="3850750" y="0"/>
            <a:ext cx="2945405" cy="494709"/>
          </a:xfrm>
          <a:prstGeom prst="rect">
            <a:avLst/>
          </a:prstGeom>
        </p:spPr>
        <p:txBody>
          <a:bodyPr vert="horz" lIns="87920" tIns="43960" rIns="87920" bIns="43960" rtlCol="0"/>
          <a:lstStyle>
            <a:lvl1pPr algn="r">
              <a:defRPr sz="1200"/>
            </a:lvl1pPr>
          </a:lstStyle>
          <a:p>
            <a:fld id="{D33195DE-BB0A-46EC-BE55-2C5073067C8E}" type="datetimeFigureOut">
              <a:rPr lang="zh-TW" altLang="en-US" smtClean="0"/>
              <a:t>2025/4/17</a:t>
            </a:fld>
            <a:endParaRPr lang="zh-TW" altLang="en-US"/>
          </a:p>
        </p:txBody>
      </p:sp>
      <p:sp>
        <p:nvSpPr>
          <p:cNvPr id="4" name="投影片圖像版面配置區 3"/>
          <p:cNvSpPr>
            <a:spLocks noGrp="1" noRot="1" noChangeAspect="1"/>
          </p:cNvSpPr>
          <p:nvPr>
            <p:ph type="sldImg" idx="2"/>
          </p:nvPr>
        </p:nvSpPr>
        <p:spPr>
          <a:xfrm>
            <a:off x="438150" y="1235075"/>
            <a:ext cx="5922963" cy="3332163"/>
          </a:xfrm>
          <a:prstGeom prst="rect">
            <a:avLst/>
          </a:prstGeom>
          <a:noFill/>
          <a:ln w="12700">
            <a:solidFill>
              <a:prstClr val="black"/>
            </a:solidFill>
          </a:ln>
        </p:spPr>
        <p:txBody>
          <a:bodyPr vert="horz" lIns="87920" tIns="43960" rIns="87920" bIns="43960" rtlCol="0" anchor="ctr"/>
          <a:lstStyle/>
          <a:p>
            <a:endParaRPr lang="zh-TW" altLang="en-US"/>
          </a:p>
        </p:txBody>
      </p:sp>
      <p:sp>
        <p:nvSpPr>
          <p:cNvPr id="5" name="備忘稿版面配置區 4"/>
          <p:cNvSpPr>
            <a:spLocks noGrp="1"/>
          </p:cNvSpPr>
          <p:nvPr>
            <p:ph type="body" sz="quarter" idx="3"/>
          </p:nvPr>
        </p:nvSpPr>
        <p:spPr>
          <a:xfrm>
            <a:off x="680527" y="4752568"/>
            <a:ext cx="5438140" cy="3887210"/>
          </a:xfrm>
          <a:prstGeom prst="rect">
            <a:avLst/>
          </a:prstGeom>
        </p:spPr>
        <p:txBody>
          <a:bodyPr vert="horz" lIns="87920" tIns="43960" rIns="87920" bIns="4396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379542"/>
            <a:ext cx="2945406" cy="494709"/>
          </a:xfrm>
          <a:prstGeom prst="rect">
            <a:avLst/>
          </a:prstGeom>
        </p:spPr>
        <p:txBody>
          <a:bodyPr vert="horz" lIns="87920" tIns="43960" rIns="87920" bIns="4396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750" y="9379542"/>
            <a:ext cx="2945405" cy="494709"/>
          </a:xfrm>
          <a:prstGeom prst="rect">
            <a:avLst/>
          </a:prstGeom>
        </p:spPr>
        <p:txBody>
          <a:bodyPr vert="horz" lIns="87920" tIns="43960" rIns="87920" bIns="43960" rtlCol="0" anchor="b"/>
          <a:lstStyle>
            <a:lvl1pPr algn="r">
              <a:defRPr sz="1200"/>
            </a:lvl1pPr>
          </a:lstStyle>
          <a:p>
            <a:fld id="{36937605-6548-4B22-A393-5E17172BD393}" type="slidenum">
              <a:rPr lang="zh-TW" altLang="en-US" smtClean="0"/>
              <a:t>‹#›</a:t>
            </a:fld>
            <a:endParaRPr lang="zh-TW" altLang="en-US"/>
          </a:p>
        </p:txBody>
      </p:sp>
    </p:spTree>
    <p:extLst>
      <p:ext uri="{BB962C8B-B14F-4D97-AF65-F5344CB8AC3E}">
        <p14:creationId xmlns:p14="http://schemas.microsoft.com/office/powerpoint/2010/main" val="1989207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資源探索服務平台主要是以</a:t>
            </a:r>
            <a:r>
              <a:rPr lang="zh-TW" altLang="en-US" dirty="0">
                <a:latin typeface="微軟正黑體" panose="020B0604030504040204" pitchFamily="34" charset="-120"/>
                <a:ea typeface="微軟正黑體" panose="020B0604030504040204" pitchFamily="34" charset="-120"/>
              </a:rPr>
              <a:t>類似</a:t>
            </a:r>
            <a:r>
              <a:rPr lang="en-US" altLang="zh-TW" dirty="0">
                <a:latin typeface="微軟正黑體" panose="020B0604030504040204" pitchFamily="34" charset="-120"/>
                <a:ea typeface="微軟正黑體" panose="020B0604030504040204" pitchFamily="34" charset="-120"/>
              </a:rPr>
              <a:t>Google</a:t>
            </a:r>
            <a:r>
              <a:rPr lang="zh-TW" altLang="en-US" dirty="0">
                <a:latin typeface="微軟正黑體" panose="020B0604030504040204" pitchFamily="34" charset="-120"/>
                <a:ea typeface="微軟正黑體" panose="020B0604030504040204" pitchFamily="34" charset="-120"/>
              </a:rPr>
              <a:t>搜尋的方式，提供讀者可以一站式同步查詢圖書館所收錄的紙本館藏以及電子資源的工具。</a:t>
            </a:r>
            <a:endParaRPr lang="zh-TW" altLang="en-US" dirty="0"/>
          </a:p>
        </p:txBody>
      </p:sp>
      <p:sp>
        <p:nvSpPr>
          <p:cNvPr id="4" name="投影片編號版面配置區 3"/>
          <p:cNvSpPr>
            <a:spLocks noGrp="1"/>
          </p:cNvSpPr>
          <p:nvPr>
            <p:ph type="sldNum" sz="quarter" idx="10"/>
          </p:nvPr>
        </p:nvSpPr>
        <p:spPr/>
        <p:txBody>
          <a:bodyPr/>
          <a:lstStyle/>
          <a:p>
            <a:fld id="{7AD9C30F-3082-43F0-AF5F-C5EE11FDD257}" type="slidenum">
              <a:rPr lang="zh-TW" altLang="en-US" smtClean="0"/>
              <a:t>13</a:t>
            </a:fld>
            <a:endParaRPr lang="zh-TW" altLang="en-US"/>
          </a:p>
        </p:txBody>
      </p:sp>
    </p:spTree>
    <p:extLst>
      <p:ext uri="{BB962C8B-B14F-4D97-AF65-F5344CB8AC3E}">
        <p14:creationId xmlns:p14="http://schemas.microsoft.com/office/powerpoint/2010/main" val="888792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ea typeface="+mn-ea"/>
              </a:rPr>
              <a:t>首先，我們從圖書館網站首頁右上角的「讀者登入」</a:t>
            </a:r>
            <a:r>
              <a:rPr lang="en-US" altLang="zh-TW" dirty="0">
                <a:ea typeface="+mn-ea"/>
              </a:rPr>
              <a:t>,</a:t>
            </a:r>
            <a:r>
              <a:rPr lang="en-US" altLang="zh-TW" baseline="0" dirty="0">
                <a:ea typeface="+mn-ea"/>
              </a:rPr>
              <a:t> </a:t>
            </a:r>
            <a:r>
              <a:rPr lang="zh-TW" altLang="en-US" baseline="0" dirty="0">
                <a:ea typeface="+mn-ea"/>
              </a:rPr>
              <a:t>輸入</a:t>
            </a:r>
            <a:r>
              <a:rPr lang="en-US" altLang="zh-TW" baseline="0" dirty="0" err="1">
                <a:ea typeface="+mn-ea"/>
              </a:rPr>
              <a:t>aip</a:t>
            </a:r>
            <a:r>
              <a:rPr lang="en-US" altLang="zh-TW" baseline="0" dirty="0">
                <a:ea typeface="+mn-ea"/>
              </a:rPr>
              <a:t> </a:t>
            </a:r>
            <a:r>
              <a:rPr lang="zh-TW" altLang="en-US" baseline="0" dirty="0">
                <a:ea typeface="+mn-ea"/>
              </a:rPr>
              <a:t>或 </a:t>
            </a:r>
            <a:r>
              <a:rPr lang="en-US" altLang="zh-TW" baseline="0" dirty="0">
                <a:ea typeface="+mn-ea"/>
              </a:rPr>
              <a:t>sip </a:t>
            </a:r>
            <a:r>
              <a:rPr lang="zh-TW" altLang="en-US" baseline="0" dirty="0">
                <a:ea typeface="+mn-ea"/>
              </a:rPr>
              <a:t>帳號密碼進行登入</a:t>
            </a:r>
            <a:endParaRPr lang="en-US" altLang="zh-TW" dirty="0">
              <a:ea typeface="+mn-ea"/>
            </a:endParaRPr>
          </a:p>
        </p:txBody>
      </p:sp>
      <p:sp>
        <p:nvSpPr>
          <p:cNvPr id="4" name="投影片編號版面配置區 3"/>
          <p:cNvSpPr>
            <a:spLocks noGrp="1"/>
          </p:cNvSpPr>
          <p:nvPr>
            <p:ph type="sldNum" sz="quarter" idx="10"/>
          </p:nvPr>
        </p:nvSpPr>
        <p:spPr/>
        <p:txBody>
          <a:bodyPr/>
          <a:lstStyle/>
          <a:p>
            <a:fld id="{7AD9C30F-3082-43F0-AF5F-C5EE11FDD257}" type="slidenum">
              <a:rPr lang="zh-TW" altLang="en-US" smtClean="0"/>
              <a:t>16</a:t>
            </a:fld>
            <a:endParaRPr lang="zh-TW" altLang="en-US"/>
          </a:p>
        </p:txBody>
      </p:sp>
    </p:spTree>
    <p:extLst>
      <p:ext uri="{BB962C8B-B14F-4D97-AF65-F5344CB8AC3E}">
        <p14:creationId xmlns:p14="http://schemas.microsoft.com/office/powerpoint/2010/main" val="19878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69424-1F56-4D3D-9486-33312D081524}" type="slidenum">
              <a:rPr lang="zh-TW" altLang="en-US" smtClean="0"/>
              <a:pPr/>
              <a:t>39</a:t>
            </a:fld>
            <a:endParaRPr lang="zh-TW" altLang="en-US"/>
          </a:p>
        </p:txBody>
      </p:sp>
    </p:spTree>
    <p:extLst>
      <p:ext uri="{BB962C8B-B14F-4D97-AF65-F5344CB8AC3E}">
        <p14:creationId xmlns:p14="http://schemas.microsoft.com/office/powerpoint/2010/main" val="3433532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B69424-1F56-4D3D-9486-33312D081524}" type="slidenum">
              <a:rPr lang="zh-TW" altLang="en-US" smtClean="0"/>
              <a:pPr/>
              <a:t>40</a:t>
            </a:fld>
            <a:endParaRPr lang="zh-TW" altLang="en-US"/>
          </a:p>
        </p:txBody>
      </p:sp>
    </p:spTree>
    <p:extLst>
      <p:ext uri="{BB962C8B-B14F-4D97-AF65-F5344CB8AC3E}">
        <p14:creationId xmlns:p14="http://schemas.microsoft.com/office/powerpoint/2010/main" val="3202911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spc="-5" dirty="0">
                <a:latin typeface="UKIJ CJK"/>
                <a:cs typeface="UKIJ CJK"/>
              </a:rPr>
              <a:t>在資料庫的任何頁面，都可以利用頁首的搜尋框，進行關鍵字搜尋</a:t>
            </a:r>
            <a:endParaRPr lang="zh-TW" altLang="en-US" dirty="0"/>
          </a:p>
        </p:txBody>
      </p:sp>
      <p:sp>
        <p:nvSpPr>
          <p:cNvPr id="4" name="投影片編號版面配置區 3"/>
          <p:cNvSpPr>
            <a:spLocks noGrp="1"/>
          </p:cNvSpPr>
          <p:nvPr>
            <p:ph type="sldNum" sz="quarter" idx="10"/>
          </p:nvPr>
        </p:nvSpPr>
        <p:spPr/>
        <p:txBody>
          <a:bodyPr/>
          <a:lstStyle/>
          <a:p>
            <a:fld id="{A3B69424-1F56-4D3D-9486-33312D081524}" type="slidenum">
              <a:rPr lang="zh-TW" altLang="en-US" smtClean="0"/>
              <a:pPr/>
              <a:t>41</a:t>
            </a:fld>
            <a:endParaRPr lang="zh-TW" altLang="en-US"/>
          </a:p>
        </p:txBody>
      </p:sp>
    </p:spTree>
    <p:extLst>
      <p:ext uri="{BB962C8B-B14F-4D97-AF65-F5344CB8AC3E}">
        <p14:creationId xmlns:p14="http://schemas.microsoft.com/office/powerpoint/2010/main" val="1620788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spc="-5" dirty="0">
                <a:latin typeface="UKIJ CJK"/>
              </a:rPr>
              <a:t>一般檢索，針對篇名</a:t>
            </a:r>
            <a:r>
              <a:rPr lang="en-US" altLang="zh-TW" sz="1200" spc="-5" dirty="0">
                <a:latin typeface="UKIJ CJK"/>
              </a:rPr>
              <a:t>/</a:t>
            </a:r>
            <a:r>
              <a:rPr lang="zh-TW" altLang="en-US" sz="1200" spc="-5" dirty="0">
                <a:latin typeface="UKIJ CJK"/>
              </a:rPr>
              <a:t>書目關鍵字等進行大規模檢索，可以透過多選模式篩出自己確切要找的篇章</a:t>
            </a:r>
            <a:endParaRPr lang="zh-TW" altLang="en-US" dirty="0"/>
          </a:p>
        </p:txBody>
      </p:sp>
      <p:sp>
        <p:nvSpPr>
          <p:cNvPr id="4" name="投影片編號版面配置區 3"/>
          <p:cNvSpPr>
            <a:spLocks noGrp="1"/>
          </p:cNvSpPr>
          <p:nvPr>
            <p:ph type="sldNum" sz="quarter" idx="10"/>
          </p:nvPr>
        </p:nvSpPr>
        <p:spPr/>
        <p:txBody>
          <a:bodyPr/>
          <a:lstStyle/>
          <a:p>
            <a:fld id="{A3B69424-1F56-4D3D-9486-33312D081524}" type="slidenum">
              <a:rPr lang="zh-TW" altLang="en-US" smtClean="0"/>
              <a:pPr/>
              <a:t>42</a:t>
            </a:fld>
            <a:endParaRPr lang="zh-TW" altLang="en-US"/>
          </a:p>
        </p:txBody>
      </p:sp>
    </p:spTree>
    <p:extLst>
      <p:ext uri="{BB962C8B-B14F-4D97-AF65-F5344CB8AC3E}">
        <p14:creationId xmlns:p14="http://schemas.microsoft.com/office/powerpoint/2010/main" val="104108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只看篇名或書目看不出是不是真正要的文章</a:t>
            </a:r>
          </a:p>
        </p:txBody>
      </p:sp>
      <p:sp>
        <p:nvSpPr>
          <p:cNvPr id="4" name="投影片編號版面配置區 3"/>
          <p:cNvSpPr>
            <a:spLocks noGrp="1"/>
          </p:cNvSpPr>
          <p:nvPr>
            <p:ph type="sldNum" sz="quarter" idx="10"/>
          </p:nvPr>
        </p:nvSpPr>
        <p:spPr/>
        <p:txBody>
          <a:bodyPr/>
          <a:lstStyle/>
          <a:p>
            <a:fld id="{A3B69424-1F56-4D3D-9486-33312D081524}" type="slidenum">
              <a:rPr lang="zh-TW" altLang="en-US" smtClean="0"/>
              <a:pPr/>
              <a:t>43</a:t>
            </a:fld>
            <a:endParaRPr lang="zh-TW" altLang="en-US"/>
          </a:p>
        </p:txBody>
      </p:sp>
    </p:spTree>
    <p:extLst>
      <p:ext uri="{BB962C8B-B14F-4D97-AF65-F5344CB8AC3E}">
        <p14:creationId xmlns:p14="http://schemas.microsoft.com/office/powerpoint/2010/main" val="2869292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spc="-5" dirty="0">
                <a:latin typeface="UKIJ CJK"/>
                <a:cs typeface="UKIJ CJK"/>
              </a:rPr>
              <a:t>訂閱目次通知</a:t>
            </a:r>
            <a:r>
              <a:rPr lang="en-US" altLang="zh-TW" sz="1200" spc="-5" dirty="0">
                <a:latin typeface="UKIJ CJK"/>
                <a:cs typeface="UKIJ CJK"/>
              </a:rPr>
              <a:t>=YT</a:t>
            </a:r>
            <a:r>
              <a:rPr lang="zh-TW" altLang="en-US" sz="1200" spc="-5" dirty="0">
                <a:latin typeface="UKIJ CJK"/>
                <a:cs typeface="UKIJ CJK"/>
              </a:rPr>
              <a:t>小鈴鐺</a:t>
            </a:r>
            <a:endParaRPr lang="en-US" altLang="zh-TW" sz="1200" spc="-5" dirty="0">
              <a:latin typeface="UKIJ CJK"/>
              <a:cs typeface="UKIJ CJK"/>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spc="-5" dirty="0">
                <a:latin typeface="UKIJ CJK"/>
                <a:cs typeface="UKIJ CJK"/>
              </a:rPr>
              <a:t>DOI=</a:t>
            </a:r>
            <a:r>
              <a:rPr lang="zh-TW" altLang="en-US" sz="1200" spc="-5" dirty="0">
                <a:latin typeface="UKIJ CJK"/>
                <a:cs typeface="UKIJ CJK"/>
              </a:rPr>
              <a:t>期刊識別碼，這篇期刊在網路上是永久存在的，就算他之後因為某種原因在我們平台下架，只要你搜尋</a:t>
            </a:r>
            <a:r>
              <a:rPr lang="en-US" altLang="zh-TW" sz="1200" spc="-5" dirty="0">
                <a:latin typeface="UKIJ CJK"/>
                <a:cs typeface="UKIJ CJK"/>
              </a:rPr>
              <a:t>DOI</a:t>
            </a:r>
            <a:r>
              <a:rPr lang="zh-TW" altLang="en-US" sz="1200" spc="-5" dirty="0">
                <a:latin typeface="UKIJ CJK"/>
                <a:cs typeface="UKIJ CJK"/>
              </a:rPr>
              <a:t>還是可以在網路上找到</a:t>
            </a:r>
            <a:endParaRPr lang="zh-TW" altLang="en-US" sz="1200" dirty="0">
              <a:latin typeface="UKIJ CJK"/>
              <a:cs typeface="UKIJ CJK"/>
            </a:endParaRPr>
          </a:p>
        </p:txBody>
      </p:sp>
      <p:sp>
        <p:nvSpPr>
          <p:cNvPr id="4" name="投影片編號版面配置區 3"/>
          <p:cNvSpPr>
            <a:spLocks noGrp="1"/>
          </p:cNvSpPr>
          <p:nvPr>
            <p:ph type="sldNum" sz="quarter" idx="10"/>
          </p:nvPr>
        </p:nvSpPr>
        <p:spPr/>
        <p:txBody>
          <a:bodyPr/>
          <a:lstStyle/>
          <a:p>
            <a:fld id="{A3B69424-1F56-4D3D-9486-33312D081524}" type="slidenum">
              <a:rPr lang="zh-TW" altLang="en-US" smtClean="0"/>
              <a:pPr/>
              <a:t>45</a:t>
            </a:fld>
            <a:endParaRPr lang="zh-TW" altLang="en-US"/>
          </a:p>
        </p:txBody>
      </p:sp>
    </p:spTree>
    <p:extLst>
      <p:ext uri="{BB962C8B-B14F-4D97-AF65-F5344CB8AC3E}">
        <p14:creationId xmlns:p14="http://schemas.microsoft.com/office/powerpoint/2010/main" val="1869609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r>
              <a:rPr lang="zh-TW" altLang="en-US" dirty="0"/>
              <a:t>健行科技大學圖書館</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zh-TW" altLang="en-US" dirty="0"/>
              <a:t>健行科技大學圖書館</a:t>
            </a:r>
            <a:endParaRPr lang="zh-CN" altLang="en-US" dirty="0"/>
          </a:p>
          <a:p>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9_空白">
    <p:spTree>
      <p:nvGrpSpPr>
        <p:cNvPr id="1" name=""/>
        <p:cNvGrpSpPr/>
        <p:nvPr/>
      </p:nvGrpSpPr>
      <p:grpSpPr>
        <a:xfrm>
          <a:off x="0" y="0"/>
          <a:ext cx="0" cy="0"/>
          <a:chOff x="0" y="0"/>
          <a:chExt cx="0" cy="0"/>
        </a:xfrm>
      </p:grpSpPr>
      <p:sp>
        <p:nvSpPr>
          <p:cNvPr id="5" name="标题 1"/>
          <p:cNvSpPr>
            <a:spLocks noGrp="1"/>
          </p:cNvSpPr>
          <p:nvPr>
            <p:ph type="title" hasCustomPrompt="1"/>
          </p:nvPr>
        </p:nvSpPr>
        <p:spPr>
          <a:xfrm>
            <a:off x="2351584" y="1"/>
            <a:ext cx="8291016" cy="774740"/>
          </a:xfrm>
        </p:spPr>
        <p:txBody>
          <a:bodyPr>
            <a:normAutofit/>
          </a:bodyPr>
          <a:lstStyle>
            <a:lvl1pPr>
              <a:defRPr sz="4400" b="0" spc="300">
                <a:solidFill>
                  <a:schemeClr val="tx1"/>
                </a:solidFill>
                <a:effectLst/>
                <a:latin typeface="Microsoft Sans Serif" panose="020B0604020202020204" pitchFamily="34" charset="0"/>
                <a:ea typeface="微软雅黑" panose="020B0503020204020204" pitchFamily="34" charset="-122"/>
                <a:cs typeface="Microsoft Sans Serif" panose="020B0604020202020204" pitchFamily="34" charset="0"/>
              </a:defRPr>
            </a:lvl1pPr>
          </a:lstStyle>
          <a:p>
            <a:r>
              <a:rPr lang="zh-CN" altLang="en-US" dirty="0"/>
              <a:t>单击此处编辑母版标题</a:t>
            </a:r>
          </a:p>
        </p:txBody>
      </p:sp>
    </p:spTree>
    <p:extLst>
      <p:ext uri="{BB962C8B-B14F-4D97-AF65-F5344CB8AC3E}">
        <p14:creationId xmlns:p14="http://schemas.microsoft.com/office/powerpoint/2010/main" val="235913801"/>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33" b="1" i="0">
                <a:solidFill>
                  <a:srgbClr val="036635"/>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2799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72184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zh-TW" altLang="en-US" dirty="0"/>
              <a:t>健行科技大學圖書館</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zh-TW" altLang="en-US" dirty="0"/>
              <a:t>健行科技大學圖書館</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zh-TW" altLang="en-US" dirty="0"/>
              <a:t>健行科技大學圖書館</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2025/4/17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zh-TW" altLang="en-US" dirty="0"/>
              <a:t>健行科技大學圖書館</a:t>
            </a:r>
            <a:endParaRPr lang="zh-CN" altLang="en-US" dirty="0"/>
          </a:p>
        </p:txBody>
      </p:sp>
      <p:sp>
        <p:nvSpPr>
          <p:cNvPr id="11" name="矩形 10"/>
          <p:cNvSpPr/>
          <p:nvPr userDrawn="1"/>
        </p:nvSpPr>
        <p:spPr>
          <a:xfrm>
            <a:off x="8801478" y="6450175"/>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zh-TW" altLang="en-US" dirty="0"/>
              <a:t>健行科技大學圖書館</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2025/4/17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zh-TW" altLang="en-US" dirty="0"/>
              <a:t>健行科技大學圖書館</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zh-TW" altLang="en-US" dirty="0"/>
              <a:t>健行科技大學圖書館</a:t>
            </a: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zh-TW" altLang="en-US" dirty="0"/>
              <a:t>健行科技</a:t>
            </a:r>
            <a:r>
              <a:rPr lang="zh-TW" altLang="en-US"/>
              <a:t>大學圖書館</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5"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2025/4/17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1"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uch.edu.tw/" TargetMode="Externa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lib.uch.edu.tw/"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image" Target="../media/image8.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hyperlink" Target="http://www.sciencedirect.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image" Target="../media/image63.jpg"/></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91.jpg"/><Relationship Id="rId13" Type="http://schemas.openxmlformats.org/officeDocument/2006/relationships/image" Target="../media/image96.png"/><Relationship Id="rId3" Type="http://schemas.openxmlformats.org/officeDocument/2006/relationships/image" Target="../media/image87.jpg"/><Relationship Id="rId7" Type="http://schemas.openxmlformats.org/officeDocument/2006/relationships/image" Target="../media/image90.jpg"/><Relationship Id="rId12" Type="http://schemas.openxmlformats.org/officeDocument/2006/relationships/image" Target="../media/image95.png"/><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63.jpg"/><Relationship Id="rId10" Type="http://schemas.openxmlformats.org/officeDocument/2006/relationships/image" Target="../media/image93.jpg"/><Relationship Id="rId4" Type="http://schemas.openxmlformats.org/officeDocument/2006/relationships/image" Target="../media/image88.png"/><Relationship Id="rId9" Type="http://schemas.openxmlformats.org/officeDocument/2006/relationships/image" Target="../media/image92.png"/></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104.jp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www.lib.uch.edu.tw/wSite/ct?xItem=12828&amp;ctNode=6272&amp;mp=1"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3e5f5811aab5673afcaa9903238345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1865" y="728345"/>
            <a:ext cx="5365750" cy="5401310"/>
          </a:xfrm>
          <a:prstGeom prst="rect">
            <a:avLst/>
          </a:prstGeom>
        </p:spPr>
      </p:pic>
      <p:sp>
        <p:nvSpPr>
          <p:cNvPr id="21" name="矩形 259"/>
          <p:cNvSpPr>
            <a:spLocks noChangeArrowheads="1"/>
          </p:cNvSpPr>
          <p:nvPr/>
        </p:nvSpPr>
        <p:spPr bwMode="auto">
          <a:xfrm>
            <a:off x="755837" y="2386147"/>
            <a:ext cx="4876800" cy="278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4" tIns="43347" rIns="86694" bIns="43347">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dist">
              <a:buNone/>
            </a:pPr>
            <a:r>
              <a:rPr lang="zh-TW" altLang="en-US" sz="6000" b="1" cap="all" dirty="0">
                <a:solidFill>
                  <a:srgbClr val="0070C0"/>
                </a:solidFill>
                <a:effectLst>
                  <a:outerShdw blurRad="38100" dist="38100" dir="2700000" algn="tl">
                    <a:srgbClr val="000000">
                      <a:alpha val="43137"/>
                    </a:srgbClr>
                  </a:outerShdw>
                </a:effectLst>
                <a:cs typeface="Arial" panose="020B0604020202020204" pitchFamily="34" charset="0"/>
              </a:rPr>
              <a:t>圖書館</a:t>
            </a:r>
            <a:endParaRPr lang="en-US" altLang="zh-TW" sz="6000" b="1" cap="all" dirty="0">
              <a:solidFill>
                <a:srgbClr val="0070C0"/>
              </a:solidFill>
              <a:effectLst>
                <a:outerShdw blurRad="38100" dist="38100" dir="2700000" algn="tl">
                  <a:srgbClr val="000000">
                    <a:alpha val="43137"/>
                  </a:srgbClr>
                </a:outerShdw>
              </a:effectLst>
              <a:cs typeface="Arial" panose="020B0604020202020204" pitchFamily="34" charset="0"/>
            </a:endParaRPr>
          </a:p>
          <a:p>
            <a:pPr algn="ctr">
              <a:buNone/>
            </a:pPr>
            <a:r>
              <a:rPr lang="zh-TW" altLang="en-US" sz="4800" b="1" cap="all"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碩士班</a:t>
            </a:r>
            <a:endParaRPr lang="en-US" altLang="zh-TW" sz="4800" b="1" cap="all"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a:p>
            <a:pPr algn="ctr">
              <a:buNone/>
            </a:pPr>
            <a:r>
              <a:rPr lang="zh-TW" altLang="en-US" sz="4800" b="1" cap="all"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電子資源介紹</a:t>
            </a:r>
            <a:endParaRPr lang="en-US" altLang="zh-TW" sz="4800" b="1" cap="all"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20" name="直接连接符 19"/>
          <p:cNvCxnSpPr/>
          <p:nvPr/>
        </p:nvCxnSpPr>
        <p:spPr>
          <a:xfrm flipV="1">
            <a:off x="818067" y="3445580"/>
            <a:ext cx="4752340" cy="381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矩形 259"/>
          <p:cNvSpPr>
            <a:spLocks noChangeArrowheads="1"/>
          </p:cNvSpPr>
          <p:nvPr/>
        </p:nvSpPr>
        <p:spPr bwMode="auto">
          <a:xfrm>
            <a:off x="1206910" y="1138049"/>
            <a:ext cx="3739896" cy="51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694" tIns="43347" rIns="86694" bIns="43347">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TW" sz="2800" cap="all" dirty="0">
                <a:effectLst>
                  <a:outerShdw blurRad="38100" dist="38100" dir="2700000" algn="tl">
                    <a:srgbClr val="000000">
                      <a:alpha val="43137"/>
                    </a:srgbClr>
                  </a:outerShdw>
                </a:effectLst>
                <a:cs typeface="Arial" panose="020B0604020202020204" pitchFamily="34" charset="0"/>
              </a:rPr>
              <a:t>113</a:t>
            </a:r>
            <a:r>
              <a:rPr lang="zh-TW" altLang="en-US" sz="2800" cap="all" dirty="0">
                <a:effectLst>
                  <a:outerShdw blurRad="38100" dist="38100" dir="2700000" algn="tl">
                    <a:srgbClr val="000000">
                      <a:alpha val="43137"/>
                    </a:srgbClr>
                  </a:outerShdw>
                </a:effectLst>
                <a:cs typeface="Arial" panose="020B0604020202020204" pitchFamily="34" charset="0"/>
              </a:rPr>
              <a:t> 學年度 第 </a:t>
            </a:r>
            <a:r>
              <a:rPr lang="en-US" altLang="zh-TW" sz="2800" cap="all" dirty="0">
                <a:effectLst>
                  <a:outerShdw blurRad="38100" dist="38100" dir="2700000" algn="tl">
                    <a:srgbClr val="000000">
                      <a:alpha val="43137"/>
                    </a:srgbClr>
                  </a:outerShdw>
                </a:effectLst>
                <a:cs typeface="Arial" panose="020B0604020202020204" pitchFamily="34" charset="0"/>
              </a:rPr>
              <a:t>2</a:t>
            </a:r>
            <a:r>
              <a:rPr lang="zh-TW" altLang="en-US" sz="2800" cap="all" dirty="0">
                <a:effectLst>
                  <a:outerShdw blurRad="38100" dist="38100" dir="2700000" algn="tl">
                    <a:srgbClr val="000000">
                      <a:alpha val="43137"/>
                    </a:srgbClr>
                  </a:outerShdw>
                </a:effectLst>
                <a:cs typeface="Arial" panose="020B0604020202020204" pitchFamily="34" charset="0"/>
              </a:rPr>
              <a:t> 學期</a:t>
            </a:r>
            <a:endParaRPr lang="en-US" altLang="zh-TW" sz="2800" cap="all" dirty="0">
              <a:effectLst>
                <a:outerShdw blurRad="38100" dist="38100" dir="2700000" algn="tl">
                  <a:srgbClr val="000000">
                    <a:alpha val="43137"/>
                  </a:srgbClr>
                </a:outerShdw>
              </a:effectLst>
              <a:cs typeface="Arial" panose="020B0604020202020204" pitchFamily="34" charset="0"/>
            </a:endParaRPr>
          </a:p>
        </p:txBody>
      </p:sp>
      <p:sp>
        <p:nvSpPr>
          <p:cNvPr id="3" name="文字方塊 2">
            <a:extLst>
              <a:ext uri="{FF2B5EF4-FFF2-40B4-BE49-F238E27FC236}">
                <a16:creationId xmlns:a16="http://schemas.microsoft.com/office/drawing/2014/main" id="{9399231D-DFC5-4028-AF26-134A72F092C5}"/>
              </a:ext>
            </a:extLst>
          </p:cNvPr>
          <p:cNvSpPr txBox="1"/>
          <p:nvPr/>
        </p:nvSpPr>
        <p:spPr>
          <a:xfrm>
            <a:off x="1647980" y="5758193"/>
            <a:ext cx="3092513" cy="553998"/>
          </a:xfrm>
          <a:prstGeom prst="rect">
            <a:avLst/>
          </a:prstGeom>
          <a:noFill/>
        </p:spPr>
        <p:txBody>
          <a:bodyPr wrap="none" rtlCol="0">
            <a:spAutoFit/>
          </a:bodyPr>
          <a:lstStyle/>
          <a:p>
            <a:pPr>
              <a:lnSpc>
                <a:spcPct val="150000"/>
              </a:lnSpc>
            </a:pPr>
            <a:r>
              <a:rPr lang="zh-TW" altLang="en-US" sz="2000" b="1" dirty="0">
                <a:latin typeface="微軟正黑體" panose="020B0604030504040204" pitchFamily="34" charset="-120"/>
                <a:ea typeface="微軟正黑體" panose="020B0604030504040204" pitchFamily="34" charset="-120"/>
              </a:rPr>
              <a:t>館員</a:t>
            </a:r>
            <a:r>
              <a:rPr lang="en-US" altLang="zh-TW" sz="2000" b="1" dirty="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劉斾辰 </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分機</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3754)</a:t>
            </a:r>
            <a:endParaRPr lang="zh-TW" altLang="en-US" sz="2000" b="1" dirty="0">
              <a:latin typeface="微軟正黑體" panose="020B0604030504040204" pitchFamily="34" charset="-120"/>
              <a:ea typeface="微軟正黑體" panose="020B0604030504040204" pitchFamily="34" charset="-12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par>
                          <p:cTn id="12" fill="hold">
                            <p:stCondLst>
                              <p:cond delay="95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22"/>
                                        </p:tgtEl>
                                      </p:cBhvr>
                                    </p:animEffect>
                                    <p:animScale>
                                      <p:cBhvr>
                                        <p:cTn id="15" dur="250" autoRev="1" fill="hold"/>
                                        <p:tgtEl>
                                          <p:spTgt spid="22"/>
                                        </p:tgtEl>
                                      </p:cBhvr>
                                      <p:by x="105000" y="105000"/>
                                    </p:animScale>
                                  </p:childTnLst>
                                </p:cTn>
                              </p:par>
                            </p:childTnLst>
                          </p:cTn>
                        </p:par>
                        <p:par>
                          <p:cTn id="16" fill="hold">
                            <p:stCondLst>
                              <p:cond delay="145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par>
                          <p:cTn id="24" fill="hold">
                            <p:stCondLst>
                              <p:cond delay="250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21"/>
                                        </p:tgtEl>
                                      </p:cBhvr>
                                    </p:animEffect>
                                    <p:animScale>
                                      <p:cBhvr>
                                        <p:cTn id="27" dur="250" autoRev="1" fill="hold"/>
                                        <p:tgtEl>
                                          <p:spTgt spid="21"/>
                                        </p:tgtEl>
                                      </p:cBhvr>
                                      <p:by x="105000" y="105000"/>
                                    </p:animScale>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par>
                          <p:cTn id="31" fill="hold">
                            <p:stCondLst>
                              <p:cond delay="3000"/>
                            </p:stCondLst>
                            <p:childTnLst>
                              <p:par>
                                <p:cTn id="32" presetID="16" presetClass="entr" presetSubtype="2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a:extLst>
              <a:ext uri="{FF2B5EF4-FFF2-40B4-BE49-F238E27FC236}">
                <a16:creationId xmlns:a16="http://schemas.microsoft.com/office/drawing/2014/main" id="{A1920458-71BA-40E6-A482-B993C9C3E69B}"/>
              </a:ext>
            </a:extLst>
          </p:cNvPr>
          <p:cNvSpPr txBox="1"/>
          <p:nvPr/>
        </p:nvSpPr>
        <p:spPr>
          <a:xfrm>
            <a:off x="730297" y="2779986"/>
            <a:ext cx="2443286" cy="523220"/>
          </a:xfrm>
          <a:prstGeom prst="rect">
            <a:avLst/>
          </a:prstGeom>
          <a:solidFill>
            <a:srgbClr val="005BD3"/>
          </a:solidFill>
        </p:spPr>
        <p:txBody>
          <a:bodyPr wrap="square">
            <a:spAutoFit/>
          </a:bodyPr>
          <a:lstStyle>
            <a:defPPr>
              <a:defRPr lang="zh-CN"/>
            </a:defPPr>
            <a:lvl1pPr algn="ctr">
              <a:defRPr sz="2800" b="1">
                <a:solidFill>
                  <a:schemeClr val="bg1"/>
                </a:solidFill>
                <a:latin typeface="Microsoft YaHei" panose="020B0503020204020204" pitchFamily="34" charset="-122"/>
                <a:ea typeface="Microsoft YaHei" panose="020B0503020204020204" pitchFamily="34" charset="-122"/>
              </a:defRPr>
            </a:lvl1pPr>
          </a:lstStyle>
          <a:p>
            <a:r>
              <a:rPr lang="zh-TW" altLang="en-US" dirty="0"/>
              <a:t>資源探索服務</a:t>
            </a:r>
          </a:p>
        </p:txBody>
      </p:sp>
      <p:sp>
        <p:nvSpPr>
          <p:cNvPr id="44" name="文字方塊 43">
            <a:extLst>
              <a:ext uri="{FF2B5EF4-FFF2-40B4-BE49-F238E27FC236}">
                <a16:creationId xmlns:a16="http://schemas.microsoft.com/office/drawing/2014/main" id="{3D10DB4F-02E7-42CA-A46B-C1C8CFA6E761}"/>
              </a:ext>
            </a:extLst>
          </p:cNvPr>
          <p:cNvSpPr txBox="1"/>
          <p:nvPr/>
        </p:nvSpPr>
        <p:spPr>
          <a:xfrm>
            <a:off x="893417" y="3530008"/>
            <a:ext cx="2117046" cy="461665"/>
          </a:xfrm>
          <a:prstGeom prst="rect">
            <a:avLst/>
          </a:prstGeom>
          <a:noFill/>
        </p:spPr>
        <p:txBody>
          <a:bodyPr wrap="square">
            <a:spAutoFit/>
          </a:bodyPr>
          <a:lstStyle/>
          <a:p>
            <a:pPr algn="ctr"/>
            <a:r>
              <a:rPr lang="zh-TW" altLang="en-US" sz="2400" b="1" dirty="0">
                <a:solidFill>
                  <a:srgbClr val="005BD3"/>
                </a:solidFill>
                <a:latin typeface="Microsoft YaHei" panose="020B0503020204020204" pitchFamily="34" charset="-122"/>
                <a:ea typeface="Microsoft YaHei" panose="020B0503020204020204" pitchFamily="34" charset="-122"/>
              </a:rPr>
              <a:t>電子資源查詢</a:t>
            </a:r>
          </a:p>
        </p:txBody>
      </p:sp>
      <p:sp>
        <p:nvSpPr>
          <p:cNvPr id="70" name="矩形: 圓角 69">
            <a:extLst>
              <a:ext uri="{FF2B5EF4-FFF2-40B4-BE49-F238E27FC236}">
                <a16:creationId xmlns:a16="http://schemas.microsoft.com/office/drawing/2014/main" id="{B9B4C347-6BF2-49D7-8A54-F600363CC7DA}"/>
              </a:ext>
            </a:extLst>
          </p:cNvPr>
          <p:cNvSpPr/>
          <p:nvPr/>
        </p:nvSpPr>
        <p:spPr>
          <a:xfrm>
            <a:off x="8345830" y="611742"/>
            <a:ext cx="3186722" cy="5992258"/>
          </a:xfrm>
          <a:prstGeom prst="roundRect">
            <a:avLst>
              <a:gd name="adj" fmla="val 12682"/>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YaHei" panose="020B0503020204020204" pitchFamily="34" charset="-122"/>
              <a:ea typeface="Microsoft YaHei" panose="020B0503020204020204" pitchFamily="34" charset="-122"/>
            </a:endParaRPr>
          </a:p>
        </p:txBody>
      </p:sp>
      <p:sp>
        <p:nvSpPr>
          <p:cNvPr id="71" name="矩形: 圓角 70">
            <a:extLst>
              <a:ext uri="{FF2B5EF4-FFF2-40B4-BE49-F238E27FC236}">
                <a16:creationId xmlns:a16="http://schemas.microsoft.com/office/drawing/2014/main" id="{8806C749-7279-4562-9154-53364B62307F}"/>
              </a:ext>
            </a:extLst>
          </p:cNvPr>
          <p:cNvSpPr/>
          <p:nvPr/>
        </p:nvSpPr>
        <p:spPr>
          <a:xfrm>
            <a:off x="3846170" y="574839"/>
            <a:ext cx="4499660" cy="6030271"/>
          </a:xfrm>
          <a:prstGeom prst="roundRect">
            <a:avLst>
              <a:gd name="adj" fmla="val 9685"/>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latin typeface="Microsoft YaHei" panose="020B0503020204020204" pitchFamily="34" charset="-122"/>
              <a:ea typeface="Microsoft YaHei" panose="020B0503020204020204" pitchFamily="34" charset="-122"/>
            </a:endParaRPr>
          </a:p>
        </p:txBody>
      </p:sp>
      <p:sp>
        <p:nvSpPr>
          <p:cNvPr id="72" name="矩形: 圓角 71">
            <a:extLst>
              <a:ext uri="{FF2B5EF4-FFF2-40B4-BE49-F238E27FC236}">
                <a16:creationId xmlns:a16="http://schemas.microsoft.com/office/drawing/2014/main" id="{F0C75445-0A14-4346-8EC4-B3236F2F2C6C}"/>
              </a:ext>
            </a:extLst>
          </p:cNvPr>
          <p:cNvSpPr/>
          <p:nvPr/>
        </p:nvSpPr>
        <p:spPr>
          <a:xfrm>
            <a:off x="4163670" y="1206657"/>
            <a:ext cx="4177143" cy="5143343"/>
          </a:xfrm>
          <a:prstGeom prst="roundRect">
            <a:avLst>
              <a:gd name="adj" fmla="val 11066"/>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3" name="矩形: 圓角 72">
            <a:extLst>
              <a:ext uri="{FF2B5EF4-FFF2-40B4-BE49-F238E27FC236}">
                <a16:creationId xmlns:a16="http://schemas.microsoft.com/office/drawing/2014/main" id="{15FEC3A3-6DAD-425C-A2F4-CE264F9DAB16}"/>
              </a:ext>
            </a:extLst>
          </p:cNvPr>
          <p:cNvSpPr/>
          <p:nvPr/>
        </p:nvSpPr>
        <p:spPr>
          <a:xfrm>
            <a:off x="6007105" y="3200962"/>
            <a:ext cx="2333708" cy="1197377"/>
          </a:xfrm>
          <a:prstGeom prst="roundRect">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4" name="矩形: 圓角 73">
            <a:extLst>
              <a:ext uri="{FF2B5EF4-FFF2-40B4-BE49-F238E27FC236}">
                <a16:creationId xmlns:a16="http://schemas.microsoft.com/office/drawing/2014/main" id="{E9640631-9460-4C63-9219-48F95F34C609}"/>
              </a:ext>
            </a:extLst>
          </p:cNvPr>
          <p:cNvSpPr/>
          <p:nvPr/>
        </p:nvSpPr>
        <p:spPr>
          <a:xfrm>
            <a:off x="6286500" y="3688831"/>
            <a:ext cx="2054311" cy="588792"/>
          </a:xfrm>
          <a:prstGeom prst="roundRect">
            <a:avLst>
              <a:gd name="adj" fmla="val 28586"/>
            </a:avLst>
          </a:prstGeom>
          <a:solidFill>
            <a:srgbClr val="FF388C">
              <a:alpha val="2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5" name="矩形: 圓角 74">
            <a:extLst>
              <a:ext uri="{FF2B5EF4-FFF2-40B4-BE49-F238E27FC236}">
                <a16:creationId xmlns:a16="http://schemas.microsoft.com/office/drawing/2014/main" id="{E747333D-BB9D-462D-9148-FAC65C4EC606}"/>
              </a:ext>
            </a:extLst>
          </p:cNvPr>
          <p:cNvSpPr/>
          <p:nvPr/>
        </p:nvSpPr>
        <p:spPr>
          <a:xfrm>
            <a:off x="5994364" y="1753022"/>
            <a:ext cx="2333708" cy="696482"/>
          </a:xfrm>
          <a:prstGeom prst="roundRect">
            <a:avLst>
              <a:gd name="adj" fmla="val 26883"/>
            </a:avLst>
          </a:prstGeom>
          <a:solidFill>
            <a:srgbClr val="FF388C">
              <a:alpha val="20000"/>
            </a:srgbClr>
          </a:solidFill>
          <a:ln w="762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6" name="矩形: 圓角 75">
            <a:extLst>
              <a:ext uri="{FF2B5EF4-FFF2-40B4-BE49-F238E27FC236}">
                <a16:creationId xmlns:a16="http://schemas.microsoft.com/office/drawing/2014/main" id="{82212404-2899-460F-B22D-5A7D7C90FBE7}"/>
              </a:ext>
            </a:extLst>
          </p:cNvPr>
          <p:cNvSpPr/>
          <p:nvPr/>
        </p:nvSpPr>
        <p:spPr>
          <a:xfrm>
            <a:off x="8328072" y="1753022"/>
            <a:ext cx="2333708" cy="696482"/>
          </a:xfrm>
          <a:prstGeom prst="roundRect">
            <a:avLst>
              <a:gd name="adj" fmla="val 26883"/>
            </a:avLst>
          </a:prstGeom>
          <a:solidFill>
            <a:srgbClr val="FF388C">
              <a:alpha val="2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7" name="矩形: 圓角 76">
            <a:extLst>
              <a:ext uri="{FF2B5EF4-FFF2-40B4-BE49-F238E27FC236}">
                <a16:creationId xmlns:a16="http://schemas.microsoft.com/office/drawing/2014/main" id="{9ACDF7FE-3242-490B-8C3D-4DC3895ECD02}"/>
              </a:ext>
            </a:extLst>
          </p:cNvPr>
          <p:cNvSpPr/>
          <p:nvPr/>
        </p:nvSpPr>
        <p:spPr>
          <a:xfrm>
            <a:off x="8342889" y="3201258"/>
            <a:ext cx="2333708" cy="1197377"/>
          </a:xfrm>
          <a:prstGeom prst="roundRect">
            <a:avLst/>
          </a:prstGeom>
          <a:solidFill>
            <a:srgbClr val="FF388C">
              <a:alpha val="2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8" name="矩形: 圓角 77">
            <a:extLst>
              <a:ext uri="{FF2B5EF4-FFF2-40B4-BE49-F238E27FC236}">
                <a16:creationId xmlns:a16="http://schemas.microsoft.com/office/drawing/2014/main" id="{30EBB43C-0BAA-4551-9ED1-59A80C683D1C}"/>
              </a:ext>
            </a:extLst>
          </p:cNvPr>
          <p:cNvSpPr/>
          <p:nvPr/>
        </p:nvSpPr>
        <p:spPr>
          <a:xfrm>
            <a:off x="8342888" y="4832823"/>
            <a:ext cx="2767682" cy="745862"/>
          </a:xfrm>
          <a:prstGeom prst="roundRect">
            <a:avLst>
              <a:gd name="adj" fmla="val 26883"/>
            </a:avLst>
          </a:prstGeom>
          <a:solidFill>
            <a:srgbClr val="FF388C">
              <a:alpha val="2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9" name="矩形: 圓角 78">
            <a:extLst>
              <a:ext uri="{FF2B5EF4-FFF2-40B4-BE49-F238E27FC236}">
                <a16:creationId xmlns:a16="http://schemas.microsoft.com/office/drawing/2014/main" id="{1D60FEDE-CAE6-418D-ACB5-F81476B84D4D}"/>
              </a:ext>
            </a:extLst>
          </p:cNvPr>
          <p:cNvSpPr/>
          <p:nvPr/>
        </p:nvSpPr>
        <p:spPr>
          <a:xfrm>
            <a:off x="5895100" y="3103659"/>
            <a:ext cx="4885270" cy="1391984"/>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Microsoft YaHei" panose="020B0503020204020204" pitchFamily="34" charset="-122"/>
                <a:ea typeface="Microsoft YaHei" panose="020B0503020204020204" pitchFamily="34" charset="-122"/>
              </a:rPr>
              <a:t>期刊雜誌</a:t>
            </a:r>
          </a:p>
        </p:txBody>
      </p:sp>
      <p:sp>
        <p:nvSpPr>
          <p:cNvPr id="80" name="矩形: 圓角 79">
            <a:extLst>
              <a:ext uri="{FF2B5EF4-FFF2-40B4-BE49-F238E27FC236}">
                <a16:creationId xmlns:a16="http://schemas.microsoft.com/office/drawing/2014/main" id="{5314CE1B-D8E8-49BF-8EE3-6FADFD110450}"/>
              </a:ext>
            </a:extLst>
          </p:cNvPr>
          <p:cNvSpPr/>
          <p:nvPr/>
        </p:nvSpPr>
        <p:spPr>
          <a:xfrm>
            <a:off x="5888725" y="1668463"/>
            <a:ext cx="4885274" cy="878284"/>
          </a:xfrm>
          <a:prstGeom prst="roundRect">
            <a:avLst>
              <a:gd name="adj" fmla="val 18348"/>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Microsoft YaHei" panose="020B0503020204020204" pitchFamily="34" charset="-122"/>
                <a:ea typeface="Microsoft YaHei" panose="020B0503020204020204" pitchFamily="34" charset="-122"/>
              </a:rPr>
              <a:t>書籍</a:t>
            </a:r>
          </a:p>
        </p:txBody>
      </p:sp>
      <p:sp>
        <p:nvSpPr>
          <p:cNvPr id="81" name="矩形: 圓角 80">
            <a:extLst>
              <a:ext uri="{FF2B5EF4-FFF2-40B4-BE49-F238E27FC236}">
                <a16:creationId xmlns:a16="http://schemas.microsoft.com/office/drawing/2014/main" id="{5CA6997A-3D87-4C1B-8859-08360D1AC2B2}"/>
              </a:ext>
            </a:extLst>
          </p:cNvPr>
          <p:cNvSpPr/>
          <p:nvPr/>
        </p:nvSpPr>
        <p:spPr>
          <a:xfrm>
            <a:off x="5446370" y="4753625"/>
            <a:ext cx="5773462" cy="904258"/>
          </a:xfrm>
          <a:prstGeom prst="roundRect">
            <a:avLst>
              <a:gd name="adj" fmla="val 25111"/>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Microsoft YaHei" panose="020B0503020204020204" pitchFamily="34" charset="-122"/>
                <a:ea typeface="Microsoft YaHei" panose="020B0503020204020204" pitchFamily="34" charset="-122"/>
              </a:rPr>
              <a:t>視聽資源</a:t>
            </a:r>
          </a:p>
        </p:txBody>
      </p:sp>
      <p:sp>
        <p:nvSpPr>
          <p:cNvPr id="82" name="文字方塊 81">
            <a:extLst>
              <a:ext uri="{FF2B5EF4-FFF2-40B4-BE49-F238E27FC236}">
                <a16:creationId xmlns:a16="http://schemas.microsoft.com/office/drawing/2014/main" id="{5AD19647-8675-4CDD-9FA9-D8A4716DF261}"/>
              </a:ext>
            </a:extLst>
          </p:cNvPr>
          <p:cNvSpPr txBox="1"/>
          <p:nvPr/>
        </p:nvSpPr>
        <p:spPr>
          <a:xfrm>
            <a:off x="5575858" y="2705870"/>
            <a:ext cx="1516297"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全文資料庫</a:t>
            </a:r>
          </a:p>
        </p:txBody>
      </p:sp>
      <p:sp>
        <p:nvSpPr>
          <p:cNvPr id="83" name="文字方塊 82">
            <a:extLst>
              <a:ext uri="{FF2B5EF4-FFF2-40B4-BE49-F238E27FC236}">
                <a16:creationId xmlns:a16="http://schemas.microsoft.com/office/drawing/2014/main" id="{3F5F68F1-918D-4D69-B08C-91A1295D41B9}"/>
              </a:ext>
            </a:extLst>
          </p:cNvPr>
          <p:cNvSpPr txBox="1"/>
          <p:nvPr/>
        </p:nvSpPr>
        <p:spPr>
          <a:xfrm>
            <a:off x="6105085" y="3275179"/>
            <a:ext cx="1192382"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電子期刊</a:t>
            </a:r>
          </a:p>
        </p:txBody>
      </p:sp>
      <p:sp>
        <p:nvSpPr>
          <p:cNvPr id="84" name="文字方塊 83">
            <a:extLst>
              <a:ext uri="{FF2B5EF4-FFF2-40B4-BE49-F238E27FC236}">
                <a16:creationId xmlns:a16="http://schemas.microsoft.com/office/drawing/2014/main" id="{652CAB31-816A-4AEF-9BBC-1340699F023A}"/>
              </a:ext>
            </a:extLst>
          </p:cNvPr>
          <p:cNvSpPr txBox="1"/>
          <p:nvPr/>
        </p:nvSpPr>
        <p:spPr>
          <a:xfrm>
            <a:off x="6381525" y="3814516"/>
            <a:ext cx="1677738"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電子期刊文章</a:t>
            </a:r>
            <a:endParaRPr lang="en-US" altLang="zh-TW" dirty="0">
              <a:latin typeface="Microsoft YaHei" panose="020B0503020204020204" pitchFamily="34" charset="-122"/>
              <a:ea typeface="Microsoft YaHei" panose="020B0503020204020204" pitchFamily="34" charset="-122"/>
            </a:endParaRPr>
          </a:p>
        </p:txBody>
      </p:sp>
      <p:sp>
        <p:nvSpPr>
          <p:cNvPr id="85" name="文字方塊 84">
            <a:extLst>
              <a:ext uri="{FF2B5EF4-FFF2-40B4-BE49-F238E27FC236}">
                <a16:creationId xmlns:a16="http://schemas.microsoft.com/office/drawing/2014/main" id="{CC025BAF-346C-4AA6-8E42-F55D61A689BE}"/>
              </a:ext>
            </a:extLst>
          </p:cNvPr>
          <p:cNvSpPr txBox="1"/>
          <p:nvPr/>
        </p:nvSpPr>
        <p:spPr>
          <a:xfrm>
            <a:off x="5477280" y="724105"/>
            <a:ext cx="1121176" cy="369332"/>
          </a:xfrm>
          <a:prstGeom prst="rect">
            <a:avLst/>
          </a:prstGeom>
          <a:noFill/>
        </p:spPr>
        <p:txBody>
          <a:bodyPr wrap="square">
            <a:spAutoFit/>
          </a:bodyPr>
          <a:lstStyle/>
          <a:p>
            <a:r>
              <a:rPr lang="zh-TW" altLang="en-US" b="1" dirty="0">
                <a:latin typeface="Microsoft YaHei" panose="020B0503020204020204" pitchFamily="34" charset="-122"/>
                <a:ea typeface="Microsoft YaHei" panose="020B0503020204020204" pitchFamily="34" charset="-122"/>
              </a:rPr>
              <a:t>電子資源</a:t>
            </a:r>
          </a:p>
        </p:txBody>
      </p:sp>
      <p:sp>
        <p:nvSpPr>
          <p:cNvPr id="86" name="文字方塊 85">
            <a:extLst>
              <a:ext uri="{FF2B5EF4-FFF2-40B4-BE49-F238E27FC236}">
                <a16:creationId xmlns:a16="http://schemas.microsoft.com/office/drawing/2014/main" id="{6057F98D-0F76-4CD4-A46E-FD7D3F5A7086}"/>
              </a:ext>
            </a:extLst>
          </p:cNvPr>
          <p:cNvSpPr txBox="1"/>
          <p:nvPr/>
        </p:nvSpPr>
        <p:spPr>
          <a:xfrm>
            <a:off x="5582873" y="1275637"/>
            <a:ext cx="1373985"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電子書平台</a:t>
            </a:r>
          </a:p>
        </p:txBody>
      </p:sp>
      <p:sp>
        <p:nvSpPr>
          <p:cNvPr id="87" name="文字方塊 86">
            <a:extLst>
              <a:ext uri="{FF2B5EF4-FFF2-40B4-BE49-F238E27FC236}">
                <a16:creationId xmlns:a16="http://schemas.microsoft.com/office/drawing/2014/main" id="{5AB4B4CE-947D-4046-B51F-35214AF42B9A}"/>
              </a:ext>
            </a:extLst>
          </p:cNvPr>
          <p:cNvSpPr txBox="1"/>
          <p:nvPr/>
        </p:nvSpPr>
        <p:spPr>
          <a:xfrm>
            <a:off x="6105085" y="1919596"/>
            <a:ext cx="935943"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電子書</a:t>
            </a:r>
          </a:p>
        </p:txBody>
      </p:sp>
      <p:sp>
        <p:nvSpPr>
          <p:cNvPr id="88" name="文字方塊 87">
            <a:extLst>
              <a:ext uri="{FF2B5EF4-FFF2-40B4-BE49-F238E27FC236}">
                <a16:creationId xmlns:a16="http://schemas.microsoft.com/office/drawing/2014/main" id="{CF2FD30B-7873-494A-9290-8795FF8A18CB}"/>
              </a:ext>
            </a:extLst>
          </p:cNvPr>
          <p:cNvSpPr txBox="1"/>
          <p:nvPr/>
        </p:nvSpPr>
        <p:spPr>
          <a:xfrm>
            <a:off x="9162411" y="1919596"/>
            <a:ext cx="911662"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紙本書</a:t>
            </a:r>
          </a:p>
        </p:txBody>
      </p:sp>
      <p:sp>
        <p:nvSpPr>
          <p:cNvPr id="89" name="文字方塊 88">
            <a:extLst>
              <a:ext uri="{FF2B5EF4-FFF2-40B4-BE49-F238E27FC236}">
                <a16:creationId xmlns:a16="http://schemas.microsoft.com/office/drawing/2014/main" id="{A35E62AB-CCF7-46F8-9A07-8F6A706B3701}"/>
              </a:ext>
            </a:extLst>
          </p:cNvPr>
          <p:cNvSpPr txBox="1"/>
          <p:nvPr/>
        </p:nvSpPr>
        <p:spPr>
          <a:xfrm>
            <a:off x="9440159" y="724105"/>
            <a:ext cx="1130699" cy="369332"/>
          </a:xfrm>
          <a:prstGeom prst="rect">
            <a:avLst/>
          </a:prstGeom>
          <a:noFill/>
        </p:spPr>
        <p:txBody>
          <a:bodyPr wrap="square">
            <a:spAutoFit/>
          </a:bodyPr>
          <a:lstStyle/>
          <a:p>
            <a:r>
              <a:rPr lang="zh-TW" altLang="en-US" b="1" dirty="0">
                <a:latin typeface="Microsoft YaHei" panose="020B0503020204020204" pitchFamily="34" charset="-122"/>
                <a:ea typeface="Microsoft YaHei" panose="020B0503020204020204" pitchFamily="34" charset="-122"/>
              </a:rPr>
              <a:t>實體資源</a:t>
            </a:r>
          </a:p>
        </p:txBody>
      </p:sp>
      <p:sp>
        <p:nvSpPr>
          <p:cNvPr id="90" name="文字方塊 89">
            <a:extLst>
              <a:ext uri="{FF2B5EF4-FFF2-40B4-BE49-F238E27FC236}">
                <a16:creationId xmlns:a16="http://schemas.microsoft.com/office/drawing/2014/main" id="{D009B640-C359-4139-ACD6-3CBB3D27195A}"/>
              </a:ext>
            </a:extLst>
          </p:cNvPr>
          <p:cNvSpPr txBox="1"/>
          <p:nvPr/>
        </p:nvSpPr>
        <p:spPr>
          <a:xfrm>
            <a:off x="9162411" y="3273192"/>
            <a:ext cx="1125169"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紙本期刊</a:t>
            </a:r>
          </a:p>
        </p:txBody>
      </p:sp>
      <p:sp>
        <p:nvSpPr>
          <p:cNvPr id="91" name="文字方塊 90">
            <a:extLst>
              <a:ext uri="{FF2B5EF4-FFF2-40B4-BE49-F238E27FC236}">
                <a16:creationId xmlns:a16="http://schemas.microsoft.com/office/drawing/2014/main" id="{7407FA72-8B7E-47FA-857E-0104354330FF}"/>
              </a:ext>
            </a:extLst>
          </p:cNvPr>
          <p:cNvSpPr txBox="1"/>
          <p:nvPr/>
        </p:nvSpPr>
        <p:spPr>
          <a:xfrm>
            <a:off x="9162411" y="5015374"/>
            <a:ext cx="1686196"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多媒體、</a:t>
            </a:r>
            <a:r>
              <a:rPr lang="en-US" altLang="zh-TW" dirty="0">
                <a:latin typeface="Microsoft YaHei" panose="020B0503020204020204" pitchFamily="34" charset="-122"/>
                <a:ea typeface="Microsoft YaHei" panose="020B0503020204020204" pitchFamily="34" charset="-122"/>
              </a:rPr>
              <a:t>DVD</a:t>
            </a:r>
            <a:endParaRPr lang="zh-TW" altLang="en-US" dirty="0">
              <a:latin typeface="Microsoft YaHei" panose="020B0503020204020204" pitchFamily="34" charset="-122"/>
              <a:ea typeface="Microsoft YaHei" panose="020B0503020204020204" pitchFamily="34" charset="-122"/>
            </a:endParaRPr>
          </a:p>
        </p:txBody>
      </p:sp>
      <p:sp>
        <p:nvSpPr>
          <p:cNvPr id="92" name="文字方塊 91">
            <a:extLst>
              <a:ext uri="{FF2B5EF4-FFF2-40B4-BE49-F238E27FC236}">
                <a16:creationId xmlns:a16="http://schemas.microsoft.com/office/drawing/2014/main" id="{B4ECD4EA-A75F-4C0C-8BEC-288CFCB1BD7B}"/>
              </a:ext>
            </a:extLst>
          </p:cNvPr>
          <p:cNvSpPr txBox="1"/>
          <p:nvPr/>
        </p:nvSpPr>
        <p:spPr>
          <a:xfrm>
            <a:off x="4267878" y="3526979"/>
            <a:ext cx="990442" cy="369332"/>
          </a:xfrm>
          <a:prstGeom prst="rect">
            <a:avLst/>
          </a:prstGeom>
          <a:noFill/>
        </p:spPr>
        <p:txBody>
          <a:bodyPr wrap="square">
            <a:spAutoFit/>
          </a:bodyPr>
          <a:lstStyle/>
          <a:p>
            <a:r>
              <a:rPr lang="zh-TW" altLang="en-US" b="1" dirty="0">
                <a:latin typeface="Microsoft YaHei" panose="020B0503020204020204" pitchFamily="34" charset="-122"/>
                <a:ea typeface="Microsoft YaHei" panose="020B0503020204020204" pitchFamily="34" charset="-122"/>
              </a:rPr>
              <a:t>資料庫</a:t>
            </a:r>
          </a:p>
        </p:txBody>
      </p:sp>
      <p:sp>
        <p:nvSpPr>
          <p:cNvPr id="93" name="文字方塊 92">
            <a:extLst>
              <a:ext uri="{FF2B5EF4-FFF2-40B4-BE49-F238E27FC236}">
                <a16:creationId xmlns:a16="http://schemas.microsoft.com/office/drawing/2014/main" id="{1EE63E2A-6730-4295-90AD-3AA4E472E6AB}"/>
              </a:ext>
            </a:extLst>
          </p:cNvPr>
          <p:cNvSpPr txBox="1"/>
          <p:nvPr/>
        </p:nvSpPr>
        <p:spPr>
          <a:xfrm>
            <a:off x="5575858" y="5015374"/>
            <a:ext cx="2377824"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影音知識庫、電影網</a:t>
            </a:r>
          </a:p>
        </p:txBody>
      </p:sp>
      <p:sp>
        <p:nvSpPr>
          <p:cNvPr id="94" name="文字方塊 93">
            <a:extLst>
              <a:ext uri="{FF2B5EF4-FFF2-40B4-BE49-F238E27FC236}">
                <a16:creationId xmlns:a16="http://schemas.microsoft.com/office/drawing/2014/main" id="{1366AD84-9137-407F-8451-6127136C929E}"/>
              </a:ext>
            </a:extLst>
          </p:cNvPr>
          <p:cNvSpPr txBox="1"/>
          <p:nvPr/>
        </p:nvSpPr>
        <p:spPr>
          <a:xfrm>
            <a:off x="5575858" y="5847303"/>
            <a:ext cx="1589398"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語言學習平台</a:t>
            </a:r>
          </a:p>
        </p:txBody>
      </p:sp>
      <p:sp>
        <p:nvSpPr>
          <p:cNvPr id="31" name="矩形 30">
            <a:extLst>
              <a:ext uri="{FF2B5EF4-FFF2-40B4-BE49-F238E27FC236}">
                <a16:creationId xmlns:a16="http://schemas.microsoft.com/office/drawing/2014/main" id="{237DD6B6-C4B6-4A58-9B3E-B6B0C56F6AF0}"/>
              </a:ext>
            </a:extLst>
          </p:cNvPr>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32" name="矩形 31">
            <a:extLst>
              <a:ext uri="{FF2B5EF4-FFF2-40B4-BE49-F238E27FC236}">
                <a16:creationId xmlns:a16="http://schemas.microsoft.com/office/drawing/2014/main" id="{B715FD3A-F1C3-48DA-AE3B-D4EC64F9FB03}"/>
              </a:ext>
            </a:extLst>
          </p:cNvPr>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33" name="文本占位符 3">
            <a:extLst>
              <a:ext uri="{FF2B5EF4-FFF2-40B4-BE49-F238E27FC236}">
                <a16:creationId xmlns:a16="http://schemas.microsoft.com/office/drawing/2014/main" id="{AD5BD0A0-45FD-4F83-A626-25CFA907139C}"/>
              </a:ext>
            </a:extLst>
          </p:cNvPr>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查詢範圍比較</a:t>
            </a:r>
          </a:p>
        </p:txBody>
      </p:sp>
      <p:sp>
        <p:nvSpPr>
          <p:cNvPr id="35" name="文字方塊 34">
            <a:extLst>
              <a:ext uri="{FF2B5EF4-FFF2-40B4-BE49-F238E27FC236}">
                <a16:creationId xmlns:a16="http://schemas.microsoft.com/office/drawing/2014/main" id="{95BB3C95-DD9A-47D7-88BD-85747CCEE3F9}"/>
              </a:ext>
            </a:extLst>
          </p:cNvPr>
          <p:cNvSpPr txBox="1"/>
          <p:nvPr/>
        </p:nvSpPr>
        <p:spPr>
          <a:xfrm>
            <a:off x="250361" y="-1132784"/>
            <a:ext cx="9025475" cy="923330"/>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資源探索服務可查館藏目錄，但內容是批次處理倒入的，所以會有時間差，可能有部份新書查不到。（但有出現部份華藝電子書本館未採購仍可查到。）主要介紹可搜尋到單篇全文資源。</a:t>
            </a:r>
            <a:endParaRPr lang="en-US" altLang="zh-TW"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43718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圓角 69">
            <a:extLst>
              <a:ext uri="{FF2B5EF4-FFF2-40B4-BE49-F238E27FC236}">
                <a16:creationId xmlns:a16="http://schemas.microsoft.com/office/drawing/2014/main" id="{B9B4C347-6BF2-49D7-8A54-F600363CC7DA}"/>
              </a:ext>
            </a:extLst>
          </p:cNvPr>
          <p:cNvSpPr/>
          <p:nvPr/>
        </p:nvSpPr>
        <p:spPr>
          <a:xfrm>
            <a:off x="8345830" y="611742"/>
            <a:ext cx="3186722" cy="5992258"/>
          </a:xfrm>
          <a:prstGeom prst="roundRect">
            <a:avLst>
              <a:gd name="adj" fmla="val 12682"/>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YaHei" panose="020B0503020204020204" pitchFamily="34" charset="-122"/>
              <a:ea typeface="Microsoft YaHei" panose="020B0503020204020204" pitchFamily="34" charset="-122"/>
            </a:endParaRPr>
          </a:p>
        </p:txBody>
      </p:sp>
      <p:sp>
        <p:nvSpPr>
          <p:cNvPr id="76" name="矩形: 圓角 75">
            <a:extLst>
              <a:ext uri="{FF2B5EF4-FFF2-40B4-BE49-F238E27FC236}">
                <a16:creationId xmlns:a16="http://schemas.microsoft.com/office/drawing/2014/main" id="{82212404-2899-460F-B22D-5A7D7C90FBE7}"/>
              </a:ext>
            </a:extLst>
          </p:cNvPr>
          <p:cNvSpPr/>
          <p:nvPr/>
        </p:nvSpPr>
        <p:spPr>
          <a:xfrm>
            <a:off x="8328072" y="1753022"/>
            <a:ext cx="2333708" cy="696482"/>
          </a:xfrm>
          <a:prstGeom prst="roundRect">
            <a:avLst>
              <a:gd name="adj" fmla="val 26883"/>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7" name="矩形: 圓角 76">
            <a:extLst>
              <a:ext uri="{FF2B5EF4-FFF2-40B4-BE49-F238E27FC236}">
                <a16:creationId xmlns:a16="http://schemas.microsoft.com/office/drawing/2014/main" id="{9ACDF7FE-3242-490B-8C3D-4DC3895ECD02}"/>
              </a:ext>
            </a:extLst>
          </p:cNvPr>
          <p:cNvSpPr/>
          <p:nvPr/>
        </p:nvSpPr>
        <p:spPr>
          <a:xfrm>
            <a:off x="8342889" y="3201258"/>
            <a:ext cx="2333708" cy="1197377"/>
          </a:xfrm>
          <a:prstGeom prst="roundRect">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8" name="矩形: 圓角 77">
            <a:extLst>
              <a:ext uri="{FF2B5EF4-FFF2-40B4-BE49-F238E27FC236}">
                <a16:creationId xmlns:a16="http://schemas.microsoft.com/office/drawing/2014/main" id="{30EBB43C-0BAA-4551-9ED1-59A80C683D1C}"/>
              </a:ext>
            </a:extLst>
          </p:cNvPr>
          <p:cNvSpPr/>
          <p:nvPr/>
        </p:nvSpPr>
        <p:spPr>
          <a:xfrm>
            <a:off x="8342888" y="4832823"/>
            <a:ext cx="2767682" cy="745862"/>
          </a:xfrm>
          <a:prstGeom prst="roundRect">
            <a:avLst>
              <a:gd name="adj" fmla="val 26883"/>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19" name="文字方塊 18">
            <a:extLst>
              <a:ext uri="{FF2B5EF4-FFF2-40B4-BE49-F238E27FC236}">
                <a16:creationId xmlns:a16="http://schemas.microsoft.com/office/drawing/2014/main" id="{A1920458-71BA-40E6-A482-B993C9C3E69B}"/>
              </a:ext>
            </a:extLst>
          </p:cNvPr>
          <p:cNvSpPr txBox="1"/>
          <p:nvPr/>
        </p:nvSpPr>
        <p:spPr>
          <a:xfrm>
            <a:off x="893417" y="2779986"/>
            <a:ext cx="2117046" cy="461665"/>
          </a:xfrm>
          <a:prstGeom prst="rect">
            <a:avLst/>
          </a:prstGeom>
          <a:noFill/>
        </p:spPr>
        <p:txBody>
          <a:bodyPr wrap="square">
            <a:spAutoFit/>
          </a:bodyPr>
          <a:lstStyle/>
          <a:p>
            <a:pPr algn="ctr"/>
            <a:r>
              <a:rPr lang="zh-TW" altLang="en-US" sz="2400" b="1" dirty="0">
                <a:solidFill>
                  <a:srgbClr val="005BD3"/>
                </a:solidFill>
                <a:latin typeface="Microsoft YaHei" panose="020B0503020204020204" pitchFamily="34" charset="-122"/>
                <a:ea typeface="Microsoft YaHei" panose="020B0503020204020204" pitchFamily="34" charset="-122"/>
              </a:rPr>
              <a:t>資源探索服務</a:t>
            </a:r>
          </a:p>
        </p:txBody>
      </p:sp>
      <p:sp>
        <p:nvSpPr>
          <p:cNvPr id="44" name="文字方塊 43">
            <a:extLst>
              <a:ext uri="{FF2B5EF4-FFF2-40B4-BE49-F238E27FC236}">
                <a16:creationId xmlns:a16="http://schemas.microsoft.com/office/drawing/2014/main" id="{3D10DB4F-02E7-42CA-A46B-C1C8CFA6E761}"/>
              </a:ext>
            </a:extLst>
          </p:cNvPr>
          <p:cNvSpPr txBox="1"/>
          <p:nvPr/>
        </p:nvSpPr>
        <p:spPr>
          <a:xfrm>
            <a:off x="783556" y="3530008"/>
            <a:ext cx="2336768" cy="523220"/>
          </a:xfrm>
          <a:prstGeom prst="rect">
            <a:avLst/>
          </a:prstGeom>
          <a:solidFill>
            <a:srgbClr val="005BD3"/>
          </a:solidFill>
        </p:spPr>
        <p:txBody>
          <a:bodyPr wrap="square">
            <a:spAutoFit/>
          </a:bodyPr>
          <a:lstStyle>
            <a:defPPr>
              <a:defRPr lang="zh-CN"/>
            </a:defPPr>
            <a:lvl1pPr algn="ctr">
              <a:defRPr sz="2800" b="1">
                <a:solidFill>
                  <a:schemeClr val="bg1"/>
                </a:solidFill>
                <a:latin typeface="Microsoft YaHei" panose="020B0503020204020204" pitchFamily="34" charset="-122"/>
                <a:ea typeface="Microsoft YaHei" panose="020B0503020204020204" pitchFamily="34" charset="-122"/>
              </a:defRPr>
            </a:lvl1pPr>
          </a:lstStyle>
          <a:p>
            <a:r>
              <a:rPr lang="zh-TW" altLang="en-US" dirty="0"/>
              <a:t>電子資源查詢</a:t>
            </a:r>
          </a:p>
        </p:txBody>
      </p:sp>
      <p:sp>
        <p:nvSpPr>
          <p:cNvPr id="71" name="矩形: 圓角 70">
            <a:extLst>
              <a:ext uri="{FF2B5EF4-FFF2-40B4-BE49-F238E27FC236}">
                <a16:creationId xmlns:a16="http://schemas.microsoft.com/office/drawing/2014/main" id="{8806C749-7279-4562-9154-53364B62307F}"/>
              </a:ext>
            </a:extLst>
          </p:cNvPr>
          <p:cNvSpPr/>
          <p:nvPr/>
        </p:nvSpPr>
        <p:spPr>
          <a:xfrm>
            <a:off x="3846170" y="574839"/>
            <a:ext cx="4499660" cy="6030271"/>
          </a:xfrm>
          <a:prstGeom prst="roundRect">
            <a:avLst>
              <a:gd name="adj" fmla="val 9685"/>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latin typeface="Microsoft YaHei" panose="020B0503020204020204" pitchFamily="34" charset="-122"/>
              <a:ea typeface="Microsoft YaHei" panose="020B0503020204020204" pitchFamily="34" charset="-122"/>
            </a:endParaRPr>
          </a:p>
        </p:txBody>
      </p:sp>
      <p:sp>
        <p:nvSpPr>
          <p:cNvPr id="72" name="矩形: 圓角 71">
            <a:extLst>
              <a:ext uri="{FF2B5EF4-FFF2-40B4-BE49-F238E27FC236}">
                <a16:creationId xmlns:a16="http://schemas.microsoft.com/office/drawing/2014/main" id="{F0C75445-0A14-4346-8EC4-B3236F2F2C6C}"/>
              </a:ext>
            </a:extLst>
          </p:cNvPr>
          <p:cNvSpPr/>
          <p:nvPr/>
        </p:nvSpPr>
        <p:spPr>
          <a:xfrm>
            <a:off x="4163670" y="1206657"/>
            <a:ext cx="4177143" cy="5143343"/>
          </a:xfrm>
          <a:prstGeom prst="roundRect">
            <a:avLst>
              <a:gd name="adj" fmla="val 11066"/>
            </a:avLst>
          </a:prstGeom>
          <a:solidFill>
            <a:srgbClr val="FF388C">
              <a:alpha val="2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4" name="矩形: 圓角 73">
            <a:extLst>
              <a:ext uri="{FF2B5EF4-FFF2-40B4-BE49-F238E27FC236}">
                <a16:creationId xmlns:a16="http://schemas.microsoft.com/office/drawing/2014/main" id="{E9640631-9460-4C63-9219-48F95F34C609}"/>
              </a:ext>
            </a:extLst>
          </p:cNvPr>
          <p:cNvSpPr/>
          <p:nvPr/>
        </p:nvSpPr>
        <p:spPr>
          <a:xfrm>
            <a:off x="6286500" y="3688831"/>
            <a:ext cx="2054311" cy="588792"/>
          </a:xfrm>
          <a:prstGeom prst="roundRect">
            <a:avLst>
              <a:gd name="adj" fmla="val 28586"/>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3" name="矩形: 圓角 72">
            <a:extLst>
              <a:ext uri="{FF2B5EF4-FFF2-40B4-BE49-F238E27FC236}">
                <a16:creationId xmlns:a16="http://schemas.microsoft.com/office/drawing/2014/main" id="{15FEC3A3-6DAD-425C-A2F4-CE264F9DAB16}"/>
              </a:ext>
            </a:extLst>
          </p:cNvPr>
          <p:cNvSpPr/>
          <p:nvPr/>
        </p:nvSpPr>
        <p:spPr>
          <a:xfrm>
            <a:off x="6007105" y="3200962"/>
            <a:ext cx="2333708" cy="1197377"/>
          </a:xfrm>
          <a:prstGeom prst="roundRect">
            <a:avLst/>
          </a:prstGeom>
          <a:solidFill>
            <a:srgbClr val="FF388C">
              <a:alpha val="2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5" name="矩形: 圓角 74">
            <a:extLst>
              <a:ext uri="{FF2B5EF4-FFF2-40B4-BE49-F238E27FC236}">
                <a16:creationId xmlns:a16="http://schemas.microsoft.com/office/drawing/2014/main" id="{E747333D-BB9D-462D-9148-FAC65C4EC606}"/>
              </a:ext>
            </a:extLst>
          </p:cNvPr>
          <p:cNvSpPr/>
          <p:nvPr/>
        </p:nvSpPr>
        <p:spPr>
          <a:xfrm>
            <a:off x="5994364" y="1753022"/>
            <a:ext cx="2333708" cy="696482"/>
          </a:xfrm>
          <a:prstGeom prst="roundRect">
            <a:avLst>
              <a:gd name="adj" fmla="val 26883"/>
            </a:avLst>
          </a:prstGeom>
          <a:solidFill>
            <a:srgbClr val="FF388C">
              <a:alpha val="2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9" name="矩形: 圓角 78">
            <a:extLst>
              <a:ext uri="{FF2B5EF4-FFF2-40B4-BE49-F238E27FC236}">
                <a16:creationId xmlns:a16="http://schemas.microsoft.com/office/drawing/2014/main" id="{1D60FEDE-CAE6-418D-ACB5-F81476B84D4D}"/>
              </a:ext>
            </a:extLst>
          </p:cNvPr>
          <p:cNvSpPr/>
          <p:nvPr/>
        </p:nvSpPr>
        <p:spPr>
          <a:xfrm>
            <a:off x="5895100" y="3103659"/>
            <a:ext cx="4885270" cy="1391984"/>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Microsoft YaHei" panose="020B0503020204020204" pitchFamily="34" charset="-122"/>
                <a:ea typeface="Microsoft YaHei" panose="020B0503020204020204" pitchFamily="34" charset="-122"/>
              </a:rPr>
              <a:t>期刊雜誌</a:t>
            </a:r>
          </a:p>
        </p:txBody>
      </p:sp>
      <p:sp>
        <p:nvSpPr>
          <p:cNvPr id="80" name="矩形: 圓角 79">
            <a:extLst>
              <a:ext uri="{FF2B5EF4-FFF2-40B4-BE49-F238E27FC236}">
                <a16:creationId xmlns:a16="http://schemas.microsoft.com/office/drawing/2014/main" id="{5314CE1B-D8E8-49BF-8EE3-6FADFD110450}"/>
              </a:ext>
            </a:extLst>
          </p:cNvPr>
          <p:cNvSpPr/>
          <p:nvPr/>
        </p:nvSpPr>
        <p:spPr>
          <a:xfrm>
            <a:off x="5888725" y="1668463"/>
            <a:ext cx="4885274" cy="878284"/>
          </a:xfrm>
          <a:prstGeom prst="roundRect">
            <a:avLst>
              <a:gd name="adj" fmla="val 18348"/>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Microsoft YaHei" panose="020B0503020204020204" pitchFamily="34" charset="-122"/>
                <a:ea typeface="Microsoft YaHei" panose="020B0503020204020204" pitchFamily="34" charset="-122"/>
              </a:rPr>
              <a:t>書籍</a:t>
            </a:r>
          </a:p>
        </p:txBody>
      </p:sp>
      <p:sp>
        <p:nvSpPr>
          <p:cNvPr id="81" name="矩形: 圓角 80">
            <a:extLst>
              <a:ext uri="{FF2B5EF4-FFF2-40B4-BE49-F238E27FC236}">
                <a16:creationId xmlns:a16="http://schemas.microsoft.com/office/drawing/2014/main" id="{5CA6997A-3D87-4C1B-8859-08360D1AC2B2}"/>
              </a:ext>
            </a:extLst>
          </p:cNvPr>
          <p:cNvSpPr/>
          <p:nvPr/>
        </p:nvSpPr>
        <p:spPr>
          <a:xfrm>
            <a:off x="5446370" y="4753625"/>
            <a:ext cx="5773462" cy="904258"/>
          </a:xfrm>
          <a:prstGeom prst="roundRect">
            <a:avLst>
              <a:gd name="adj" fmla="val 25111"/>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Microsoft YaHei" panose="020B0503020204020204" pitchFamily="34" charset="-122"/>
                <a:ea typeface="Microsoft YaHei" panose="020B0503020204020204" pitchFamily="34" charset="-122"/>
              </a:rPr>
              <a:t>視聽資源</a:t>
            </a:r>
          </a:p>
        </p:txBody>
      </p:sp>
      <p:sp>
        <p:nvSpPr>
          <p:cNvPr id="82" name="文字方塊 81">
            <a:extLst>
              <a:ext uri="{FF2B5EF4-FFF2-40B4-BE49-F238E27FC236}">
                <a16:creationId xmlns:a16="http://schemas.microsoft.com/office/drawing/2014/main" id="{5AD19647-8675-4CDD-9FA9-D8A4716DF261}"/>
              </a:ext>
            </a:extLst>
          </p:cNvPr>
          <p:cNvSpPr txBox="1"/>
          <p:nvPr/>
        </p:nvSpPr>
        <p:spPr>
          <a:xfrm>
            <a:off x="5575858" y="2705870"/>
            <a:ext cx="1516297"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全文資料庫</a:t>
            </a:r>
          </a:p>
        </p:txBody>
      </p:sp>
      <p:sp>
        <p:nvSpPr>
          <p:cNvPr id="83" name="文字方塊 82">
            <a:extLst>
              <a:ext uri="{FF2B5EF4-FFF2-40B4-BE49-F238E27FC236}">
                <a16:creationId xmlns:a16="http://schemas.microsoft.com/office/drawing/2014/main" id="{3F5F68F1-918D-4D69-B08C-91A1295D41B9}"/>
              </a:ext>
            </a:extLst>
          </p:cNvPr>
          <p:cNvSpPr txBox="1"/>
          <p:nvPr/>
        </p:nvSpPr>
        <p:spPr>
          <a:xfrm>
            <a:off x="6105085" y="3275179"/>
            <a:ext cx="1192382"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電子期刊</a:t>
            </a:r>
          </a:p>
        </p:txBody>
      </p:sp>
      <p:sp>
        <p:nvSpPr>
          <p:cNvPr id="84" name="文字方塊 83">
            <a:extLst>
              <a:ext uri="{FF2B5EF4-FFF2-40B4-BE49-F238E27FC236}">
                <a16:creationId xmlns:a16="http://schemas.microsoft.com/office/drawing/2014/main" id="{652CAB31-816A-4AEF-9BBC-1340699F023A}"/>
              </a:ext>
            </a:extLst>
          </p:cNvPr>
          <p:cNvSpPr txBox="1"/>
          <p:nvPr/>
        </p:nvSpPr>
        <p:spPr>
          <a:xfrm>
            <a:off x="6381525" y="3814516"/>
            <a:ext cx="1677738"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電子期刊文章</a:t>
            </a:r>
            <a:endParaRPr lang="en-US" altLang="zh-TW" dirty="0">
              <a:latin typeface="Microsoft YaHei" panose="020B0503020204020204" pitchFamily="34" charset="-122"/>
              <a:ea typeface="Microsoft YaHei" panose="020B0503020204020204" pitchFamily="34" charset="-122"/>
            </a:endParaRPr>
          </a:p>
        </p:txBody>
      </p:sp>
      <p:sp>
        <p:nvSpPr>
          <p:cNvPr id="85" name="文字方塊 84">
            <a:extLst>
              <a:ext uri="{FF2B5EF4-FFF2-40B4-BE49-F238E27FC236}">
                <a16:creationId xmlns:a16="http://schemas.microsoft.com/office/drawing/2014/main" id="{CC025BAF-346C-4AA6-8E42-F55D61A689BE}"/>
              </a:ext>
            </a:extLst>
          </p:cNvPr>
          <p:cNvSpPr txBox="1"/>
          <p:nvPr/>
        </p:nvSpPr>
        <p:spPr>
          <a:xfrm>
            <a:off x="5477280" y="724105"/>
            <a:ext cx="1121176" cy="369332"/>
          </a:xfrm>
          <a:prstGeom prst="rect">
            <a:avLst/>
          </a:prstGeom>
          <a:noFill/>
        </p:spPr>
        <p:txBody>
          <a:bodyPr wrap="square">
            <a:spAutoFit/>
          </a:bodyPr>
          <a:lstStyle/>
          <a:p>
            <a:r>
              <a:rPr lang="zh-TW" altLang="en-US" b="1" dirty="0">
                <a:latin typeface="Microsoft YaHei" panose="020B0503020204020204" pitchFamily="34" charset="-122"/>
                <a:ea typeface="Microsoft YaHei" panose="020B0503020204020204" pitchFamily="34" charset="-122"/>
              </a:rPr>
              <a:t>電子資源</a:t>
            </a:r>
          </a:p>
        </p:txBody>
      </p:sp>
      <p:sp>
        <p:nvSpPr>
          <p:cNvPr id="86" name="文字方塊 85">
            <a:extLst>
              <a:ext uri="{FF2B5EF4-FFF2-40B4-BE49-F238E27FC236}">
                <a16:creationId xmlns:a16="http://schemas.microsoft.com/office/drawing/2014/main" id="{6057F98D-0F76-4CD4-A46E-FD7D3F5A7086}"/>
              </a:ext>
            </a:extLst>
          </p:cNvPr>
          <p:cNvSpPr txBox="1"/>
          <p:nvPr/>
        </p:nvSpPr>
        <p:spPr>
          <a:xfrm>
            <a:off x="5582873" y="1275637"/>
            <a:ext cx="1373985"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電子書平台</a:t>
            </a:r>
          </a:p>
        </p:txBody>
      </p:sp>
      <p:sp>
        <p:nvSpPr>
          <p:cNvPr id="87" name="文字方塊 86">
            <a:extLst>
              <a:ext uri="{FF2B5EF4-FFF2-40B4-BE49-F238E27FC236}">
                <a16:creationId xmlns:a16="http://schemas.microsoft.com/office/drawing/2014/main" id="{5AB4B4CE-947D-4046-B51F-35214AF42B9A}"/>
              </a:ext>
            </a:extLst>
          </p:cNvPr>
          <p:cNvSpPr txBox="1"/>
          <p:nvPr/>
        </p:nvSpPr>
        <p:spPr>
          <a:xfrm>
            <a:off x="6105085" y="1919596"/>
            <a:ext cx="935943"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電子書</a:t>
            </a:r>
          </a:p>
        </p:txBody>
      </p:sp>
      <p:sp>
        <p:nvSpPr>
          <p:cNvPr id="88" name="文字方塊 87">
            <a:extLst>
              <a:ext uri="{FF2B5EF4-FFF2-40B4-BE49-F238E27FC236}">
                <a16:creationId xmlns:a16="http://schemas.microsoft.com/office/drawing/2014/main" id="{CF2FD30B-7873-494A-9290-8795FF8A18CB}"/>
              </a:ext>
            </a:extLst>
          </p:cNvPr>
          <p:cNvSpPr txBox="1"/>
          <p:nvPr/>
        </p:nvSpPr>
        <p:spPr>
          <a:xfrm>
            <a:off x="9162411" y="1919596"/>
            <a:ext cx="911662"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紙本書</a:t>
            </a:r>
          </a:p>
        </p:txBody>
      </p:sp>
      <p:sp>
        <p:nvSpPr>
          <p:cNvPr id="89" name="文字方塊 88">
            <a:extLst>
              <a:ext uri="{FF2B5EF4-FFF2-40B4-BE49-F238E27FC236}">
                <a16:creationId xmlns:a16="http://schemas.microsoft.com/office/drawing/2014/main" id="{A35E62AB-CCF7-46F8-9A07-8F6A706B3701}"/>
              </a:ext>
            </a:extLst>
          </p:cNvPr>
          <p:cNvSpPr txBox="1"/>
          <p:nvPr/>
        </p:nvSpPr>
        <p:spPr>
          <a:xfrm>
            <a:off x="9440159" y="724105"/>
            <a:ext cx="1130699" cy="369332"/>
          </a:xfrm>
          <a:prstGeom prst="rect">
            <a:avLst/>
          </a:prstGeom>
          <a:noFill/>
        </p:spPr>
        <p:txBody>
          <a:bodyPr wrap="square">
            <a:spAutoFit/>
          </a:bodyPr>
          <a:lstStyle/>
          <a:p>
            <a:r>
              <a:rPr lang="zh-TW" altLang="en-US" b="1" dirty="0">
                <a:latin typeface="Microsoft YaHei" panose="020B0503020204020204" pitchFamily="34" charset="-122"/>
                <a:ea typeface="Microsoft YaHei" panose="020B0503020204020204" pitchFamily="34" charset="-122"/>
              </a:rPr>
              <a:t>實體資源</a:t>
            </a:r>
          </a:p>
        </p:txBody>
      </p:sp>
      <p:sp>
        <p:nvSpPr>
          <p:cNvPr id="90" name="文字方塊 89">
            <a:extLst>
              <a:ext uri="{FF2B5EF4-FFF2-40B4-BE49-F238E27FC236}">
                <a16:creationId xmlns:a16="http://schemas.microsoft.com/office/drawing/2014/main" id="{D009B640-C359-4139-ACD6-3CBB3D27195A}"/>
              </a:ext>
            </a:extLst>
          </p:cNvPr>
          <p:cNvSpPr txBox="1"/>
          <p:nvPr/>
        </p:nvSpPr>
        <p:spPr>
          <a:xfrm>
            <a:off x="9162411" y="3273192"/>
            <a:ext cx="1125169"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紙本期刊</a:t>
            </a:r>
          </a:p>
        </p:txBody>
      </p:sp>
      <p:sp>
        <p:nvSpPr>
          <p:cNvPr id="91" name="文字方塊 90">
            <a:extLst>
              <a:ext uri="{FF2B5EF4-FFF2-40B4-BE49-F238E27FC236}">
                <a16:creationId xmlns:a16="http://schemas.microsoft.com/office/drawing/2014/main" id="{7407FA72-8B7E-47FA-857E-0104354330FF}"/>
              </a:ext>
            </a:extLst>
          </p:cNvPr>
          <p:cNvSpPr txBox="1"/>
          <p:nvPr/>
        </p:nvSpPr>
        <p:spPr>
          <a:xfrm>
            <a:off x="9162411" y="5015374"/>
            <a:ext cx="1686196"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多媒體、</a:t>
            </a:r>
            <a:r>
              <a:rPr lang="en-US" altLang="zh-TW" dirty="0">
                <a:latin typeface="Microsoft YaHei" panose="020B0503020204020204" pitchFamily="34" charset="-122"/>
                <a:ea typeface="Microsoft YaHei" panose="020B0503020204020204" pitchFamily="34" charset="-122"/>
              </a:rPr>
              <a:t>DVD</a:t>
            </a:r>
            <a:endParaRPr lang="zh-TW" altLang="en-US" dirty="0">
              <a:latin typeface="Microsoft YaHei" panose="020B0503020204020204" pitchFamily="34" charset="-122"/>
              <a:ea typeface="Microsoft YaHei" panose="020B0503020204020204" pitchFamily="34" charset="-122"/>
            </a:endParaRPr>
          </a:p>
        </p:txBody>
      </p:sp>
      <p:sp>
        <p:nvSpPr>
          <p:cNvPr id="92" name="文字方塊 91">
            <a:extLst>
              <a:ext uri="{FF2B5EF4-FFF2-40B4-BE49-F238E27FC236}">
                <a16:creationId xmlns:a16="http://schemas.microsoft.com/office/drawing/2014/main" id="{B4ECD4EA-A75F-4C0C-8BEC-288CFCB1BD7B}"/>
              </a:ext>
            </a:extLst>
          </p:cNvPr>
          <p:cNvSpPr txBox="1"/>
          <p:nvPr/>
        </p:nvSpPr>
        <p:spPr>
          <a:xfrm>
            <a:off x="4267878" y="3526979"/>
            <a:ext cx="990442" cy="369332"/>
          </a:xfrm>
          <a:prstGeom prst="rect">
            <a:avLst/>
          </a:prstGeom>
          <a:noFill/>
        </p:spPr>
        <p:txBody>
          <a:bodyPr wrap="square">
            <a:spAutoFit/>
          </a:bodyPr>
          <a:lstStyle/>
          <a:p>
            <a:r>
              <a:rPr lang="zh-TW" altLang="en-US" b="1" dirty="0">
                <a:latin typeface="Microsoft YaHei" panose="020B0503020204020204" pitchFamily="34" charset="-122"/>
                <a:ea typeface="Microsoft YaHei" panose="020B0503020204020204" pitchFamily="34" charset="-122"/>
              </a:rPr>
              <a:t>資料庫</a:t>
            </a:r>
          </a:p>
        </p:txBody>
      </p:sp>
      <p:sp>
        <p:nvSpPr>
          <p:cNvPr id="93" name="文字方塊 92">
            <a:extLst>
              <a:ext uri="{FF2B5EF4-FFF2-40B4-BE49-F238E27FC236}">
                <a16:creationId xmlns:a16="http://schemas.microsoft.com/office/drawing/2014/main" id="{1EE63E2A-6730-4295-90AD-3AA4E472E6AB}"/>
              </a:ext>
            </a:extLst>
          </p:cNvPr>
          <p:cNvSpPr txBox="1"/>
          <p:nvPr/>
        </p:nvSpPr>
        <p:spPr>
          <a:xfrm>
            <a:off x="5575858" y="5015374"/>
            <a:ext cx="2377824"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影音知識庫、電影網</a:t>
            </a:r>
          </a:p>
        </p:txBody>
      </p:sp>
      <p:sp>
        <p:nvSpPr>
          <p:cNvPr id="94" name="文字方塊 93">
            <a:extLst>
              <a:ext uri="{FF2B5EF4-FFF2-40B4-BE49-F238E27FC236}">
                <a16:creationId xmlns:a16="http://schemas.microsoft.com/office/drawing/2014/main" id="{1366AD84-9137-407F-8451-6127136C929E}"/>
              </a:ext>
            </a:extLst>
          </p:cNvPr>
          <p:cNvSpPr txBox="1"/>
          <p:nvPr/>
        </p:nvSpPr>
        <p:spPr>
          <a:xfrm>
            <a:off x="5575858" y="5847303"/>
            <a:ext cx="1589398"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語言學習平台</a:t>
            </a:r>
          </a:p>
        </p:txBody>
      </p:sp>
      <p:sp>
        <p:nvSpPr>
          <p:cNvPr id="31" name="矩形 30">
            <a:extLst>
              <a:ext uri="{FF2B5EF4-FFF2-40B4-BE49-F238E27FC236}">
                <a16:creationId xmlns:a16="http://schemas.microsoft.com/office/drawing/2014/main" id="{B89C0C76-0763-412A-B32D-C49682376273}"/>
              </a:ext>
            </a:extLst>
          </p:cNvPr>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32" name="矩形 31">
            <a:extLst>
              <a:ext uri="{FF2B5EF4-FFF2-40B4-BE49-F238E27FC236}">
                <a16:creationId xmlns:a16="http://schemas.microsoft.com/office/drawing/2014/main" id="{12B4FA3E-B4B6-4FB9-A0EB-22D4DE039EA6}"/>
              </a:ext>
            </a:extLst>
          </p:cNvPr>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33" name="文本占位符 3">
            <a:extLst>
              <a:ext uri="{FF2B5EF4-FFF2-40B4-BE49-F238E27FC236}">
                <a16:creationId xmlns:a16="http://schemas.microsoft.com/office/drawing/2014/main" id="{BB03CFEE-959A-4723-8E65-9FA1DC9ED6C1}"/>
              </a:ext>
            </a:extLst>
          </p:cNvPr>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查詢範圍比較</a:t>
            </a:r>
          </a:p>
        </p:txBody>
      </p:sp>
      <p:sp>
        <p:nvSpPr>
          <p:cNvPr id="35" name="文字方塊 34">
            <a:extLst>
              <a:ext uri="{FF2B5EF4-FFF2-40B4-BE49-F238E27FC236}">
                <a16:creationId xmlns:a16="http://schemas.microsoft.com/office/drawing/2014/main" id="{B8ECC43D-595D-45C8-BE0E-275358F5053D}"/>
              </a:ext>
            </a:extLst>
          </p:cNvPr>
          <p:cNvSpPr txBox="1"/>
          <p:nvPr/>
        </p:nvSpPr>
        <p:spPr>
          <a:xfrm>
            <a:off x="250361" y="-1132784"/>
            <a:ext cx="9025475" cy="923330"/>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資源探索服務可查館藏目錄，但內容是批次處理倒入的，所以會有時間差，可能有部份新書查不到。（但有出現部份華藝電子書本館未採購仍可查到。）主要介紹可搜尋到單篇全文資源。</a:t>
            </a:r>
            <a:endParaRPr lang="en-US" altLang="zh-TW"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58213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54902" y="1593655"/>
            <a:ext cx="2812747" cy="2101740"/>
          </a:xfrm>
          <a:prstGeom prst="triangle">
            <a:avLst/>
          </a:prstGeom>
          <a:solidFill>
            <a:schemeClr val="accent4">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文本框 2"/>
          <p:cNvSpPr txBox="1"/>
          <p:nvPr/>
        </p:nvSpPr>
        <p:spPr>
          <a:xfrm>
            <a:off x="3542071" y="3013501"/>
            <a:ext cx="6272871" cy="830997"/>
          </a:xfrm>
          <a:prstGeom prst="rect">
            <a:avLst/>
          </a:prstGeom>
          <a:noFill/>
        </p:spPr>
        <p:txBody>
          <a:bodyPr wrap="none" rtlCol="0">
            <a:spAutoFit/>
          </a:bodyPr>
          <a:lstStyle/>
          <a:p>
            <a:pPr algn="l"/>
            <a:r>
              <a:rPr lang="en-US" altLang="zh-TW" sz="4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EDS</a:t>
            </a:r>
            <a:r>
              <a:rPr lang="zh-TW" altLang="en-US" sz="4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資源探索服務介紹</a:t>
            </a:r>
            <a:endParaRPr lang="zh-CN" altLang="en-US" sz="4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6" name="等腰三角形 5"/>
          <p:cNvSpPr/>
          <p:nvPr/>
        </p:nvSpPr>
        <p:spPr>
          <a:xfrm rot="16200000" flipH="1">
            <a:off x="10384747" y="2655849"/>
            <a:ext cx="2069408" cy="1546303"/>
          </a:xfrm>
          <a:prstGeom prst="triangle">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等腰三角形 6"/>
          <p:cNvSpPr/>
          <p:nvPr/>
        </p:nvSpPr>
        <p:spPr>
          <a:xfrm rot="5400000">
            <a:off x="-436508" y="2327919"/>
            <a:ext cx="3458403" cy="2584187"/>
          </a:xfrm>
          <a:prstGeom prst="triangle">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 name="圖形 4" descr="放大鏡">
            <a:extLst>
              <a:ext uri="{FF2B5EF4-FFF2-40B4-BE49-F238E27FC236}">
                <a16:creationId xmlns:a16="http://schemas.microsoft.com/office/drawing/2014/main" id="{002E806F-6429-4664-A2F3-9302E2F506D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26290" y="2842490"/>
            <a:ext cx="1408545" cy="1408545"/>
          </a:xfrm>
          <a:prstGeom prst="rect">
            <a:avLst/>
          </a:prstGeom>
        </p:spPr>
      </p:pic>
    </p:spTree>
    <p:extLst>
      <p:ext uri="{BB962C8B-B14F-4D97-AF65-F5344CB8AC3E}">
        <p14:creationId xmlns:p14="http://schemas.microsoft.com/office/powerpoint/2010/main" val="11909005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6" grpId="0" bldLvl="0" animBg="1"/>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solidFill>
                  <a:schemeClr val="accent6"/>
                </a:solidFill>
                <a:latin typeface="微軟正黑體" panose="020B0604030504040204" pitchFamily="34" charset="-120"/>
                <a:ea typeface="微軟正黑體" panose="020B0604030504040204" pitchFamily="34" charset="-120"/>
              </a:rPr>
              <a:t>EDS</a:t>
            </a:r>
            <a:r>
              <a:rPr lang="zh-TW" altLang="en-US" b="1" dirty="0">
                <a:solidFill>
                  <a:schemeClr val="accent6"/>
                </a:solidFill>
                <a:latin typeface="微軟正黑體" panose="020B0604030504040204" pitchFamily="34" charset="-120"/>
                <a:ea typeface="微軟正黑體" panose="020B0604030504040204" pitchFamily="34" charset="-120"/>
              </a:rPr>
              <a:t>資源探索服務平台介紹</a:t>
            </a:r>
          </a:p>
        </p:txBody>
      </p:sp>
      <p:sp>
        <p:nvSpPr>
          <p:cNvPr id="3" name="內容版面配置區 2"/>
          <p:cNvSpPr>
            <a:spLocks noGrp="1"/>
          </p:cNvSpPr>
          <p:nvPr>
            <p:ph idx="1"/>
          </p:nvPr>
        </p:nvSpPr>
        <p:spPr>
          <a:xfrm>
            <a:off x="838200" y="1931528"/>
            <a:ext cx="10008062" cy="4922050"/>
          </a:xfrm>
        </p:spPr>
        <p:txBody>
          <a:bodyPr/>
          <a:lstStyle/>
          <a:p>
            <a:pPr>
              <a:lnSpc>
                <a:spcPct val="150000"/>
              </a:lnSpc>
            </a:pPr>
            <a:r>
              <a:rPr lang="zh-TW" altLang="en-US" dirty="0">
                <a:latin typeface="微軟正黑體" panose="020B0604030504040204" pitchFamily="34" charset="-120"/>
                <a:ea typeface="微軟正黑體" panose="020B0604030504040204" pitchFamily="34" charset="-120"/>
              </a:rPr>
              <a:t>以類似</a:t>
            </a:r>
            <a:r>
              <a:rPr lang="en-US" altLang="zh-TW" dirty="0">
                <a:latin typeface="微軟正黑體" panose="020B0604030504040204" pitchFamily="34" charset="-120"/>
                <a:ea typeface="微軟正黑體" panose="020B0604030504040204" pitchFamily="34" charset="-120"/>
              </a:rPr>
              <a:t>Google</a:t>
            </a:r>
            <a:r>
              <a:rPr lang="zh-TW" altLang="en-US" dirty="0">
                <a:latin typeface="微軟正黑體" panose="020B0604030504040204" pitchFamily="34" charset="-120"/>
                <a:ea typeface="微軟正黑體" panose="020B0604030504040204" pitchFamily="34" charset="-120"/>
              </a:rPr>
              <a:t>搜尋的方式，查詢圖書館所收錄的紙本館藏、視聽媒體以及電子資源。</a:t>
            </a:r>
          </a:p>
        </p:txBody>
      </p:sp>
      <p:grpSp>
        <p:nvGrpSpPr>
          <p:cNvPr id="4" name="Group 4"/>
          <p:cNvGrpSpPr/>
          <p:nvPr/>
        </p:nvGrpSpPr>
        <p:grpSpPr>
          <a:xfrm rot="20668928">
            <a:off x="3000212" y="4009007"/>
            <a:ext cx="2317138" cy="2075142"/>
            <a:chOff x="3471863" y="2343150"/>
            <a:chExt cx="2197101" cy="1985963"/>
          </a:xfrm>
        </p:grpSpPr>
        <p:sp>
          <p:nvSpPr>
            <p:cNvPr id="5" name="Freeform 5"/>
            <p:cNvSpPr/>
            <p:nvPr/>
          </p:nvSpPr>
          <p:spPr bwMode="auto">
            <a:xfrm>
              <a:off x="3476626" y="2381250"/>
              <a:ext cx="2192338" cy="1495425"/>
            </a:xfrm>
            <a:custGeom>
              <a:avLst/>
              <a:gdLst/>
              <a:ahLst/>
              <a:cxnLst>
                <a:cxn ang="0">
                  <a:pos x="1202" y="800"/>
                </a:cxn>
                <a:cxn ang="0">
                  <a:pos x="1182" y="820"/>
                </a:cxn>
                <a:cxn ang="0">
                  <a:pos x="20" y="820"/>
                </a:cxn>
                <a:cxn ang="0">
                  <a:pos x="0" y="800"/>
                </a:cxn>
                <a:cxn ang="0">
                  <a:pos x="0" y="20"/>
                </a:cxn>
                <a:cxn ang="0">
                  <a:pos x="20" y="0"/>
                </a:cxn>
                <a:cxn ang="0">
                  <a:pos x="1182" y="0"/>
                </a:cxn>
                <a:cxn ang="0">
                  <a:pos x="1202" y="20"/>
                </a:cxn>
                <a:cxn ang="0">
                  <a:pos x="1202" y="800"/>
                </a:cxn>
              </a:cxnLst>
              <a:rect l="0" t="0" r="r" b="b"/>
              <a:pathLst>
                <a:path w="1202" h="820">
                  <a:moveTo>
                    <a:pt x="1202" y="800"/>
                  </a:moveTo>
                  <a:cubicBezTo>
                    <a:pt x="1202" y="811"/>
                    <a:pt x="1193" y="820"/>
                    <a:pt x="1182" y="820"/>
                  </a:cubicBezTo>
                  <a:cubicBezTo>
                    <a:pt x="20" y="820"/>
                    <a:pt x="20" y="820"/>
                    <a:pt x="20" y="820"/>
                  </a:cubicBezTo>
                  <a:cubicBezTo>
                    <a:pt x="9" y="820"/>
                    <a:pt x="0" y="811"/>
                    <a:pt x="0" y="800"/>
                  </a:cubicBezTo>
                  <a:cubicBezTo>
                    <a:pt x="0" y="20"/>
                    <a:pt x="0" y="20"/>
                    <a:pt x="0" y="20"/>
                  </a:cubicBezTo>
                  <a:cubicBezTo>
                    <a:pt x="0" y="9"/>
                    <a:pt x="9" y="0"/>
                    <a:pt x="20" y="0"/>
                  </a:cubicBezTo>
                  <a:cubicBezTo>
                    <a:pt x="1182" y="0"/>
                    <a:pt x="1182" y="0"/>
                    <a:pt x="1182" y="0"/>
                  </a:cubicBezTo>
                  <a:cubicBezTo>
                    <a:pt x="1193" y="0"/>
                    <a:pt x="1202" y="9"/>
                    <a:pt x="1202" y="20"/>
                  </a:cubicBezTo>
                  <a:lnTo>
                    <a:pt x="1202" y="800"/>
                  </a:lnTo>
                  <a:close/>
                </a:path>
              </a:pathLst>
            </a:custGeom>
            <a:solidFill>
              <a:schemeClr val="accent5"/>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6" name="Rectangle 6"/>
            <p:cNvSpPr>
              <a:spLocks noChangeArrowheads="1"/>
            </p:cNvSpPr>
            <p:nvPr/>
          </p:nvSpPr>
          <p:spPr bwMode="auto">
            <a:xfrm>
              <a:off x="3563938" y="3713163"/>
              <a:ext cx="2019300" cy="90488"/>
            </a:xfrm>
            <a:prstGeom prst="rect">
              <a:avLst/>
            </a:prstGeom>
            <a:solidFill>
              <a:schemeClr val="accent1">
                <a:lumMod val="40000"/>
                <a:lumOff val="60000"/>
              </a:schemeClr>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7" name="Freeform 7"/>
            <p:cNvSpPr/>
            <p:nvPr/>
          </p:nvSpPr>
          <p:spPr bwMode="auto">
            <a:xfrm>
              <a:off x="4573587" y="2343150"/>
              <a:ext cx="1009650" cy="1460500"/>
            </a:xfrm>
            <a:custGeom>
              <a:avLst/>
              <a:gdLst/>
              <a:ahLst/>
              <a:cxnLst>
                <a:cxn ang="0">
                  <a:pos x="0" y="801"/>
                </a:cxn>
                <a:cxn ang="0">
                  <a:pos x="0" y="73"/>
                </a:cxn>
                <a:cxn ang="0">
                  <a:pos x="1" y="71"/>
                </a:cxn>
                <a:cxn ang="0">
                  <a:pos x="1" y="65"/>
                </a:cxn>
                <a:cxn ang="0">
                  <a:pos x="70" y="0"/>
                </a:cxn>
                <a:cxn ang="0">
                  <a:pos x="554" y="0"/>
                </a:cxn>
                <a:cxn ang="0">
                  <a:pos x="554" y="758"/>
                </a:cxn>
                <a:cxn ang="0">
                  <a:pos x="70" y="758"/>
                </a:cxn>
                <a:cxn ang="0">
                  <a:pos x="0" y="801"/>
                </a:cxn>
              </a:cxnLst>
              <a:rect l="0" t="0" r="r" b="b"/>
              <a:pathLst>
                <a:path w="554" h="801">
                  <a:moveTo>
                    <a:pt x="0" y="801"/>
                  </a:moveTo>
                  <a:cubicBezTo>
                    <a:pt x="0" y="73"/>
                    <a:pt x="0" y="73"/>
                    <a:pt x="0" y="73"/>
                  </a:cubicBezTo>
                  <a:cubicBezTo>
                    <a:pt x="1" y="72"/>
                    <a:pt x="1" y="71"/>
                    <a:pt x="1" y="71"/>
                  </a:cubicBezTo>
                  <a:cubicBezTo>
                    <a:pt x="1" y="69"/>
                    <a:pt x="1" y="67"/>
                    <a:pt x="1" y="65"/>
                  </a:cubicBezTo>
                  <a:cubicBezTo>
                    <a:pt x="4" y="29"/>
                    <a:pt x="34" y="0"/>
                    <a:pt x="70" y="0"/>
                  </a:cubicBezTo>
                  <a:cubicBezTo>
                    <a:pt x="554" y="0"/>
                    <a:pt x="554" y="0"/>
                    <a:pt x="554" y="0"/>
                  </a:cubicBezTo>
                  <a:cubicBezTo>
                    <a:pt x="554" y="758"/>
                    <a:pt x="554" y="758"/>
                    <a:pt x="554" y="758"/>
                  </a:cubicBezTo>
                  <a:cubicBezTo>
                    <a:pt x="70" y="758"/>
                    <a:pt x="70" y="758"/>
                    <a:pt x="70" y="758"/>
                  </a:cubicBezTo>
                  <a:cubicBezTo>
                    <a:pt x="40" y="758"/>
                    <a:pt x="13" y="775"/>
                    <a:pt x="0" y="801"/>
                  </a:cubicBezTo>
                  <a:close/>
                </a:path>
              </a:pathLst>
            </a:custGeom>
            <a:solidFill>
              <a:schemeClr val="bg1">
                <a:lumMod val="95000"/>
              </a:schemeClr>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8" name="Freeform 8"/>
            <p:cNvSpPr/>
            <p:nvPr/>
          </p:nvSpPr>
          <p:spPr bwMode="auto">
            <a:xfrm>
              <a:off x="3563938" y="2343150"/>
              <a:ext cx="1011238" cy="1460500"/>
            </a:xfrm>
            <a:custGeom>
              <a:avLst/>
              <a:gdLst/>
              <a:ahLst/>
              <a:cxnLst>
                <a:cxn ang="0">
                  <a:pos x="554" y="801"/>
                </a:cxn>
                <a:cxn ang="0">
                  <a:pos x="554" y="73"/>
                </a:cxn>
                <a:cxn ang="0">
                  <a:pos x="553" y="71"/>
                </a:cxn>
                <a:cxn ang="0">
                  <a:pos x="553" y="65"/>
                </a:cxn>
                <a:cxn ang="0">
                  <a:pos x="483" y="0"/>
                </a:cxn>
                <a:cxn ang="0">
                  <a:pos x="0" y="0"/>
                </a:cxn>
                <a:cxn ang="0">
                  <a:pos x="0" y="758"/>
                </a:cxn>
                <a:cxn ang="0">
                  <a:pos x="483" y="758"/>
                </a:cxn>
                <a:cxn ang="0">
                  <a:pos x="554" y="801"/>
                </a:cxn>
              </a:cxnLst>
              <a:rect l="0" t="0" r="r" b="b"/>
              <a:pathLst>
                <a:path w="554" h="801">
                  <a:moveTo>
                    <a:pt x="554" y="801"/>
                  </a:moveTo>
                  <a:cubicBezTo>
                    <a:pt x="554" y="73"/>
                    <a:pt x="554" y="73"/>
                    <a:pt x="554" y="73"/>
                  </a:cubicBezTo>
                  <a:cubicBezTo>
                    <a:pt x="553" y="72"/>
                    <a:pt x="553" y="71"/>
                    <a:pt x="553" y="71"/>
                  </a:cubicBezTo>
                  <a:cubicBezTo>
                    <a:pt x="553" y="69"/>
                    <a:pt x="553" y="67"/>
                    <a:pt x="553" y="65"/>
                  </a:cubicBezTo>
                  <a:cubicBezTo>
                    <a:pt x="550" y="29"/>
                    <a:pt x="520" y="0"/>
                    <a:pt x="483" y="0"/>
                  </a:cubicBezTo>
                  <a:cubicBezTo>
                    <a:pt x="0" y="0"/>
                    <a:pt x="0" y="0"/>
                    <a:pt x="0" y="0"/>
                  </a:cubicBezTo>
                  <a:cubicBezTo>
                    <a:pt x="0" y="758"/>
                    <a:pt x="0" y="758"/>
                    <a:pt x="0" y="758"/>
                  </a:cubicBezTo>
                  <a:cubicBezTo>
                    <a:pt x="483" y="758"/>
                    <a:pt x="483" y="758"/>
                    <a:pt x="483" y="758"/>
                  </a:cubicBezTo>
                  <a:cubicBezTo>
                    <a:pt x="514" y="758"/>
                    <a:pt x="540" y="775"/>
                    <a:pt x="554" y="801"/>
                  </a:cubicBezTo>
                  <a:close/>
                </a:path>
              </a:pathLst>
            </a:custGeom>
            <a:solidFill>
              <a:schemeClr val="bg1">
                <a:lumMod val="95000"/>
              </a:schemeClr>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9" name="Freeform 9"/>
            <p:cNvSpPr/>
            <p:nvPr/>
          </p:nvSpPr>
          <p:spPr bwMode="auto">
            <a:xfrm>
              <a:off x="4502151" y="2357438"/>
              <a:ext cx="73025" cy="1446213"/>
            </a:xfrm>
            <a:custGeom>
              <a:avLst/>
              <a:gdLst/>
              <a:ahLst/>
              <a:cxnLst>
                <a:cxn ang="0">
                  <a:pos x="39" y="57"/>
                </a:cxn>
                <a:cxn ang="0">
                  <a:pos x="0" y="0"/>
                </a:cxn>
                <a:cxn ang="0">
                  <a:pos x="0" y="756"/>
                </a:cxn>
                <a:cxn ang="0">
                  <a:pos x="40" y="793"/>
                </a:cxn>
                <a:cxn ang="0">
                  <a:pos x="40" y="65"/>
                </a:cxn>
                <a:cxn ang="0">
                  <a:pos x="39" y="63"/>
                </a:cxn>
                <a:cxn ang="0">
                  <a:pos x="39" y="57"/>
                </a:cxn>
              </a:cxnLst>
              <a:rect l="0" t="0" r="r" b="b"/>
              <a:pathLst>
                <a:path w="40" h="793">
                  <a:moveTo>
                    <a:pt x="39" y="57"/>
                  </a:moveTo>
                  <a:cubicBezTo>
                    <a:pt x="37" y="32"/>
                    <a:pt x="22" y="10"/>
                    <a:pt x="0" y="0"/>
                  </a:cubicBezTo>
                  <a:cubicBezTo>
                    <a:pt x="0" y="756"/>
                    <a:pt x="0" y="756"/>
                    <a:pt x="0" y="756"/>
                  </a:cubicBezTo>
                  <a:cubicBezTo>
                    <a:pt x="17" y="764"/>
                    <a:pt x="31" y="776"/>
                    <a:pt x="40" y="793"/>
                  </a:cubicBezTo>
                  <a:cubicBezTo>
                    <a:pt x="40" y="65"/>
                    <a:pt x="40" y="65"/>
                    <a:pt x="40" y="65"/>
                  </a:cubicBezTo>
                  <a:cubicBezTo>
                    <a:pt x="39" y="64"/>
                    <a:pt x="39" y="63"/>
                    <a:pt x="39" y="63"/>
                  </a:cubicBezTo>
                  <a:cubicBezTo>
                    <a:pt x="39" y="61"/>
                    <a:pt x="39" y="59"/>
                    <a:pt x="39" y="57"/>
                  </a:cubicBezTo>
                  <a:close/>
                </a:path>
              </a:pathLst>
            </a:custGeom>
            <a:solidFill>
              <a:srgbClr val="FFFFFF"/>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0" name="Rectangle 10"/>
            <p:cNvSpPr>
              <a:spLocks noChangeArrowheads="1"/>
            </p:cNvSpPr>
            <p:nvPr/>
          </p:nvSpPr>
          <p:spPr bwMode="auto">
            <a:xfrm>
              <a:off x="4700588" y="2586038"/>
              <a:ext cx="746125" cy="47625"/>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1" name="Rectangle 11"/>
            <p:cNvSpPr>
              <a:spLocks noChangeArrowheads="1"/>
            </p:cNvSpPr>
            <p:nvPr/>
          </p:nvSpPr>
          <p:spPr bwMode="auto">
            <a:xfrm>
              <a:off x="4700588" y="2759075"/>
              <a:ext cx="746125" cy="47625"/>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2" name="Rectangle 12"/>
            <p:cNvSpPr>
              <a:spLocks noChangeArrowheads="1"/>
            </p:cNvSpPr>
            <p:nvPr/>
          </p:nvSpPr>
          <p:spPr bwMode="auto">
            <a:xfrm>
              <a:off x="4700588" y="2932113"/>
              <a:ext cx="746125" cy="49213"/>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3" name="Rectangle 13"/>
            <p:cNvSpPr>
              <a:spLocks noChangeArrowheads="1"/>
            </p:cNvSpPr>
            <p:nvPr/>
          </p:nvSpPr>
          <p:spPr bwMode="auto">
            <a:xfrm>
              <a:off x="4700588" y="3105150"/>
              <a:ext cx="746125" cy="49213"/>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4" name="Rectangle 14"/>
            <p:cNvSpPr>
              <a:spLocks noChangeArrowheads="1"/>
            </p:cNvSpPr>
            <p:nvPr/>
          </p:nvSpPr>
          <p:spPr bwMode="auto">
            <a:xfrm>
              <a:off x="4700588" y="3279775"/>
              <a:ext cx="746125" cy="49213"/>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5" name="Rectangle 15"/>
            <p:cNvSpPr>
              <a:spLocks noChangeArrowheads="1"/>
            </p:cNvSpPr>
            <p:nvPr/>
          </p:nvSpPr>
          <p:spPr bwMode="auto">
            <a:xfrm>
              <a:off x="4700588" y="3452813"/>
              <a:ext cx="746125" cy="49213"/>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6" name="Rectangle 16"/>
            <p:cNvSpPr>
              <a:spLocks noChangeArrowheads="1"/>
            </p:cNvSpPr>
            <p:nvPr/>
          </p:nvSpPr>
          <p:spPr bwMode="auto">
            <a:xfrm>
              <a:off x="3692526" y="2586038"/>
              <a:ext cx="746125" cy="47625"/>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7" name="Rectangle 17"/>
            <p:cNvSpPr>
              <a:spLocks noChangeArrowheads="1"/>
            </p:cNvSpPr>
            <p:nvPr/>
          </p:nvSpPr>
          <p:spPr bwMode="auto">
            <a:xfrm>
              <a:off x="3692526" y="2759075"/>
              <a:ext cx="746125" cy="47625"/>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8" name="Rectangle 18"/>
            <p:cNvSpPr>
              <a:spLocks noChangeArrowheads="1"/>
            </p:cNvSpPr>
            <p:nvPr/>
          </p:nvSpPr>
          <p:spPr bwMode="auto">
            <a:xfrm>
              <a:off x="3692526" y="2932113"/>
              <a:ext cx="746125" cy="49213"/>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9" name="Rectangle 19"/>
            <p:cNvSpPr>
              <a:spLocks noChangeArrowheads="1"/>
            </p:cNvSpPr>
            <p:nvPr/>
          </p:nvSpPr>
          <p:spPr bwMode="auto">
            <a:xfrm>
              <a:off x="3692526" y="3105150"/>
              <a:ext cx="746125" cy="49213"/>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20" name="Rectangle 20"/>
            <p:cNvSpPr>
              <a:spLocks noChangeArrowheads="1"/>
            </p:cNvSpPr>
            <p:nvPr/>
          </p:nvSpPr>
          <p:spPr bwMode="auto">
            <a:xfrm>
              <a:off x="3692526" y="3279775"/>
              <a:ext cx="746125" cy="49213"/>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21" name="Rectangle 21"/>
            <p:cNvSpPr>
              <a:spLocks noChangeArrowheads="1"/>
            </p:cNvSpPr>
            <p:nvPr/>
          </p:nvSpPr>
          <p:spPr bwMode="auto">
            <a:xfrm>
              <a:off x="3692526" y="3452813"/>
              <a:ext cx="746125" cy="49213"/>
            </a:xfrm>
            <a:prstGeom prst="rect">
              <a:avLst/>
            </a:prstGeom>
            <a:solidFill>
              <a:srgbClr val="A8AAAD"/>
            </a:solidFill>
            <a:ln w="9525">
              <a:noFill/>
              <a:miter lim="800000"/>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22" name="Freeform 22"/>
            <p:cNvSpPr/>
            <p:nvPr/>
          </p:nvSpPr>
          <p:spPr bwMode="auto">
            <a:xfrm>
              <a:off x="3548063" y="3338513"/>
              <a:ext cx="928688" cy="917575"/>
            </a:xfrm>
            <a:custGeom>
              <a:avLst/>
              <a:gdLst/>
              <a:ahLst/>
              <a:cxnLst>
                <a:cxn ang="0">
                  <a:pos x="32" y="500"/>
                </a:cxn>
                <a:cxn ang="0">
                  <a:pos x="14" y="489"/>
                </a:cxn>
                <a:cxn ang="0">
                  <a:pos x="15" y="436"/>
                </a:cxn>
                <a:cxn ang="0">
                  <a:pos x="441" y="15"/>
                </a:cxn>
                <a:cxn ang="0">
                  <a:pos x="495" y="15"/>
                </a:cxn>
                <a:cxn ang="0">
                  <a:pos x="494" y="69"/>
                </a:cxn>
                <a:cxn ang="0">
                  <a:pos x="68" y="490"/>
                </a:cxn>
                <a:cxn ang="0">
                  <a:pos x="32" y="500"/>
                </a:cxn>
              </a:cxnLst>
              <a:rect l="0" t="0" r="r" b="b"/>
              <a:pathLst>
                <a:path w="509" h="503">
                  <a:moveTo>
                    <a:pt x="32" y="500"/>
                  </a:moveTo>
                  <a:cubicBezTo>
                    <a:pt x="26" y="498"/>
                    <a:pt x="19" y="495"/>
                    <a:pt x="14" y="489"/>
                  </a:cubicBezTo>
                  <a:cubicBezTo>
                    <a:pt x="0" y="475"/>
                    <a:pt x="0" y="450"/>
                    <a:pt x="15" y="436"/>
                  </a:cubicBezTo>
                  <a:cubicBezTo>
                    <a:pt x="441" y="15"/>
                    <a:pt x="441" y="15"/>
                    <a:pt x="441" y="15"/>
                  </a:cubicBezTo>
                  <a:cubicBezTo>
                    <a:pt x="456" y="0"/>
                    <a:pt x="480" y="0"/>
                    <a:pt x="495" y="15"/>
                  </a:cubicBezTo>
                  <a:cubicBezTo>
                    <a:pt x="509" y="30"/>
                    <a:pt x="509" y="54"/>
                    <a:pt x="494" y="69"/>
                  </a:cubicBezTo>
                  <a:cubicBezTo>
                    <a:pt x="68" y="490"/>
                    <a:pt x="68" y="490"/>
                    <a:pt x="68" y="490"/>
                  </a:cubicBezTo>
                  <a:cubicBezTo>
                    <a:pt x="58" y="499"/>
                    <a:pt x="44" y="503"/>
                    <a:pt x="32" y="500"/>
                  </a:cubicBezTo>
                  <a:close/>
                </a:path>
              </a:pathLst>
            </a:custGeom>
            <a:solidFill>
              <a:schemeClr val="accent1"/>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23" name="Freeform 23"/>
            <p:cNvSpPr/>
            <p:nvPr/>
          </p:nvSpPr>
          <p:spPr bwMode="auto">
            <a:xfrm>
              <a:off x="3471863" y="3467100"/>
              <a:ext cx="874713" cy="862013"/>
            </a:xfrm>
            <a:custGeom>
              <a:avLst/>
              <a:gdLst/>
              <a:ahLst/>
              <a:cxnLst>
                <a:cxn ang="0">
                  <a:pos x="65" y="466"/>
                </a:cxn>
                <a:cxn ang="0">
                  <a:pos x="29" y="446"/>
                </a:cxn>
                <a:cxn ang="0">
                  <a:pos x="30" y="339"/>
                </a:cxn>
                <a:cxn ang="0">
                  <a:pos x="343" y="29"/>
                </a:cxn>
                <a:cxn ang="0">
                  <a:pos x="451" y="30"/>
                </a:cxn>
                <a:cxn ang="0">
                  <a:pos x="450" y="137"/>
                </a:cxn>
                <a:cxn ang="0">
                  <a:pos x="137" y="447"/>
                </a:cxn>
                <a:cxn ang="0">
                  <a:pos x="65" y="466"/>
                </a:cxn>
              </a:cxnLst>
              <a:rect l="0" t="0" r="r" b="b"/>
              <a:pathLst>
                <a:path w="480" h="473">
                  <a:moveTo>
                    <a:pt x="65" y="466"/>
                  </a:moveTo>
                  <a:cubicBezTo>
                    <a:pt x="52" y="463"/>
                    <a:pt x="39" y="456"/>
                    <a:pt x="29" y="446"/>
                  </a:cubicBezTo>
                  <a:cubicBezTo>
                    <a:pt x="0" y="416"/>
                    <a:pt x="0" y="368"/>
                    <a:pt x="30" y="339"/>
                  </a:cubicBezTo>
                  <a:cubicBezTo>
                    <a:pt x="343" y="29"/>
                    <a:pt x="343" y="29"/>
                    <a:pt x="343" y="29"/>
                  </a:cubicBezTo>
                  <a:cubicBezTo>
                    <a:pt x="373" y="0"/>
                    <a:pt x="421" y="0"/>
                    <a:pt x="451" y="30"/>
                  </a:cubicBezTo>
                  <a:cubicBezTo>
                    <a:pt x="480" y="60"/>
                    <a:pt x="480" y="108"/>
                    <a:pt x="450" y="137"/>
                  </a:cubicBezTo>
                  <a:cubicBezTo>
                    <a:pt x="137" y="447"/>
                    <a:pt x="137" y="447"/>
                    <a:pt x="137" y="447"/>
                  </a:cubicBezTo>
                  <a:cubicBezTo>
                    <a:pt x="117" y="466"/>
                    <a:pt x="90" y="473"/>
                    <a:pt x="65" y="466"/>
                  </a:cubicBezTo>
                  <a:close/>
                </a:path>
              </a:pathLst>
            </a:custGeom>
            <a:solidFill>
              <a:schemeClr val="accent1">
                <a:lumMod val="75000"/>
              </a:schemeClr>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24" name="Freeform 24"/>
            <p:cNvSpPr>
              <a:spLocks noEditPoints="1"/>
            </p:cNvSpPr>
            <p:nvPr/>
          </p:nvSpPr>
          <p:spPr bwMode="auto">
            <a:xfrm>
              <a:off x="4195763" y="2540000"/>
              <a:ext cx="1084263" cy="1084263"/>
            </a:xfrm>
            <a:custGeom>
              <a:avLst/>
              <a:gdLst/>
              <a:ahLst/>
              <a:cxnLst>
                <a:cxn ang="0">
                  <a:pos x="595" y="299"/>
                </a:cxn>
                <a:cxn ang="0">
                  <a:pos x="370" y="9"/>
                </a:cxn>
                <a:cxn ang="0">
                  <a:pos x="300" y="0"/>
                </a:cxn>
                <a:cxn ang="0">
                  <a:pos x="89" y="86"/>
                </a:cxn>
                <a:cxn ang="0">
                  <a:pos x="1" y="295"/>
                </a:cxn>
                <a:cxn ang="0">
                  <a:pos x="225" y="585"/>
                </a:cxn>
                <a:cxn ang="0">
                  <a:pos x="296" y="594"/>
                </a:cxn>
                <a:cxn ang="0">
                  <a:pos x="506" y="508"/>
                </a:cxn>
                <a:cxn ang="0">
                  <a:pos x="595" y="299"/>
                </a:cxn>
                <a:cxn ang="0">
                  <a:pos x="453" y="454"/>
                </a:cxn>
                <a:cxn ang="0">
                  <a:pos x="296" y="518"/>
                </a:cxn>
                <a:cxn ang="0">
                  <a:pos x="244" y="511"/>
                </a:cxn>
                <a:cxn ang="0">
                  <a:pos x="77" y="296"/>
                </a:cxn>
                <a:cxn ang="0">
                  <a:pos x="143" y="140"/>
                </a:cxn>
                <a:cxn ang="0">
                  <a:pos x="299" y="76"/>
                </a:cxn>
                <a:cxn ang="0">
                  <a:pos x="352" y="83"/>
                </a:cxn>
                <a:cxn ang="0">
                  <a:pos x="519" y="298"/>
                </a:cxn>
                <a:cxn ang="0">
                  <a:pos x="453" y="454"/>
                </a:cxn>
              </a:cxnLst>
              <a:rect l="0" t="0" r="r" b="b"/>
              <a:pathLst>
                <a:path w="595" h="594">
                  <a:moveTo>
                    <a:pt x="595" y="299"/>
                  </a:moveTo>
                  <a:cubicBezTo>
                    <a:pt x="595" y="162"/>
                    <a:pt x="503" y="43"/>
                    <a:pt x="370" y="9"/>
                  </a:cubicBezTo>
                  <a:cubicBezTo>
                    <a:pt x="347" y="3"/>
                    <a:pt x="323" y="0"/>
                    <a:pt x="300" y="0"/>
                  </a:cubicBezTo>
                  <a:cubicBezTo>
                    <a:pt x="220" y="0"/>
                    <a:pt x="146" y="30"/>
                    <a:pt x="89" y="86"/>
                  </a:cubicBezTo>
                  <a:cubicBezTo>
                    <a:pt x="33" y="142"/>
                    <a:pt x="1" y="216"/>
                    <a:pt x="1" y="295"/>
                  </a:cubicBezTo>
                  <a:cubicBezTo>
                    <a:pt x="0" y="432"/>
                    <a:pt x="92" y="552"/>
                    <a:pt x="225" y="585"/>
                  </a:cubicBezTo>
                  <a:cubicBezTo>
                    <a:pt x="248" y="591"/>
                    <a:pt x="272" y="594"/>
                    <a:pt x="296" y="594"/>
                  </a:cubicBezTo>
                  <a:cubicBezTo>
                    <a:pt x="375" y="594"/>
                    <a:pt x="450" y="564"/>
                    <a:pt x="506" y="508"/>
                  </a:cubicBezTo>
                  <a:cubicBezTo>
                    <a:pt x="563" y="452"/>
                    <a:pt x="594" y="378"/>
                    <a:pt x="595" y="299"/>
                  </a:cubicBezTo>
                  <a:close/>
                  <a:moveTo>
                    <a:pt x="453" y="454"/>
                  </a:moveTo>
                  <a:cubicBezTo>
                    <a:pt x="411" y="496"/>
                    <a:pt x="355" y="518"/>
                    <a:pt x="296" y="518"/>
                  </a:cubicBezTo>
                  <a:cubicBezTo>
                    <a:pt x="279" y="518"/>
                    <a:pt x="261" y="516"/>
                    <a:pt x="244" y="511"/>
                  </a:cubicBezTo>
                  <a:cubicBezTo>
                    <a:pt x="145" y="486"/>
                    <a:pt x="76" y="398"/>
                    <a:pt x="77" y="296"/>
                  </a:cubicBezTo>
                  <a:cubicBezTo>
                    <a:pt x="77" y="237"/>
                    <a:pt x="101" y="181"/>
                    <a:pt x="143" y="140"/>
                  </a:cubicBezTo>
                  <a:cubicBezTo>
                    <a:pt x="185" y="98"/>
                    <a:pt x="240" y="76"/>
                    <a:pt x="299" y="76"/>
                  </a:cubicBezTo>
                  <a:cubicBezTo>
                    <a:pt x="317" y="76"/>
                    <a:pt x="335" y="79"/>
                    <a:pt x="352" y="83"/>
                  </a:cubicBezTo>
                  <a:cubicBezTo>
                    <a:pt x="451" y="108"/>
                    <a:pt x="519" y="196"/>
                    <a:pt x="519" y="298"/>
                  </a:cubicBezTo>
                  <a:cubicBezTo>
                    <a:pt x="518" y="357"/>
                    <a:pt x="495" y="413"/>
                    <a:pt x="453" y="454"/>
                  </a:cubicBezTo>
                  <a:close/>
                </a:path>
              </a:pathLst>
            </a:custGeom>
            <a:solidFill>
              <a:schemeClr val="accent4"/>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charset="-122"/>
                <a:cs typeface="+mn-ea"/>
                <a:sym typeface="Arial" panose="020B0604020202020204" pitchFamily="34" charset="0"/>
              </a:endParaRPr>
            </a:p>
          </p:txBody>
        </p:sp>
      </p:grpSp>
      <p:sp>
        <p:nvSpPr>
          <p:cNvPr id="27" name="Google Shape;709;p26"/>
          <p:cNvSpPr/>
          <p:nvPr/>
        </p:nvSpPr>
        <p:spPr>
          <a:xfrm rot="602314">
            <a:off x="6615197" y="3847799"/>
            <a:ext cx="2967576" cy="1790587"/>
          </a:xfrm>
          <a:custGeom>
            <a:avLst/>
            <a:gdLst/>
            <a:ahLst/>
            <a:cxnLst/>
            <a:rect l="l" t="t" r="r" b="b"/>
            <a:pathLst>
              <a:path w="782" h="493" extrusionOk="0">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Tree>
    <p:extLst>
      <p:ext uri="{BB962C8B-B14F-4D97-AF65-F5344CB8AC3E}">
        <p14:creationId xmlns:p14="http://schemas.microsoft.com/office/powerpoint/2010/main" val="35031921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3528204"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館藏查詢</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資源探索服務</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p>
        </p:txBody>
      </p:sp>
      <p:grpSp>
        <p:nvGrpSpPr>
          <p:cNvPr id="9" name="群組 8">
            <a:extLst>
              <a:ext uri="{FF2B5EF4-FFF2-40B4-BE49-F238E27FC236}">
                <a16:creationId xmlns:a16="http://schemas.microsoft.com/office/drawing/2014/main" id="{A380D9CB-98D1-48CF-A5AD-1C73A24621E6}"/>
              </a:ext>
            </a:extLst>
          </p:cNvPr>
          <p:cNvGrpSpPr/>
          <p:nvPr/>
        </p:nvGrpSpPr>
        <p:grpSpPr>
          <a:xfrm>
            <a:off x="403860" y="1633350"/>
            <a:ext cx="3517892" cy="457200"/>
            <a:chOff x="403860" y="803458"/>
            <a:chExt cx="3517892" cy="457200"/>
          </a:xfrm>
        </p:grpSpPr>
        <p:sp>
          <p:nvSpPr>
            <p:cNvPr id="50" name="矩形: 圆角 26"/>
            <p:cNvSpPr/>
            <p:nvPr/>
          </p:nvSpPr>
          <p:spPr>
            <a:xfrm>
              <a:off x="403860" y="803458"/>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52" name="文本框 570"/>
            <p:cNvSpPr txBox="1"/>
            <p:nvPr/>
          </p:nvSpPr>
          <p:spPr>
            <a:xfrm>
              <a:off x="1017944" y="845873"/>
              <a:ext cx="2903808" cy="369332"/>
            </a:xfrm>
            <a:prstGeom prst="rect">
              <a:avLst/>
            </a:prstGeom>
            <a:noFill/>
          </p:spPr>
          <p:txBody>
            <a:bodyPr wrap="none" rtlCol="0">
              <a:spAutoFit/>
            </a:bodyPr>
            <a:lstStyle/>
            <a:p>
              <a:r>
                <a:rPr lang="zh-TW" altLang="en-US" dirty="0">
                  <a:solidFill>
                    <a:schemeClr val="tx1">
                      <a:lumMod val="75000"/>
                      <a:lumOff val="25000"/>
                    </a:schemeClr>
                  </a:solidFill>
                  <a:latin typeface="微软雅黑" panose="020B0503020204020204" charset="-122"/>
                  <a:ea typeface="微软雅黑" panose="020B0503020204020204" charset="-122"/>
                </a:rPr>
                <a:t>學校首頁</a:t>
              </a:r>
              <a:r>
                <a:rPr lang="en-US" altLang="zh-TW" dirty="0">
                  <a:solidFill>
                    <a:schemeClr val="tx1">
                      <a:lumMod val="75000"/>
                      <a:lumOff val="25000"/>
                    </a:schemeClr>
                  </a:solidFill>
                  <a:latin typeface="微软雅黑" panose="020B0503020204020204" charset="-122"/>
                  <a:ea typeface="微软雅黑" panose="020B0503020204020204" charset="-122"/>
                  <a:hlinkClick r:id="rId2"/>
                </a:rPr>
                <a:t>www.uch.edu.tw</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3" name="文本框 571"/>
            <p:cNvSpPr txBox="1"/>
            <p:nvPr/>
          </p:nvSpPr>
          <p:spPr>
            <a:xfrm>
              <a:off x="415056" y="845873"/>
              <a:ext cx="418704" cy="36933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01</a:t>
              </a:r>
            </a:p>
          </p:txBody>
        </p:sp>
      </p:grpSp>
      <p:pic>
        <p:nvPicPr>
          <p:cNvPr id="2" name="圖片 1"/>
          <p:cNvPicPr>
            <a:picLocks noChangeAspect="1"/>
          </p:cNvPicPr>
          <p:nvPr/>
        </p:nvPicPr>
        <p:blipFill rotWithShape="1">
          <a:blip r:embed="rId3"/>
          <a:srcRect l="13936" t="12984" r="7669" b="50019"/>
          <a:stretch/>
        </p:blipFill>
        <p:spPr>
          <a:xfrm>
            <a:off x="4301187" y="734204"/>
            <a:ext cx="7890813" cy="2093682"/>
          </a:xfrm>
          <a:prstGeom prst="rect">
            <a:avLst/>
          </a:prstGeom>
        </p:spPr>
      </p:pic>
      <p:grpSp>
        <p:nvGrpSpPr>
          <p:cNvPr id="54" name="组合 6"/>
          <p:cNvGrpSpPr/>
          <p:nvPr/>
        </p:nvGrpSpPr>
        <p:grpSpPr>
          <a:xfrm>
            <a:off x="403860" y="2996655"/>
            <a:ext cx="2645409" cy="456940"/>
            <a:chOff x="6627851" y="3493208"/>
            <a:chExt cx="2645409" cy="457200"/>
          </a:xfrm>
        </p:grpSpPr>
        <p:sp>
          <p:nvSpPr>
            <p:cNvPr id="55" name="矩形: 圆角 27"/>
            <p:cNvSpPr/>
            <p:nvPr/>
          </p:nvSpPr>
          <p:spPr>
            <a:xfrm>
              <a:off x="6627851" y="3493208"/>
              <a:ext cx="457200" cy="4572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57" name="文本框 573"/>
            <p:cNvSpPr txBox="1"/>
            <p:nvPr/>
          </p:nvSpPr>
          <p:spPr>
            <a:xfrm>
              <a:off x="7241935" y="3537037"/>
              <a:ext cx="2031325" cy="369542"/>
            </a:xfrm>
            <a:prstGeom prst="rect">
              <a:avLst/>
            </a:prstGeom>
            <a:noFill/>
          </p:spPr>
          <p:txBody>
            <a:bodyPr wrap="none" rtlCol="0">
              <a:spAutoFit/>
            </a:bodyPr>
            <a:lstStyle/>
            <a:p>
              <a:r>
                <a:rPr lang="zh-TW" altLang="en-US" dirty="0">
                  <a:solidFill>
                    <a:schemeClr val="tx1">
                      <a:lumMod val="75000"/>
                      <a:lumOff val="25000"/>
                    </a:schemeClr>
                  </a:solidFill>
                  <a:latin typeface="微软雅黑" panose="020B0503020204020204" charset="-122"/>
                  <a:ea typeface="微软雅黑" panose="020B0503020204020204" charset="-122"/>
                </a:rPr>
                <a:t>行政單位→圖書館</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8" name="文本框 574"/>
            <p:cNvSpPr txBox="1"/>
            <p:nvPr/>
          </p:nvSpPr>
          <p:spPr>
            <a:xfrm>
              <a:off x="6629716" y="3537851"/>
              <a:ext cx="418704" cy="36933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02</a:t>
              </a:r>
            </a:p>
          </p:txBody>
        </p:sp>
      </p:grpSp>
      <p:pic>
        <p:nvPicPr>
          <p:cNvPr id="8" name="圖片 7">
            <a:extLst>
              <a:ext uri="{FF2B5EF4-FFF2-40B4-BE49-F238E27FC236}">
                <a16:creationId xmlns:a16="http://schemas.microsoft.com/office/drawing/2014/main" id="{262D68E9-6166-4D93-8379-13627FB3AF43}"/>
              </a:ext>
            </a:extLst>
          </p:cNvPr>
          <p:cNvPicPr>
            <a:picLocks noChangeAspect="1"/>
          </p:cNvPicPr>
          <p:nvPr/>
        </p:nvPicPr>
        <p:blipFill>
          <a:blip r:embed="rId4"/>
          <a:stretch>
            <a:fillRect/>
          </a:stretch>
        </p:blipFill>
        <p:spPr>
          <a:xfrm>
            <a:off x="0" y="3610675"/>
            <a:ext cx="10648886" cy="3247325"/>
          </a:xfrm>
          <a:prstGeom prst="rect">
            <a:avLst/>
          </a:prstGeom>
        </p:spPr>
      </p:pic>
      <p:pic>
        <p:nvPicPr>
          <p:cNvPr id="23" name="圖片 22">
            <a:extLst>
              <a:ext uri="{FF2B5EF4-FFF2-40B4-BE49-F238E27FC236}">
                <a16:creationId xmlns:a16="http://schemas.microsoft.com/office/drawing/2014/main" id="{C70FD786-8C15-405F-ACDC-218DC5AB4C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882"/>
          <a:stretch/>
        </p:blipFill>
        <p:spPr>
          <a:xfrm>
            <a:off x="4078636" y="226301"/>
            <a:ext cx="3375861" cy="6454588"/>
          </a:xfrm>
          <a:prstGeom prst="rect">
            <a:avLst/>
          </a:prstGeom>
          <a:ln>
            <a:noFill/>
          </a:ln>
          <a:effectLst>
            <a:outerShdw blurRad="292100" dist="139700" dir="2700000" algn="tl" rotWithShape="0">
              <a:srgbClr val="333333">
                <a:alpha val="65000"/>
              </a:srgbClr>
            </a:outerShdw>
          </a:effectLst>
        </p:spPr>
      </p:pic>
      <p:sp>
        <p:nvSpPr>
          <p:cNvPr id="20" name="向右箭號 5">
            <a:extLst>
              <a:ext uri="{FF2B5EF4-FFF2-40B4-BE49-F238E27FC236}">
                <a16:creationId xmlns:a16="http://schemas.microsoft.com/office/drawing/2014/main" id="{3ED9502B-79CA-4493-9BE1-5209C7229F38}"/>
              </a:ext>
            </a:extLst>
          </p:cNvPr>
          <p:cNvSpPr/>
          <p:nvPr/>
        </p:nvSpPr>
        <p:spPr>
          <a:xfrm rot="3210094">
            <a:off x="6697070" y="1409915"/>
            <a:ext cx="505130" cy="4025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13">
            <a:extLst>
              <a:ext uri="{FF2B5EF4-FFF2-40B4-BE49-F238E27FC236}">
                <a16:creationId xmlns:a16="http://schemas.microsoft.com/office/drawing/2014/main" id="{CC2F6328-A2F1-4FAD-8598-A61BF01FC539}"/>
              </a:ext>
            </a:extLst>
          </p:cNvPr>
          <p:cNvSpPr/>
          <p:nvPr/>
        </p:nvSpPr>
        <p:spPr>
          <a:xfrm>
            <a:off x="4078636" y="3473626"/>
            <a:ext cx="1214219" cy="421644"/>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13">
            <a:extLst>
              <a:ext uri="{FF2B5EF4-FFF2-40B4-BE49-F238E27FC236}">
                <a16:creationId xmlns:a16="http://schemas.microsoft.com/office/drawing/2014/main" id="{DB846E7C-76A0-430D-A779-A86D7FE4D2B1}"/>
              </a:ext>
            </a:extLst>
          </p:cNvPr>
          <p:cNvSpPr/>
          <p:nvPr/>
        </p:nvSpPr>
        <p:spPr>
          <a:xfrm>
            <a:off x="4091365" y="6168423"/>
            <a:ext cx="1346262" cy="321828"/>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向右箭號 5">
            <a:extLst>
              <a:ext uri="{FF2B5EF4-FFF2-40B4-BE49-F238E27FC236}">
                <a16:creationId xmlns:a16="http://schemas.microsoft.com/office/drawing/2014/main" id="{170E2119-0E46-42E1-93E5-9F0C32D86ED1}"/>
              </a:ext>
            </a:extLst>
          </p:cNvPr>
          <p:cNvSpPr/>
          <p:nvPr/>
        </p:nvSpPr>
        <p:spPr>
          <a:xfrm rot="3210094">
            <a:off x="10419508" y="532946"/>
            <a:ext cx="505130" cy="4025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圓角矩形 13">
            <a:extLst>
              <a:ext uri="{FF2B5EF4-FFF2-40B4-BE49-F238E27FC236}">
                <a16:creationId xmlns:a16="http://schemas.microsoft.com/office/drawing/2014/main" id="{48F1EDA8-5434-485A-978F-B8FD248EED53}"/>
              </a:ext>
            </a:extLst>
          </p:cNvPr>
          <p:cNvSpPr/>
          <p:nvPr/>
        </p:nvSpPr>
        <p:spPr>
          <a:xfrm>
            <a:off x="8334375" y="3972924"/>
            <a:ext cx="756598" cy="421644"/>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13">
            <a:extLst>
              <a:ext uri="{FF2B5EF4-FFF2-40B4-BE49-F238E27FC236}">
                <a16:creationId xmlns:a16="http://schemas.microsoft.com/office/drawing/2014/main" id="{1B78BCFC-38CE-441C-9297-76BEAFB70D6A}"/>
              </a:ext>
            </a:extLst>
          </p:cNvPr>
          <p:cNvSpPr/>
          <p:nvPr/>
        </p:nvSpPr>
        <p:spPr>
          <a:xfrm>
            <a:off x="8020050" y="6372225"/>
            <a:ext cx="756598" cy="308664"/>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503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additive="base">
                                        <p:cTn id="12" dur="500" fill="hold"/>
                                        <p:tgtEl>
                                          <p:spTgt spid="54"/>
                                        </p:tgtEl>
                                        <p:attrNameLst>
                                          <p:attrName>ppt_x</p:attrName>
                                        </p:attrNameLst>
                                      </p:cBhvr>
                                      <p:tavLst>
                                        <p:tav tm="0">
                                          <p:val>
                                            <p:strVal val="1+#ppt_w/2"/>
                                          </p:val>
                                        </p:tav>
                                        <p:tav tm="100000">
                                          <p:val>
                                            <p:strVal val="#ppt_x"/>
                                          </p:val>
                                        </p:tav>
                                      </p:tavLst>
                                    </p:anim>
                                    <p:anim calcmode="lin" valueType="num">
                                      <p:cBhvr additive="base">
                                        <p:cTn id="13" dur="500" fill="hold"/>
                                        <p:tgtEl>
                                          <p:spTgt spid="5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1"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0-#ppt_h/2"/>
                                          </p:val>
                                        </p:tav>
                                        <p:tav tm="100000">
                                          <p:val>
                                            <p:strVal val="#ppt_y"/>
                                          </p:val>
                                        </p:tav>
                                      </p:tavLst>
                                    </p:anim>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par>
                          <p:cTn id="45" fill="hold">
                            <p:stCondLst>
                              <p:cond delay="1500"/>
                            </p:stCondLst>
                            <p:childTnLst>
                              <p:par>
                                <p:cTn id="46" presetID="2" presetClass="entr" presetSubtype="4"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館藏查詢</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資源探索服務</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p>
        </p:txBody>
      </p:sp>
      <p:grpSp>
        <p:nvGrpSpPr>
          <p:cNvPr id="39" name="组合 1"/>
          <p:cNvGrpSpPr/>
          <p:nvPr/>
        </p:nvGrpSpPr>
        <p:grpSpPr>
          <a:xfrm>
            <a:off x="403860" y="803458"/>
            <a:ext cx="4074134" cy="457200"/>
            <a:chOff x="6627851" y="1871939"/>
            <a:chExt cx="4074134" cy="457200"/>
          </a:xfrm>
        </p:grpSpPr>
        <p:sp>
          <p:nvSpPr>
            <p:cNvPr id="50" name="矩形: 圆角 26"/>
            <p:cNvSpPr/>
            <p:nvPr/>
          </p:nvSpPr>
          <p:spPr>
            <a:xfrm>
              <a:off x="6627851" y="1871939"/>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52" name="文本框 570"/>
            <p:cNvSpPr txBox="1"/>
            <p:nvPr/>
          </p:nvSpPr>
          <p:spPr>
            <a:xfrm>
              <a:off x="7241935" y="1891556"/>
              <a:ext cx="3460050" cy="369332"/>
            </a:xfrm>
            <a:prstGeom prst="rect">
              <a:avLst/>
            </a:prstGeom>
            <a:noFill/>
          </p:spPr>
          <p:txBody>
            <a:bodyPr wrap="none" rtlCol="0">
              <a:spAutoFit/>
            </a:bodyPr>
            <a:lstStyle/>
            <a:p>
              <a:r>
                <a:rPr lang="zh-TW" altLang="en-US" dirty="0">
                  <a:solidFill>
                    <a:schemeClr val="tx1">
                      <a:lumMod val="75000"/>
                      <a:lumOff val="25000"/>
                    </a:schemeClr>
                  </a:solidFill>
                  <a:latin typeface="微软雅黑" panose="020B0503020204020204" charset="-122"/>
                  <a:ea typeface="微软雅黑" panose="020B0503020204020204" charset="-122"/>
                </a:rPr>
                <a:t>圖書館首頁</a:t>
              </a:r>
              <a:r>
                <a:rPr lang="en-US" altLang="zh-TW" dirty="0">
                  <a:solidFill>
                    <a:schemeClr val="tx1">
                      <a:lumMod val="75000"/>
                      <a:lumOff val="25000"/>
                    </a:schemeClr>
                  </a:solidFill>
                  <a:latin typeface="微软雅黑" panose="020B0503020204020204" charset="-122"/>
                  <a:ea typeface="微软雅黑" panose="020B0503020204020204" charset="-122"/>
                  <a:hlinkClick r:id="rId2"/>
                </a:rPr>
                <a:t>www.lib.uch.edu.tw</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3" name="文本框 571"/>
            <p:cNvSpPr txBox="1"/>
            <p:nvPr/>
          </p:nvSpPr>
          <p:spPr>
            <a:xfrm>
              <a:off x="6629716" y="1914354"/>
              <a:ext cx="453970" cy="36933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03</a:t>
              </a:r>
            </a:p>
          </p:txBody>
        </p:sp>
      </p:grpSp>
      <p:pic>
        <p:nvPicPr>
          <p:cNvPr id="3" name="圖片 2">
            <a:extLst>
              <a:ext uri="{FF2B5EF4-FFF2-40B4-BE49-F238E27FC236}">
                <a16:creationId xmlns:a16="http://schemas.microsoft.com/office/drawing/2014/main" id="{8F207E82-ADAC-4327-AE4D-10936C09020D}"/>
              </a:ext>
            </a:extLst>
          </p:cNvPr>
          <p:cNvPicPr>
            <a:picLocks noChangeAspect="1"/>
          </p:cNvPicPr>
          <p:nvPr/>
        </p:nvPicPr>
        <p:blipFill rotWithShape="1">
          <a:blip r:embed="rId3"/>
          <a:srcRect b="31573"/>
          <a:stretch/>
        </p:blipFill>
        <p:spPr>
          <a:xfrm>
            <a:off x="622040" y="1446749"/>
            <a:ext cx="11210499" cy="5418827"/>
          </a:xfrm>
          <a:prstGeom prst="rect">
            <a:avLst/>
          </a:prstGeom>
        </p:spPr>
      </p:pic>
    </p:spTree>
    <p:extLst>
      <p:ext uri="{BB962C8B-B14F-4D97-AF65-F5344CB8AC3E}">
        <p14:creationId xmlns:p14="http://schemas.microsoft.com/office/powerpoint/2010/main" val="270184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16" y="0"/>
            <a:ext cx="12192216" cy="6861831"/>
          </a:xfrm>
          <a:prstGeom prst="rect">
            <a:avLst/>
          </a:prstGeom>
        </p:spPr>
      </p:pic>
      <p:sp>
        <p:nvSpPr>
          <p:cNvPr id="4" name="矩形 3"/>
          <p:cNvSpPr/>
          <p:nvPr/>
        </p:nvSpPr>
        <p:spPr bwMode="auto">
          <a:xfrm>
            <a:off x="10005525" y="13127"/>
            <a:ext cx="1296144" cy="576064"/>
          </a:xfrm>
          <a:prstGeom prst="rect">
            <a:avLst/>
          </a:prstGeom>
          <a:noFill/>
          <a:ln w="38100">
            <a:solidFill>
              <a:srgbClr val="FF0000"/>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zh-TW" altLang="en-US" sz="2400">
              <a:latin typeface="Arial" panose="020B0604020202020204" pitchFamily="34" charset="0"/>
            </a:endParaRPr>
          </a:p>
        </p:txBody>
      </p:sp>
      <p:sp>
        <p:nvSpPr>
          <p:cNvPr id="5" name="矩形 4">
            <a:extLst>
              <a:ext uri="{FF2B5EF4-FFF2-40B4-BE49-F238E27FC236}">
                <a16:creationId xmlns:a16="http://schemas.microsoft.com/office/drawing/2014/main" id="{4BC51196-2730-4A44-A224-7A700FC217EB}"/>
              </a:ext>
            </a:extLst>
          </p:cNvPr>
          <p:cNvSpPr/>
          <p:nvPr/>
        </p:nvSpPr>
        <p:spPr>
          <a:xfrm>
            <a:off x="9552777" y="971748"/>
            <a:ext cx="2457450" cy="46166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altLang="zh-TW" sz="2400" dirty="0" smtClean="0">
                <a:solidFill>
                  <a:schemeClr val="lt1"/>
                </a:solidFill>
                <a:latin typeface="Microsoft YaHei" panose="020B0503020204020204" pitchFamily="34" charset="-122"/>
                <a:ea typeface="Microsoft YaHei" panose="020B0503020204020204" pitchFamily="34" charset="-122"/>
              </a:rPr>
              <a:t>SIP</a:t>
            </a:r>
            <a:r>
              <a:rPr lang="zh-TW" altLang="en-US" sz="2400" dirty="0" smtClean="0">
                <a:solidFill>
                  <a:schemeClr val="lt1"/>
                </a:solidFill>
                <a:latin typeface="Microsoft YaHei" panose="020B0503020204020204" pitchFamily="34" charset="-122"/>
                <a:ea typeface="Microsoft YaHei" panose="020B0503020204020204" pitchFamily="34" charset="-122"/>
              </a:rPr>
              <a:t>帳密</a:t>
            </a:r>
            <a:endParaRPr lang="zh-CN" altLang="en-US" sz="2400" dirty="0">
              <a:solidFill>
                <a:schemeClr val="lt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0587664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361314" y="1308699"/>
            <a:ext cx="11684505" cy="5549301"/>
          </a:xfrm>
          <a:prstGeom prst="rect">
            <a:avLst/>
          </a:prstGeom>
        </p:spPr>
      </p:pic>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館藏查詢</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資源探索服務</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p>
        </p:txBody>
      </p:sp>
      <p:sp>
        <p:nvSpPr>
          <p:cNvPr id="14" name="圓角矩形 13">
            <a:extLst>
              <a:ext uri="{FF2B5EF4-FFF2-40B4-BE49-F238E27FC236}">
                <a16:creationId xmlns:a16="http://schemas.microsoft.com/office/drawing/2014/main" id="{CCD995A3-DFFF-44FE-B465-873CEEA8207C}"/>
              </a:ext>
            </a:extLst>
          </p:cNvPr>
          <p:cNvSpPr/>
          <p:nvPr/>
        </p:nvSpPr>
        <p:spPr>
          <a:xfrm>
            <a:off x="485575" y="4808241"/>
            <a:ext cx="2873829" cy="175365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 name="组合 6">
            <a:extLst>
              <a:ext uri="{FF2B5EF4-FFF2-40B4-BE49-F238E27FC236}">
                <a16:creationId xmlns:a16="http://schemas.microsoft.com/office/drawing/2014/main" id="{A4EAE9ED-6AE3-404F-9F52-27B214EF1D86}"/>
              </a:ext>
            </a:extLst>
          </p:cNvPr>
          <p:cNvGrpSpPr/>
          <p:nvPr/>
        </p:nvGrpSpPr>
        <p:grpSpPr>
          <a:xfrm>
            <a:off x="403860" y="803718"/>
            <a:ext cx="3568739" cy="456940"/>
            <a:chOff x="6627851" y="3493208"/>
            <a:chExt cx="3568739" cy="457200"/>
          </a:xfrm>
        </p:grpSpPr>
        <p:sp>
          <p:nvSpPr>
            <p:cNvPr id="16" name="矩形: 圆角 27">
              <a:extLst>
                <a:ext uri="{FF2B5EF4-FFF2-40B4-BE49-F238E27FC236}">
                  <a16:creationId xmlns:a16="http://schemas.microsoft.com/office/drawing/2014/main" id="{2DC9560D-2722-4510-BA9C-AAD123F75C66}"/>
                </a:ext>
              </a:extLst>
            </p:cNvPr>
            <p:cNvSpPr/>
            <p:nvPr/>
          </p:nvSpPr>
          <p:spPr>
            <a:xfrm>
              <a:off x="6627851" y="3493208"/>
              <a:ext cx="457200" cy="4572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17" name="文本框 573">
              <a:extLst>
                <a:ext uri="{FF2B5EF4-FFF2-40B4-BE49-F238E27FC236}">
                  <a16:creationId xmlns:a16="http://schemas.microsoft.com/office/drawing/2014/main" id="{D16E9401-5CA9-4C2E-A7A3-4CB3D7AB8145}"/>
                </a:ext>
              </a:extLst>
            </p:cNvPr>
            <p:cNvSpPr txBox="1"/>
            <p:nvPr/>
          </p:nvSpPr>
          <p:spPr>
            <a:xfrm>
              <a:off x="7241935" y="3537037"/>
              <a:ext cx="2954655" cy="369542"/>
            </a:xfrm>
            <a:prstGeom prst="rect">
              <a:avLst/>
            </a:prstGeom>
            <a:noFill/>
          </p:spPr>
          <p:txBody>
            <a:bodyPr wrap="none" rtlCol="0">
              <a:spAutoFit/>
            </a:bodyPr>
            <a:lstStyle/>
            <a:p>
              <a:r>
                <a:rPr lang="zh-TW" altLang="en-US" dirty="0">
                  <a:solidFill>
                    <a:schemeClr val="tx1">
                      <a:lumMod val="75000"/>
                      <a:lumOff val="25000"/>
                    </a:schemeClr>
                  </a:solidFill>
                  <a:latin typeface="微软雅黑" panose="020B0503020204020204" charset="-122"/>
                  <a:ea typeface="微软雅黑" panose="020B0503020204020204" charset="-122"/>
                </a:rPr>
                <a:t>資源探索服務→輸入關鍵詞</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18" name="文本框 574">
              <a:extLst>
                <a:ext uri="{FF2B5EF4-FFF2-40B4-BE49-F238E27FC236}">
                  <a16:creationId xmlns:a16="http://schemas.microsoft.com/office/drawing/2014/main" id="{04D6D1B9-4147-4C68-B568-7AEFB3437CFB}"/>
                </a:ext>
              </a:extLst>
            </p:cNvPr>
            <p:cNvSpPr txBox="1"/>
            <p:nvPr/>
          </p:nvSpPr>
          <p:spPr>
            <a:xfrm>
              <a:off x="6629716" y="3537851"/>
              <a:ext cx="453970" cy="36954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04</a:t>
              </a:r>
            </a:p>
          </p:txBody>
        </p:sp>
      </p:grpSp>
      <p:sp>
        <p:nvSpPr>
          <p:cNvPr id="11" name="向右箭號 5">
            <a:extLst>
              <a:ext uri="{FF2B5EF4-FFF2-40B4-BE49-F238E27FC236}">
                <a16:creationId xmlns:a16="http://schemas.microsoft.com/office/drawing/2014/main" id="{BA05A939-3511-4C70-9B69-1E6F11D73C6B}"/>
              </a:ext>
            </a:extLst>
          </p:cNvPr>
          <p:cNvSpPr/>
          <p:nvPr/>
        </p:nvSpPr>
        <p:spPr>
          <a:xfrm rot="3210094">
            <a:off x="6617219" y="5435868"/>
            <a:ext cx="625452" cy="49839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4BC51196-2730-4A44-A224-7A700FC217EB}"/>
              </a:ext>
            </a:extLst>
          </p:cNvPr>
          <p:cNvSpPr/>
          <p:nvPr/>
        </p:nvSpPr>
        <p:spPr>
          <a:xfrm>
            <a:off x="2495271" y="5685065"/>
            <a:ext cx="2457450" cy="46166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a:r>
              <a:rPr lang="zh-TW" altLang="en-US" sz="2400" dirty="0">
                <a:solidFill>
                  <a:schemeClr val="lt1"/>
                </a:solidFill>
                <a:latin typeface="Microsoft YaHei" panose="020B0503020204020204" pitchFamily="34" charset="-122"/>
                <a:ea typeface="Microsoft YaHei" panose="020B0503020204020204" pitchFamily="34" charset="-122"/>
              </a:rPr>
              <a:t>輸入關鍵字</a:t>
            </a:r>
            <a:endParaRPr lang="zh-CN" altLang="en-US" sz="2400" dirty="0">
              <a:solidFill>
                <a:schemeClr val="lt1"/>
              </a:solidFill>
              <a:latin typeface="Microsoft YaHei" panose="020B0503020204020204" pitchFamily="34" charset="-122"/>
              <a:ea typeface="Microsoft YaHei" panose="020B0503020204020204" pitchFamily="34" charset="-122"/>
            </a:endParaRPr>
          </a:p>
        </p:txBody>
      </p:sp>
      <p:sp>
        <p:nvSpPr>
          <p:cNvPr id="19" name="圓角矩形 18">
            <a:extLst>
              <a:ext uri="{FF2B5EF4-FFF2-40B4-BE49-F238E27FC236}">
                <a16:creationId xmlns:a16="http://schemas.microsoft.com/office/drawing/2014/main" id="{CCD995A3-DFFF-44FE-B465-873CEEA8207C}"/>
              </a:ext>
            </a:extLst>
          </p:cNvPr>
          <p:cNvSpPr/>
          <p:nvPr/>
        </p:nvSpPr>
        <p:spPr>
          <a:xfrm>
            <a:off x="10562253" y="1260657"/>
            <a:ext cx="1562008" cy="624127"/>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150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2"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館藏查詢</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資源探索服務</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p>
        </p:txBody>
      </p:sp>
      <p:pic>
        <p:nvPicPr>
          <p:cNvPr id="2" name="圖片 1"/>
          <p:cNvPicPr>
            <a:picLocks noChangeAspect="1"/>
          </p:cNvPicPr>
          <p:nvPr/>
        </p:nvPicPr>
        <p:blipFill>
          <a:blip r:embed="rId2"/>
          <a:stretch>
            <a:fillRect/>
          </a:stretch>
        </p:blipFill>
        <p:spPr>
          <a:xfrm>
            <a:off x="177800" y="685710"/>
            <a:ext cx="12014200" cy="6172290"/>
          </a:xfrm>
          <a:prstGeom prst="rect">
            <a:avLst/>
          </a:prstGeom>
        </p:spPr>
      </p:pic>
      <p:sp>
        <p:nvSpPr>
          <p:cNvPr id="7" name="圓角矩形 11">
            <a:extLst>
              <a:ext uri="{FF2B5EF4-FFF2-40B4-BE49-F238E27FC236}">
                <a16:creationId xmlns:a16="http://schemas.microsoft.com/office/drawing/2014/main" id="{80322667-1752-4B51-924F-1AFDCAAA96AA}"/>
              </a:ext>
            </a:extLst>
          </p:cNvPr>
          <p:cNvSpPr/>
          <p:nvPr/>
        </p:nvSpPr>
        <p:spPr>
          <a:xfrm>
            <a:off x="2771192" y="2015411"/>
            <a:ext cx="2202024" cy="587829"/>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p:cNvGrpSpPr/>
          <p:nvPr/>
        </p:nvGrpSpPr>
        <p:grpSpPr>
          <a:xfrm>
            <a:off x="2006082" y="1272144"/>
            <a:ext cx="7092981" cy="537995"/>
            <a:chOff x="2006082" y="1272144"/>
            <a:chExt cx="7092981" cy="537995"/>
          </a:xfrm>
        </p:grpSpPr>
        <p:sp>
          <p:nvSpPr>
            <p:cNvPr id="8" name="圓角矩形 7"/>
            <p:cNvSpPr/>
            <p:nvPr/>
          </p:nvSpPr>
          <p:spPr>
            <a:xfrm>
              <a:off x="2006082" y="1272144"/>
              <a:ext cx="4599991" cy="537995"/>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6606073" y="1312610"/>
              <a:ext cx="2492990" cy="40011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zh-CN"/>
              </a:defPPr>
              <a:lvl1pPr>
                <a:defRPr>
                  <a:latin typeface="Microsoft YaHei" panose="020B0503020204020204" pitchFamily="34" charset="-122"/>
                  <a:ea typeface="Microsoft YaHei" panose="020B0503020204020204" pitchFamily="34" charset="-122"/>
                </a:defRPr>
              </a:lvl1pPr>
            </a:lstStyle>
            <a:p>
              <a:r>
                <a:rPr lang="zh-TW" altLang="en-US" sz="2000" dirty="0"/>
                <a:t>上方可縮小查詢範圍</a:t>
              </a:r>
            </a:p>
          </p:txBody>
        </p:sp>
      </p:grpSp>
    </p:spTree>
    <p:extLst>
      <p:ext uri="{BB962C8B-B14F-4D97-AF65-F5344CB8AC3E}">
        <p14:creationId xmlns:p14="http://schemas.microsoft.com/office/powerpoint/2010/main" val="186570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館藏查詢</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資源探索服務</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p>
        </p:txBody>
      </p:sp>
      <p:pic>
        <p:nvPicPr>
          <p:cNvPr id="2" name="圖片 1"/>
          <p:cNvPicPr>
            <a:picLocks noChangeAspect="1"/>
          </p:cNvPicPr>
          <p:nvPr/>
        </p:nvPicPr>
        <p:blipFill>
          <a:blip r:embed="rId2"/>
          <a:stretch>
            <a:fillRect/>
          </a:stretch>
        </p:blipFill>
        <p:spPr>
          <a:xfrm>
            <a:off x="177800" y="685710"/>
            <a:ext cx="12014200" cy="6172290"/>
          </a:xfrm>
          <a:prstGeom prst="rect">
            <a:avLst/>
          </a:prstGeom>
        </p:spPr>
      </p:pic>
      <p:sp>
        <p:nvSpPr>
          <p:cNvPr id="7" name="圓角矩形 11">
            <a:extLst>
              <a:ext uri="{FF2B5EF4-FFF2-40B4-BE49-F238E27FC236}">
                <a16:creationId xmlns:a16="http://schemas.microsoft.com/office/drawing/2014/main" id="{80322667-1752-4B51-924F-1AFDCAAA96AA}"/>
              </a:ext>
            </a:extLst>
          </p:cNvPr>
          <p:cNvSpPr/>
          <p:nvPr/>
        </p:nvSpPr>
        <p:spPr>
          <a:xfrm>
            <a:off x="2043404" y="1334276"/>
            <a:ext cx="1035698" cy="44787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p:cNvGrpSpPr/>
          <p:nvPr/>
        </p:nvGrpSpPr>
        <p:grpSpPr>
          <a:xfrm>
            <a:off x="3100568" y="56254"/>
            <a:ext cx="4676343" cy="6831490"/>
            <a:chOff x="3100568" y="56254"/>
            <a:chExt cx="4676343" cy="6831490"/>
          </a:xfrm>
        </p:grpSpPr>
        <p:pic>
          <p:nvPicPr>
            <p:cNvPr id="3" name="圖片 2"/>
            <p:cNvPicPr>
              <a:picLocks noChangeAspect="1"/>
            </p:cNvPicPr>
            <p:nvPr/>
          </p:nvPicPr>
          <p:blipFill>
            <a:blip r:embed="rId3"/>
            <a:stretch>
              <a:fillRect/>
            </a:stretch>
          </p:blipFill>
          <p:spPr>
            <a:xfrm>
              <a:off x="3994958" y="56254"/>
              <a:ext cx="3781953" cy="6831490"/>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
          <p:nvSpPr>
            <p:cNvPr id="8" name="向右箭號 5">
              <a:extLst>
                <a:ext uri="{FF2B5EF4-FFF2-40B4-BE49-F238E27FC236}">
                  <a16:creationId xmlns:a16="http://schemas.microsoft.com/office/drawing/2014/main" id="{BA05A939-3511-4C70-9B69-1E6F11D73C6B}"/>
                </a:ext>
              </a:extLst>
            </p:cNvPr>
            <p:cNvSpPr/>
            <p:nvPr/>
          </p:nvSpPr>
          <p:spPr>
            <a:xfrm>
              <a:off x="3100568" y="1320369"/>
              <a:ext cx="625452" cy="49839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54122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p:nvPr/>
        </p:nvSpPr>
        <p:spPr>
          <a:xfrm>
            <a:off x="1071996" y="2766621"/>
            <a:ext cx="3008380" cy="662379"/>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en-US" sz="4265" b="1" dirty="0">
                <a:solidFill>
                  <a:srgbClr val="0070C0"/>
                </a:solidFill>
                <a:latin typeface="微软雅黑" panose="020B0503020204020204" charset="-122"/>
                <a:ea typeface="微软雅黑" panose="020B0503020204020204" charset="-122"/>
              </a:rPr>
              <a:t>課程重點</a:t>
            </a:r>
            <a:endParaRPr lang="zh-CN" altLang="en-US" sz="4265" b="1" dirty="0">
              <a:solidFill>
                <a:srgbClr val="0070C0"/>
              </a:solidFill>
              <a:latin typeface="微软雅黑" panose="020B0503020204020204" charset="-122"/>
              <a:ea typeface="微软雅黑" panose="020B0503020204020204" charset="-122"/>
            </a:endParaRPr>
          </a:p>
          <a:p>
            <a:pPr marL="0" indent="0" algn="ctr">
              <a:buNone/>
            </a:pPr>
            <a:endParaRPr lang="en-US" altLang="zh-CN" sz="2400" b="1" dirty="0">
              <a:solidFill>
                <a:schemeClr val="tx1">
                  <a:lumMod val="75000"/>
                  <a:lumOff val="25000"/>
                </a:schemeClr>
              </a:solidFill>
              <a:latin typeface="微软雅黑" panose="020B0503020204020204" charset="-122"/>
              <a:ea typeface="微软雅黑" panose="020B0503020204020204" charset="-122"/>
            </a:endParaRPr>
          </a:p>
        </p:txBody>
      </p:sp>
      <p:grpSp>
        <p:nvGrpSpPr>
          <p:cNvPr id="4" name="群組 3"/>
          <p:cNvGrpSpPr/>
          <p:nvPr/>
        </p:nvGrpSpPr>
        <p:grpSpPr>
          <a:xfrm>
            <a:off x="5122080" y="2334401"/>
            <a:ext cx="6048671" cy="666115"/>
            <a:chOff x="4814171" y="1055809"/>
            <a:chExt cx="6048671" cy="666115"/>
          </a:xfrm>
        </p:grpSpPr>
        <p:sp>
          <p:nvSpPr>
            <p:cNvPr id="46" name="平行四边形 45"/>
            <p:cNvSpPr/>
            <p:nvPr/>
          </p:nvSpPr>
          <p:spPr>
            <a:xfrm>
              <a:off x="4814171" y="1095730"/>
              <a:ext cx="1073725" cy="61292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latin typeface="Impact" panose="020B0806030902050204" pitchFamily="34" charset="0"/>
              </a:endParaRPr>
            </a:p>
          </p:txBody>
        </p:sp>
        <p:sp>
          <p:nvSpPr>
            <p:cNvPr id="47" name="文本框 9"/>
            <p:cNvSpPr txBox="1"/>
            <p:nvPr/>
          </p:nvSpPr>
          <p:spPr>
            <a:xfrm>
              <a:off x="4984614" y="1055809"/>
              <a:ext cx="1021902" cy="666115"/>
            </a:xfrm>
            <a:prstGeom prst="rect">
              <a:avLst/>
            </a:prstGeom>
            <a:noFill/>
          </p:spPr>
          <p:txBody>
            <a:bodyPr wrap="square" rtlCol="0">
              <a:spAutoFit/>
            </a:bodyPr>
            <a:lstStyle/>
            <a:p>
              <a:r>
                <a:rPr lang="en-US" altLang="zh-CN" sz="3735" dirty="0">
                  <a:solidFill>
                    <a:schemeClr val="bg1"/>
                  </a:solidFill>
                  <a:latin typeface="Impact" panose="020B0806030902050204" pitchFamily="34" charset="0"/>
                </a:rPr>
                <a:t>01</a:t>
              </a:r>
              <a:endParaRPr lang="zh-CN" altLang="en-US" sz="3735" dirty="0">
                <a:solidFill>
                  <a:schemeClr val="bg1"/>
                </a:solidFill>
                <a:latin typeface="Impact" panose="020B0806030902050204" pitchFamily="34" charset="0"/>
              </a:endParaRPr>
            </a:p>
          </p:txBody>
        </p:sp>
        <p:sp>
          <p:nvSpPr>
            <p:cNvPr id="61" name="矩形 60"/>
            <p:cNvSpPr/>
            <p:nvPr/>
          </p:nvSpPr>
          <p:spPr>
            <a:xfrm>
              <a:off x="6421237" y="1167374"/>
              <a:ext cx="4020299" cy="461665"/>
            </a:xfrm>
            <a:prstGeom prst="rect">
              <a:avLst/>
            </a:prstGeom>
            <a:ln w="15875">
              <a:noFill/>
            </a:ln>
          </p:spPr>
          <p:txBody>
            <a:bodyPr wrap="square" lIns="91440" tIns="45720" rIns="91440" bIns="45720">
              <a:spAutoFit/>
            </a:bodyPr>
            <a:lstStyle/>
            <a:p>
              <a:r>
                <a:rPr lang="zh-TW" altLang="en-US" sz="2400" b="1" dirty="0">
                  <a:solidFill>
                    <a:schemeClr val="tx1">
                      <a:lumMod val="75000"/>
                      <a:lumOff val="25000"/>
                    </a:schemeClr>
                  </a:solidFill>
                  <a:latin typeface="微软雅黑" panose="020B0503020204020204" charset="-122"/>
                  <a:ea typeface="微软雅黑" panose="020B0503020204020204" charset="-122"/>
                </a:rPr>
                <a:t>資源查找平台比較</a:t>
              </a:r>
              <a:endParaRPr lang="zh-CN" altLang="en-US" sz="2400" b="1" dirty="0">
                <a:solidFill>
                  <a:schemeClr val="tx1">
                    <a:lumMod val="75000"/>
                    <a:lumOff val="25000"/>
                  </a:schemeClr>
                </a:solidFill>
                <a:latin typeface="微软雅黑" panose="020B0503020204020204" charset="-122"/>
                <a:ea typeface="微软雅黑" panose="020B0503020204020204" charset="-122"/>
              </a:endParaRPr>
            </a:p>
          </p:txBody>
        </p:sp>
        <p:sp>
          <p:nvSpPr>
            <p:cNvPr id="62" name="平行四边形 61"/>
            <p:cNvSpPr/>
            <p:nvPr/>
          </p:nvSpPr>
          <p:spPr>
            <a:xfrm>
              <a:off x="5719842" y="1073557"/>
              <a:ext cx="5143000" cy="612920"/>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zh-CN" altLang="en-US" sz="2135" b="1">
                <a:solidFill>
                  <a:schemeClr val="tx1">
                    <a:lumMod val="75000"/>
                    <a:lumOff val="25000"/>
                  </a:schemeClr>
                </a:solidFill>
              </a:endParaRPr>
            </a:p>
          </p:txBody>
        </p:sp>
      </p:grpSp>
      <p:grpSp>
        <p:nvGrpSpPr>
          <p:cNvPr id="5" name="群組 4"/>
          <p:cNvGrpSpPr/>
          <p:nvPr/>
        </p:nvGrpSpPr>
        <p:grpSpPr>
          <a:xfrm>
            <a:off x="5122080" y="3240553"/>
            <a:ext cx="6048671" cy="672217"/>
            <a:chOff x="4814171" y="1961961"/>
            <a:chExt cx="6048671" cy="672217"/>
          </a:xfrm>
        </p:grpSpPr>
        <p:grpSp>
          <p:nvGrpSpPr>
            <p:cNvPr id="48" name="组合 47"/>
            <p:cNvGrpSpPr/>
            <p:nvPr/>
          </p:nvGrpSpPr>
          <p:grpSpPr>
            <a:xfrm>
              <a:off x="4814171" y="1961961"/>
              <a:ext cx="1192345" cy="672217"/>
              <a:chOff x="2215144" y="1952311"/>
              <a:chExt cx="1244730" cy="924318"/>
            </a:xfrm>
          </p:grpSpPr>
          <p:sp>
            <p:nvSpPr>
              <p:cNvPr id="49" name="平行四边形 48"/>
              <p:cNvSpPr/>
              <p:nvPr/>
            </p:nvSpPr>
            <p:spPr>
              <a:xfrm>
                <a:off x="2215144" y="2033848"/>
                <a:ext cx="1120898" cy="842781"/>
              </a:xfrm>
              <a:prstGeom prst="parallelogram">
                <a:avLst>
                  <a:gd name="adj" fmla="val 4820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latin typeface="Impact" panose="020B0806030902050204" pitchFamily="34" charset="0"/>
                </a:endParaRPr>
              </a:p>
            </p:txBody>
          </p:sp>
          <p:sp>
            <p:nvSpPr>
              <p:cNvPr id="50" name="文本框 10"/>
              <p:cNvSpPr txBox="1"/>
              <p:nvPr/>
            </p:nvSpPr>
            <p:spPr>
              <a:xfrm>
                <a:off x="2393075" y="1952311"/>
                <a:ext cx="1066799" cy="915927"/>
              </a:xfrm>
              <a:prstGeom prst="rect">
                <a:avLst/>
              </a:prstGeom>
              <a:noFill/>
            </p:spPr>
            <p:txBody>
              <a:bodyPr wrap="square" rtlCol="0">
                <a:spAutoFit/>
              </a:bodyPr>
              <a:lstStyle/>
              <a:p>
                <a:r>
                  <a:rPr lang="en-US" altLang="zh-CN" sz="3735" dirty="0">
                    <a:solidFill>
                      <a:schemeClr val="bg1"/>
                    </a:solidFill>
                    <a:latin typeface="Impact" panose="020B0806030902050204" pitchFamily="34" charset="0"/>
                  </a:rPr>
                  <a:t>02</a:t>
                </a:r>
                <a:endParaRPr lang="zh-CN" altLang="en-US" sz="3735" dirty="0">
                  <a:solidFill>
                    <a:schemeClr val="bg1"/>
                  </a:solidFill>
                  <a:latin typeface="Impact" panose="020B0806030902050204" pitchFamily="34" charset="0"/>
                </a:endParaRPr>
              </a:p>
            </p:txBody>
          </p:sp>
        </p:grpSp>
        <p:sp>
          <p:nvSpPr>
            <p:cNvPr id="65" name="平行四边形 64"/>
            <p:cNvSpPr/>
            <p:nvPr/>
          </p:nvSpPr>
          <p:spPr>
            <a:xfrm>
              <a:off x="5719842" y="1999095"/>
              <a:ext cx="5143000" cy="612920"/>
            </a:xfrm>
            <a:prstGeom prst="parallelogram">
              <a:avLst>
                <a:gd name="adj" fmla="val 48207"/>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zh-CN" altLang="en-US" sz="2135" b="1">
                <a:solidFill>
                  <a:schemeClr val="tx1">
                    <a:lumMod val="75000"/>
                    <a:lumOff val="25000"/>
                  </a:schemeClr>
                </a:solidFill>
              </a:endParaRPr>
            </a:p>
          </p:txBody>
        </p:sp>
        <p:sp>
          <p:nvSpPr>
            <p:cNvPr id="67" name="矩形 66"/>
            <p:cNvSpPr/>
            <p:nvPr/>
          </p:nvSpPr>
          <p:spPr>
            <a:xfrm>
              <a:off x="6415985" y="2096885"/>
              <a:ext cx="4322224" cy="461665"/>
            </a:xfrm>
            <a:prstGeom prst="rect">
              <a:avLst/>
            </a:prstGeom>
            <a:ln w="15875">
              <a:noFill/>
            </a:ln>
          </p:spPr>
          <p:txBody>
            <a:bodyPr wrap="square" lIns="91440" tIns="45720" rIns="91440" bIns="45720">
              <a:spAutoFit/>
            </a:bodyPr>
            <a:lstStyle/>
            <a:p>
              <a:r>
                <a:rPr lang="zh-TW" altLang="en-US" sz="2400" b="1" dirty="0">
                  <a:solidFill>
                    <a:schemeClr val="tx1">
                      <a:lumMod val="75000"/>
                      <a:lumOff val="25000"/>
                    </a:schemeClr>
                  </a:solidFill>
                  <a:latin typeface="微软雅黑" panose="020B0503020204020204" charset="-122"/>
                  <a:ea typeface="微软雅黑" panose="020B0503020204020204" charset="-122"/>
                </a:rPr>
                <a:t>館藏查詢</a:t>
              </a:r>
              <a:r>
                <a:rPr lang="en-US" altLang="zh-TW" sz="2400" b="1" dirty="0">
                  <a:solidFill>
                    <a:schemeClr val="tx1">
                      <a:lumMod val="75000"/>
                      <a:lumOff val="25000"/>
                    </a:schemeClr>
                  </a:solidFill>
                  <a:latin typeface="微软雅黑" panose="020B0503020204020204" charset="-122"/>
                  <a:ea typeface="微软雅黑" panose="020B0503020204020204" charset="-122"/>
                </a:rPr>
                <a:t>(</a:t>
              </a:r>
              <a:r>
                <a:rPr lang="zh-TW" altLang="en-US" sz="2400" b="1" dirty="0">
                  <a:solidFill>
                    <a:schemeClr val="tx1">
                      <a:lumMod val="75000"/>
                      <a:lumOff val="25000"/>
                    </a:schemeClr>
                  </a:solidFill>
                  <a:latin typeface="微软雅黑" panose="020B0503020204020204" charset="-122"/>
                  <a:ea typeface="微软雅黑" panose="020B0503020204020204" charset="-122"/>
                </a:rPr>
                <a:t>資源探索服務</a:t>
              </a:r>
              <a:r>
                <a:rPr lang="en-US" altLang="zh-TW" sz="2400" b="1" dirty="0">
                  <a:solidFill>
                    <a:schemeClr val="tx1">
                      <a:lumMod val="75000"/>
                      <a:lumOff val="25000"/>
                    </a:schemeClr>
                  </a:solidFill>
                  <a:latin typeface="微软雅黑" panose="020B0503020204020204" charset="-122"/>
                  <a:ea typeface="微软雅黑" panose="020B0503020204020204" charset="-122"/>
                </a:rPr>
                <a:t>)</a:t>
              </a:r>
              <a:endParaRPr lang="zh-CN" altLang="en-US" sz="2400" b="1"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6" name="群組 5"/>
          <p:cNvGrpSpPr/>
          <p:nvPr/>
        </p:nvGrpSpPr>
        <p:grpSpPr>
          <a:xfrm>
            <a:off x="5122080" y="4176351"/>
            <a:ext cx="6048671" cy="666115"/>
            <a:chOff x="4814171" y="2897759"/>
            <a:chExt cx="6048671" cy="666115"/>
          </a:xfrm>
        </p:grpSpPr>
        <p:sp>
          <p:nvSpPr>
            <p:cNvPr id="52" name="平行四边形 51"/>
            <p:cNvSpPr/>
            <p:nvPr/>
          </p:nvSpPr>
          <p:spPr>
            <a:xfrm>
              <a:off x="4814171" y="2946280"/>
              <a:ext cx="1073725" cy="612920"/>
            </a:xfrm>
            <a:prstGeom prst="parallelogram">
              <a:avLst>
                <a:gd name="adj" fmla="val 4820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latin typeface="Impact" panose="020B0806030902050204" pitchFamily="34" charset="0"/>
              </a:endParaRPr>
            </a:p>
          </p:txBody>
        </p:sp>
        <p:sp>
          <p:nvSpPr>
            <p:cNvPr id="53" name="文本框 11"/>
            <p:cNvSpPr txBox="1"/>
            <p:nvPr/>
          </p:nvSpPr>
          <p:spPr>
            <a:xfrm>
              <a:off x="4984614" y="2897759"/>
              <a:ext cx="1021902" cy="666115"/>
            </a:xfrm>
            <a:prstGeom prst="rect">
              <a:avLst/>
            </a:prstGeom>
            <a:noFill/>
          </p:spPr>
          <p:txBody>
            <a:bodyPr wrap="square" rtlCol="0">
              <a:spAutoFit/>
            </a:bodyPr>
            <a:lstStyle/>
            <a:p>
              <a:r>
                <a:rPr lang="en-US" altLang="zh-CN" sz="3735" dirty="0">
                  <a:solidFill>
                    <a:schemeClr val="bg1"/>
                  </a:solidFill>
                  <a:latin typeface="Impact" panose="020B0806030902050204" pitchFamily="34" charset="0"/>
                </a:rPr>
                <a:t>03</a:t>
              </a:r>
              <a:endParaRPr lang="zh-CN" altLang="en-US" sz="3735" dirty="0">
                <a:solidFill>
                  <a:schemeClr val="bg1"/>
                </a:solidFill>
                <a:latin typeface="Impact" panose="020B0806030902050204" pitchFamily="34" charset="0"/>
              </a:endParaRPr>
            </a:p>
          </p:txBody>
        </p:sp>
        <p:sp>
          <p:nvSpPr>
            <p:cNvPr id="68" name="平行四边形 67"/>
            <p:cNvSpPr/>
            <p:nvPr/>
          </p:nvSpPr>
          <p:spPr>
            <a:xfrm>
              <a:off x="5719842" y="2924631"/>
              <a:ext cx="5143000" cy="612920"/>
            </a:xfrm>
            <a:prstGeom prst="parallelogram">
              <a:avLst>
                <a:gd name="adj" fmla="val 48207"/>
              </a:avLst>
            </a:prstGeom>
            <a:no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zh-CN" altLang="en-US" sz="2135" b="1">
                <a:solidFill>
                  <a:schemeClr val="tx1">
                    <a:lumMod val="75000"/>
                    <a:lumOff val="25000"/>
                  </a:schemeClr>
                </a:solidFill>
              </a:endParaRPr>
            </a:p>
          </p:txBody>
        </p:sp>
        <p:sp>
          <p:nvSpPr>
            <p:cNvPr id="70" name="矩形 69"/>
            <p:cNvSpPr/>
            <p:nvPr/>
          </p:nvSpPr>
          <p:spPr>
            <a:xfrm>
              <a:off x="6431294" y="3014445"/>
              <a:ext cx="4242741" cy="461665"/>
            </a:xfrm>
            <a:prstGeom prst="rect">
              <a:avLst/>
            </a:prstGeom>
            <a:ln w="15875">
              <a:noFill/>
            </a:ln>
          </p:spPr>
          <p:txBody>
            <a:bodyPr wrap="square" lIns="91440" tIns="45720" rIns="91440" bIns="45720">
              <a:spAutoFit/>
            </a:bodyPr>
            <a:lstStyle/>
            <a:p>
              <a:r>
                <a:rPr lang="zh-TW" altLang="en-US" sz="2400" b="1" dirty="0">
                  <a:solidFill>
                    <a:schemeClr val="tx1">
                      <a:lumMod val="75000"/>
                      <a:lumOff val="25000"/>
                    </a:schemeClr>
                  </a:solidFill>
                  <a:latin typeface="微软雅黑" panose="020B0503020204020204" charset="-122"/>
                  <a:ea typeface="微软雅黑" panose="020B0503020204020204" charset="-122"/>
                </a:rPr>
                <a:t>電子資源介紹</a:t>
              </a:r>
              <a:endParaRPr lang="zh-CN" altLang="en-US" sz="2400" b="1"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7" name="群組 6"/>
          <p:cNvGrpSpPr/>
          <p:nvPr/>
        </p:nvGrpSpPr>
        <p:grpSpPr>
          <a:xfrm>
            <a:off x="5122082" y="1416441"/>
            <a:ext cx="6048669" cy="677512"/>
            <a:chOff x="4814173" y="3807745"/>
            <a:chExt cx="6048669" cy="677512"/>
          </a:xfrm>
        </p:grpSpPr>
        <p:sp>
          <p:nvSpPr>
            <p:cNvPr id="55" name="平行四边形 54"/>
            <p:cNvSpPr/>
            <p:nvPr/>
          </p:nvSpPr>
          <p:spPr>
            <a:xfrm>
              <a:off x="4814173" y="3872338"/>
              <a:ext cx="1073725" cy="612919"/>
            </a:xfrm>
            <a:prstGeom prst="parallelogram">
              <a:avLst>
                <a:gd name="adj" fmla="val 4820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latin typeface="Impact" panose="020B0806030902050204" pitchFamily="34" charset="0"/>
              </a:endParaRPr>
            </a:p>
          </p:txBody>
        </p:sp>
        <p:sp>
          <p:nvSpPr>
            <p:cNvPr id="56" name="文本框 12"/>
            <p:cNvSpPr txBox="1"/>
            <p:nvPr/>
          </p:nvSpPr>
          <p:spPr>
            <a:xfrm>
              <a:off x="4984616" y="3807745"/>
              <a:ext cx="1021903" cy="666115"/>
            </a:xfrm>
            <a:prstGeom prst="rect">
              <a:avLst/>
            </a:prstGeom>
            <a:noFill/>
          </p:spPr>
          <p:txBody>
            <a:bodyPr wrap="square" rtlCol="0">
              <a:spAutoFit/>
            </a:bodyPr>
            <a:lstStyle/>
            <a:p>
              <a:r>
                <a:rPr lang="en-US" altLang="zh-CN" sz="3735" dirty="0">
                  <a:solidFill>
                    <a:schemeClr val="bg1"/>
                  </a:solidFill>
                  <a:latin typeface="Impact" panose="020B0806030902050204" pitchFamily="34" charset="0"/>
                </a:rPr>
                <a:t>00</a:t>
              </a:r>
              <a:endParaRPr lang="zh-CN" altLang="en-US" sz="3735" dirty="0">
                <a:solidFill>
                  <a:schemeClr val="bg1"/>
                </a:solidFill>
                <a:latin typeface="Impact" panose="020B0806030902050204" pitchFamily="34" charset="0"/>
              </a:endParaRPr>
            </a:p>
          </p:txBody>
        </p:sp>
        <p:sp>
          <p:nvSpPr>
            <p:cNvPr id="71" name="平行四边形 70"/>
            <p:cNvSpPr/>
            <p:nvPr/>
          </p:nvSpPr>
          <p:spPr>
            <a:xfrm>
              <a:off x="5719842" y="3850169"/>
              <a:ext cx="5143000" cy="612920"/>
            </a:xfrm>
            <a:prstGeom prst="parallelogram">
              <a:avLst>
                <a:gd name="adj" fmla="val 48207"/>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zh-CN" altLang="en-US" sz="2135" b="1">
                <a:solidFill>
                  <a:schemeClr val="tx1">
                    <a:lumMod val="75000"/>
                    <a:lumOff val="25000"/>
                  </a:schemeClr>
                </a:solidFill>
              </a:endParaRPr>
            </a:p>
          </p:txBody>
        </p:sp>
        <p:sp>
          <p:nvSpPr>
            <p:cNvPr id="72" name="矩形 71"/>
            <p:cNvSpPr/>
            <p:nvPr/>
          </p:nvSpPr>
          <p:spPr>
            <a:xfrm>
              <a:off x="6431295" y="3926441"/>
              <a:ext cx="4103996" cy="461665"/>
            </a:xfrm>
            <a:prstGeom prst="rect">
              <a:avLst/>
            </a:prstGeom>
            <a:ln w="15875">
              <a:noFill/>
            </a:ln>
          </p:spPr>
          <p:txBody>
            <a:bodyPr wrap="square" lIns="91440" tIns="45720" rIns="91440" bIns="45720">
              <a:spAutoFit/>
            </a:bodyPr>
            <a:lstStyle/>
            <a:p>
              <a:r>
                <a:rPr lang="zh-TW" altLang="en-US" sz="2400" b="1" dirty="0">
                  <a:solidFill>
                    <a:schemeClr val="tx1">
                      <a:lumMod val="75000"/>
                      <a:lumOff val="25000"/>
                    </a:schemeClr>
                  </a:solidFill>
                  <a:latin typeface="微软雅黑" panose="020B0503020204020204" charset="-122"/>
                  <a:ea typeface="微软雅黑" panose="020B0503020204020204" charset="-122"/>
                </a:rPr>
                <a:t>好康報報～</a:t>
              </a:r>
              <a:endParaRPr lang="zh-CN" altLang="en-US" sz="2400" b="1" dirty="0">
                <a:solidFill>
                  <a:schemeClr val="tx1">
                    <a:lumMod val="75000"/>
                    <a:lumOff val="25000"/>
                  </a:schemeClr>
                </a:solidFill>
                <a:latin typeface="微软雅黑" panose="020B0503020204020204" charset="-122"/>
                <a:ea typeface="微软雅黑" panose="020B0503020204020204" charset="-122"/>
              </a:endParaRPr>
            </a:p>
          </p:txBody>
        </p:sp>
      </p:grpSp>
      <p:sp>
        <p:nvSpPr>
          <p:cNvPr id="81" name="等腰三角形 80"/>
          <p:cNvSpPr/>
          <p:nvPr/>
        </p:nvSpPr>
        <p:spPr>
          <a:xfrm>
            <a:off x="-125866" y="4437500"/>
            <a:ext cx="3458403" cy="2584187"/>
          </a:xfrm>
          <a:prstGeom prst="triangle">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2" name="等腰三角形 81"/>
          <p:cNvSpPr/>
          <p:nvPr/>
        </p:nvSpPr>
        <p:spPr>
          <a:xfrm>
            <a:off x="1348800" y="5033297"/>
            <a:ext cx="2607127" cy="1948097"/>
          </a:xfrm>
          <a:prstGeom prst="triangle">
            <a:avLst/>
          </a:prstGeom>
          <a:solidFill>
            <a:schemeClr val="accent4">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6" name="群組 25">
            <a:extLst>
              <a:ext uri="{FF2B5EF4-FFF2-40B4-BE49-F238E27FC236}">
                <a16:creationId xmlns:a16="http://schemas.microsoft.com/office/drawing/2014/main" id="{F95770A8-AD4B-47BD-8382-65CAE8D8C5A9}"/>
              </a:ext>
            </a:extLst>
          </p:cNvPr>
          <p:cNvGrpSpPr/>
          <p:nvPr/>
        </p:nvGrpSpPr>
        <p:grpSpPr>
          <a:xfrm>
            <a:off x="5122080" y="5094255"/>
            <a:ext cx="6048671" cy="666115"/>
            <a:chOff x="4814171" y="2897759"/>
            <a:chExt cx="6048671" cy="666115"/>
          </a:xfrm>
        </p:grpSpPr>
        <p:sp>
          <p:nvSpPr>
            <p:cNvPr id="27" name="平行四边形 51">
              <a:extLst>
                <a:ext uri="{FF2B5EF4-FFF2-40B4-BE49-F238E27FC236}">
                  <a16:creationId xmlns:a16="http://schemas.microsoft.com/office/drawing/2014/main" id="{AA98D87F-0453-41C6-A127-C0CBDC3AF608}"/>
                </a:ext>
              </a:extLst>
            </p:cNvPr>
            <p:cNvSpPr/>
            <p:nvPr/>
          </p:nvSpPr>
          <p:spPr>
            <a:xfrm>
              <a:off x="4814171" y="2946280"/>
              <a:ext cx="1073725" cy="612920"/>
            </a:xfrm>
            <a:prstGeom prst="parallelogram">
              <a:avLst>
                <a:gd name="adj" fmla="val 4820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865">
                <a:latin typeface="Impact" panose="020B0806030902050204" pitchFamily="34" charset="0"/>
              </a:endParaRPr>
            </a:p>
          </p:txBody>
        </p:sp>
        <p:sp>
          <p:nvSpPr>
            <p:cNvPr id="28" name="文本框 11">
              <a:extLst>
                <a:ext uri="{FF2B5EF4-FFF2-40B4-BE49-F238E27FC236}">
                  <a16:creationId xmlns:a16="http://schemas.microsoft.com/office/drawing/2014/main" id="{9C6F6DE3-79F6-4DC6-9F83-DFC92B5D5858}"/>
                </a:ext>
              </a:extLst>
            </p:cNvPr>
            <p:cNvSpPr txBox="1"/>
            <p:nvPr/>
          </p:nvSpPr>
          <p:spPr>
            <a:xfrm>
              <a:off x="4984614" y="2897759"/>
              <a:ext cx="1021902" cy="666115"/>
            </a:xfrm>
            <a:prstGeom prst="rect">
              <a:avLst/>
            </a:prstGeom>
            <a:noFill/>
          </p:spPr>
          <p:txBody>
            <a:bodyPr wrap="square" rtlCol="0">
              <a:spAutoFit/>
            </a:bodyPr>
            <a:lstStyle/>
            <a:p>
              <a:r>
                <a:rPr lang="en-US" altLang="zh-CN" sz="3735" dirty="0">
                  <a:solidFill>
                    <a:schemeClr val="bg1"/>
                  </a:solidFill>
                  <a:latin typeface="Impact" panose="020B0806030902050204" pitchFamily="34" charset="0"/>
                </a:rPr>
                <a:t>04</a:t>
              </a:r>
              <a:endParaRPr lang="zh-CN" altLang="en-US" sz="3735" dirty="0">
                <a:solidFill>
                  <a:schemeClr val="bg1"/>
                </a:solidFill>
                <a:latin typeface="Impact" panose="020B0806030902050204" pitchFamily="34" charset="0"/>
              </a:endParaRPr>
            </a:p>
          </p:txBody>
        </p:sp>
        <p:sp>
          <p:nvSpPr>
            <p:cNvPr id="29" name="平行四边形 67">
              <a:extLst>
                <a:ext uri="{FF2B5EF4-FFF2-40B4-BE49-F238E27FC236}">
                  <a16:creationId xmlns:a16="http://schemas.microsoft.com/office/drawing/2014/main" id="{DF520789-D89D-4AAD-9BE9-4B809516FB7D}"/>
                </a:ext>
              </a:extLst>
            </p:cNvPr>
            <p:cNvSpPr/>
            <p:nvPr/>
          </p:nvSpPr>
          <p:spPr>
            <a:xfrm>
              <a:off x="5719842" y="2924631"/>
              <a:ext cx="5143000" cy="612920"/>
            </a:xfrm>
            <a:prstGeom prst="parallelogram">
              <a:avLst>
                <a:gd name="adj" fmla="val 48207"/>
              </a:avLst>
            </a:prstGeom>
            <a:noFill/>
            <a:ln w="15875">
              <a:solidFill>
                <a:srgbClr val="68007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zh-CN" altLang="en-US" sz="2135" b="1">
                <a:solidFill>
                  <a:schemeClr val="tx1">
                    <a:lumMod val="75000"/>
                    <a:lumOff val="25000"/>
                  </a:schemeClr>
                </a:solidFill>
              </a:endParaRPr>
            </a:p>
          </p:txBody>
        </p:sp>
        <p:sp>
          <p:nvSpPr>
            <p:cNvPr id="30" name="矩形 29">
              <a:extLst>
                <a:ext uri="{FF2B5EF4-FFF2-40B4-BE49-F238E27FC236}">
                  <a16:creationId xmlns:a16="http://schemas.microsoft.com/office/drawing/2014/main" id="{37322E64-2F1C-481C-A0A7-8CF3BB65F798}"/>
                </a:ext>
              </a:extLst>
            </p:cNvPr>
            <p:cNvSpPr/>
            <p:nvPr/>
          </p:nvSpPr>
          <p:spPr>
            <a:xfrm>
              <a:off x="6431294" y="3014445"/>
              <a:ext cx="4242741" cy="461665"/>
            </a:xfrm>
            <a:prstGeom prst="rect">
              <a:avLst/>
            </a:prstGeom>
            <a:ln w="15875">
              <a:noFill/>
            </a:ln>
          </p:spPr>
          <p:txBody>
            <a:bodyPr wrap="square" lIns="91440" tIns="45720" rIns="91440" bIns="45720">
              <a:spAutoFit/>
            </a:bodyPr>
            <a:lstStyle/>
            <a:p>
              <a:r>
                <a:rPr lang="zh-TW" altLang="en-US" sz="2400" b="1" dirty="0">
                  <a:solidFill>
                    <a:schemeClr val="tx1">
                      <a:lumMod val="75000"/>
                      <a:lumOff val="25000"/>
                    </a:schemeClr>
                  </a:solidFill>
                  <a:latin typeface="微软雅黑" panose="020B0503020204020204" charset="-122"/>
                  <a:ea typeface="微软雅黑" panose="020B0503020204020204" charset="-122"/>
                </a:rPr>
                <a:t>館際合作</a:t>
              </a:r>
              <a:endParaRPr lang="zh-CN" altLang="en-US" sz="2400" b="1" dirty="0">
                <a:solidFill>
                  <a:schemeClr val="tx1">
                    <a:lumMod val="75000"/>
                    <a:lumOff val="25000"/>
                  </a:schemeClr>
                </a:solidFill>
                <a:latin typeface="微软雅黑" panose="020B0503020204020204" charset="-122"/>
                <a:ea typeface="微软雅黑" panose="020B0503020204020204" charset="-122"/>
              </a:endParaRPr>
            </a:p>
          </p:txBody>
        </p:sp>
      </p:grpSp>
    </p:spTree>
    <p:extLst>
      <p:ext uri="{BB962C8B-B14F-4D97-AF65-F5344CB8AC3E}">
        <p14:creationId xmlns:p14="http://schemas.microsoft.com/office/powerpoint/2010/main" val="79543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1000"/>
                                        <p:tgtEl>
                                          <p:spTgt spid="82"/>
                                        </p:tgtEl>
                                      </p:cBhvr>
                                    </p:animEffect>
                                    <p:anim calcmode="lin" valueType="num">
                                      <p:cBhvr>
                                        <p:cTn id="13" dur="1000" fill="hold"/>
                                        <p:tgtEl>
                                          <p:spTgt spid="82"/>
                                        </p:tgtEl>
                                        <p:attrNameLst>
                                          <p:attrName>ppt_x</p:attrName>
                                        </p:attrNameLst>
                                      </p:cBhvr>
                                      <p:tavLst>
                                        <p:tav tm="0">
                                          <p:val>
                                            <p:strVal val="#ppt_x"/>
                                          </p:val>
                                        </p:tav>
                                        <p:tav tm="100000">
                                          <p:val>
                                            <p:strVal val="#ppt_x"/>
                                          </p:val>
                                        </p:tav>
                                      </p:tavLst>
                                    </p:anim>
                                    <p:anim calcmode="lin" valueType="num">
                                      <p:cBhvr>
                                        <p:cTn id="14" dur="1000" fill="hold"/>
                                        <p:tgtEl>
                                          <p:spTgt spid="8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館藏查詢</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資源探索服務</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p>
        </p:txBody>
      </p:sp>
      <p:pic>
        <p:nvPicPr>
          <p:cNvPr id="2" name="圖片 1"/>
          <p:cNvPicPr>
            <a:picLocks noChangeAspect="1"/>
          </p:cNvPicPr>
          <p:nvPr/>
        </p:nvPicPr>
        <p:blipFill>
          <a:blip r:embed="rId2"/>
          <a:stretch>
            <a:fillRect/>
          </a:stretch>
        </p:blipFill>
        <p:spPr>
          <a:xfrm>
            <a:off x="177800" y="685710"/>
            <a:ext cx="12014200" cy="6172290"/>
          </a:xfrm>
          <a:prstGeom prst="rect">
            <a:avLst/>
          </a:prstGeom>
        </p:spPr>
      </p:pic>
      <p:sp>
        <p:nvSpPr>
          <p:cNvPr id="7" name="圓角矩形 11">
            <a:extLst>
              <a:ext uri="{FF2B5EF4-FFF2-40B4-BE49-F238E27FC236}">
                <a16:creationId xmlns:a16="http://schemas.microsoft.com/office/drawing/2014/main" id="{80322667-1752-4B51-924F-1AFDCAAA96AA}"/>
              </a:ext>
            </a:extLst>
          </p:cNvPr>
          <p:cNvSpPr/>
          <p:nvPr/>
        </p:nvSpPr>
        <p:spPr>
          <a:xfrm>
            <a:off x="4348065" y="1352938"/>
            <a:ext cx="1035698" cy="44787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p:cNvGrpSpPr/>
          <p:nvPr/>
        </p:nvGrpSpPr>
        <p:grpSpPr>
          <a:xfrm>
            <a:off x="5383763" y="1622992"/>
            <a:ext cx="3833614" cy="2594445"/>
            <a:chOff x="5383763" y="1622992"/>
            <a:chExt cx="3833614" cy="2594445"/>
          </a:xfrm>
        </p:grpSpPr>
        <p:sp>
          <p:nvSpPr>
            <p:cNvPr id="8" name="向右箭號 5">
              <a:extLst>
                <a:ext uri="{FF2B5EF4-FFF2-40B4-BE49-F238E27FC236}">
                  <a16:creationId xmlns:a16="http://schemas.microsoft.com/office/drawing/2014/main" id="{BA05A939-3511-4C70-9B69-1E6F11D73C6B}"/>
                </a:ext>
              </a:extLst>
            </p:cNvPr>
            <p:cNvSpPr/>
            <p:nvPr/>
          </p:nvSpPr>
          <p:spPr>
            <a:xfrm>
              <a:off x="5383763" y="1622992"/>
              <a:ext cx="625452" cy="49839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p:cNvPicPr>
              <a:picLocks noChangeAspect="1"/>
            </p:cNvPicPr>
            <p:nvPr/>
          </p:nvPicPr>
          <p:blipFill>
            <a:blip r:embed="rId3"/>
            <a:stretch>
              <a:fillRect/>
            </a:stretch>
          </p:blipFill>
          <p:spPr>
            <a:xfrm>
              <a:off x="6099628" y="1800809"/>
              <a:ext cx="3117749" cy="2416628"/>
            </a:xfrm>
            <a:prstGeom prst="rect">
              <a:avLst/>
            </a:prstGeom>
            <a:ln w="127000" cap="sq">
              <a:solidFill>
                <a:srgbClr val="FF0000"/>
              </a:solidFill>
              <a:miter lim="800000"/>
            </a:ln>
            <a:effectLst>
              <a:outerShdw blurRad="57150" dist="50800" dir="2700000" algn="tl" rotWithShape="0">
                <a:srgbClr val="000000">
                  <a:alpha val="40000"/>
                </a:srgbClr>
              </a:outerShdw>
            </a:effectLst>
          </p:spPr>
        </p:pic>
      </p:grpSp>
    </p:spTree>
    <p:extLst>
      <p:ext uri="{BB962C8B-B14F-4D97-AF65-F5344CB8AC3E}">
        <p14:creationId xmlns:p14="http://schemas.microsoft.com/office/powerpoint/2010/main" val="301908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館藏查詢</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資源探索服務</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p>
        </p:txBody>
      </p:sp>
      <p:pic>
        <p:nvPicPr>
          <p:cNvPr id="2" name="圖片 1"/>
          <p:cNvPicPr>
            <a:picLocks noChangeAspect="1"/>
          </p:cNvPicPr>
          <p:nvPr/>
        </p:nvPicPr>
        <p:blipFill>
          <a:blip r:embed="rId2"/>
          <a:stretch>
            <a:fillRect/>
          </a:stretch>
        </p:blipFill>
        <p:spPr>
          <a:xfrm>
            <a:off x="177800" y="685710"/>
            <a:ext cx="12014200" cy="6172290"/>
          </a:xfrm>
          <a:prstGeom prst="rect">
            <a:avLst/>
          </a:prstGeom>
        </p:spPr>
      </p:pic>
      <p:sp>
        <p:nvSpPr>
          <p:cNvPr id="7" name="圓角矩形 11">
            <a:extLst>
              <a:ext uri="{FF2B5EF4-FFF2-40B4-BE49-F238E27FC236}">
                <a16:creationId xmlns:a16="http://schemas.microsoft.com/office/drawing/2014/main" id="{80322667-1752-4B51-924F-1AFDCAAA96AA}"/>
              </a:ext>
            </a:extLst>
          </p:cNvPr>
          <p:cNvSpPr/>
          <p:nvPr/>
        </p:nvSpPr>
        <p:spPr>
          <a:xfrm>
            <a:off x="5271795" y="1287089"/>
            <a:ext cx="1035698" cy="44787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p:cNvGrpSpPr/>
          <p:nvPr/>
        </p:nvGrpSpPr>
        <p:grpSpPr>
          <a:xfrm>
            <a:off x="6307493" y="321627"/>
            <a:ext cx="3069772" cy="6142458"/>
            <a:chOff x="6307493" y="321627"/>
            <a:chExt cx="3069772" cy="6142458"/>
          </a:xfrm>
        </p:grpSpPr>
        <p:sp>
          <p:nvSpPr>
            <p:cNvPr id="8" name="向右箭號 5">
              <a:extLst>
                <a:ext uri="{FF2B5EF4-FFF2-40B4-BE49-F238E27FC236}">
                  <a16:creationId xmlns:a16="http://schemas.microsoft.com/office/drawing/2014/main" id="{BA05A939-3511-4C70-9B69-1E6F11D73C6B}"/>
                </a:ext>
              </a:extLst>
            </p:cNvPr>
            <p:cNvSpPr/>
            <p:nvPr/>
          </p:nvSpPr>
          <p:spPr>
            <a:xfrm>
              <a:off x="6307493" y="1557143"/>
              <a:ext cx="625452" cy="49839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p:cNvPicPr>
              <a:picLocks noChangeAspect="1"/>
            </p:cNvPicPr>
            <p:nvPr/>
          </p:nvPicPr>
          <p:blipFill>
            <a:blip r:embed="rId3"/>
            <a:stretch>
              <a:fillRect/>
            </a:stretch>
          </p:blipFill>
          <p:spPr>
            <a:xfrm>
              <a:off x="6980480" y="321627"/>
              <a:ext cx="2396785" cy="6142458"/>
            </a:xfrm>
            <a:prstGeom prst="rect">
              <a:avLst/>
            </a:prstGeom>
            <a:ln w="127000" cap="sq">
              <a:solidFill>
                <a:srgbClr val="FF0000"/>
              </a:solidFill>
              <a:miter lim="800000"/>
            </a:ln>
            <a:effectLst>
              <a:outerShdw blurRad="57150" dist="50800" dir="2700000" algn="tl" rotWithShape="0">
                <a:srgbClr val="000000">
                  <a:alpha val="40000"/>
                </a:srgbClr>
              </a:outerShdw>
            </a:effectLst>
          </p:spPr>
        </p:pic>
      </p:grpSp>
    </p:spTree>
    <p:extLst>
      <p:ext uri="{BB962C8B-B14F-4D97-AF65-F5344CB8AC3E}">
        <p14:creationId xmlns:p14="http://schemas.microsoft.com/office/powerpoint/2010/main" val="182263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館藏查詢</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資源探索服務</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p>
        </p:txBody>
      </p:sp>
      <p:pic>
        <p:nvPicPr>
          <p:cNvPr id="2" name="圖片 1"/>
          <p:cNvPicPr>
            <a:picLocks noChangeAspect="1"/>
          </p:cNvPicPr>
          <p:nvPr/>
        </p:nvPicPr>
        <p:blipFill>
          <a:blip r:embed="rId2"/>
          <a:stretch>
            <a:fillRect/>
          </a:stretch>
        </p:blipFill>
        <p:spPr>
          <a:xfrm>
            <a:off x="177800" y="685710"/>
            <a:ext cx="12014200" cy="6172290"/>
          </a:xfrm>
          <a:prstGeom prst="rect">
            <a:avLst/>
          </a:prstGeom>
        </p:spPr>
      </p:pic>
      <p:sp>
        <p:nvSpPr>
          <p:cNvPr id="7" name="圓角矩形 11">
            <a:extLst>
              <a:ext uri="{FF2B5EF4-FFF2-40B4-BE49-F238E27FC236}">
                <a16:creationId xmlns:a16="http://schemas.microsoft.com/office/drawing/2014/main" id="{80322667-1752-4B51-924F-1AFDCAAA96AA}"/>
              </a:ext>
            </a:extLst>
          </p:cNvPr>
          <p:cNvSpPr/>
          <p:nvPr/>
        </p:nvSpPr>
        <p:spPr>
          <a:xfrm>
            <a:off x="5271795" y="1287089"/>
            <a:ext cx="1035698" cy="44787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5">
            <a:extLst>
              <a:ext uri="{FF2B5EF4-FFF2-40B4-BE49-F238E27FC236}">
                <a16:creationId xmlns:a16="http://schemas.microsoft.com/office/drawing/2014/main" id="{BA05A939-3511-4C70-9B69-1E6F11D73C6B}"/>
              </a:ext>
            </a:extLst>
          </p:cNvPr>
          <p:cNvSpPr/>
          <p:nvPr/>
        </p:nvSpPr>
        <p:spPr>
          <a:xfrm>
            <a:off x="6307493" y="1557143"/>
            <a:ext cx="625452" cy="49839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p:cNvPicPr>
            <a:picLocks noChangeAspect="1"/>
          </p:cNvPicPr>
          <p:nvPr/>
        </p:nvPicPr>
        <p:blipFill>
          <a:blip r:embed="rId3"/>
          <a:stretch>
            <a:fillRect/>
          </a:stretch>
        </p:blipFill>
        <p:spPr>
          <a:xfrm>
            <a:off x="7138218" y="1557143"/>
            <a:ext cx="2472312" cy="3769996"/>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3138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t="9738" b="27146"/>
          <a:stretch/>
        </p:blipFill>
        <p:spPr>
          <a:xfrm>
            <a:off x="1017943" y="1316114"/>
            <a:ext cx="9833559" cy="5392596"/>
          </a:xfrm>
          <a:prstGeom prst="rect">
            <a:avLst/>
          </a:prstGeom>
        </p:spPr>
      </p:pic>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館藏查詢</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資源探索服務</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p>
        </p:txBody>
      </p:sp>
      <p:grpSp>
        <p:nvGrpSpPr>
          <p:cNvPr id="39" name="组合 1"/>
          <p:cNvGrpSpPr/>
          <p:nvPr/>
        </p:nvGrpSpPr>
        <p:grpSpPr>
          <a:xfrm>
            <a:off x="403860" y="858914"/>
            <a:ext cx="4492068" cy="457200"/>
            <a:chOff x="6627851" y="1871939"/>
            <a:chExt cx="4492068" cy="457200"/>
          </a:xfrm>
        </p:grpSpPr>
        <p:sp>
          <p:nvSpPr>
            <p:cNvPr id="50" name="矩形: 圆角 26"/>
            <p:cNvSpPr/>
            <p:nvPr/>
          </p:nvSpPr>
          <p:spPr>
            <a:xfrm>
              <a:off x="6627851" y="1871939"/>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52" name="文本框 570"/>
            <p:cNvSpPr txBox="1"/>
            <p:nvPr/>
          </p:nvSpPr>
          <p:spPr>
            <a:xfrm>
              <a:off x="7241934" y="1914354"/>
              <a:ext cx="3877985" cy="369332"/>
            </a:xfrm>
            <a:prstGeom prst="rect">
              <a:avLst/>
            </a:prstGeom>
            <a:noFill/>
          </p:spPr>
          <p:txBody>
            <a:bodyPr wrap="none" rtlCol="0">
              <a:spAutoFit/>
            </a:bodyPr>
            <a:lstStyle/>
            <a:p>
              <a:r>
                <a:rPr lang="zh-TW" altLang="en-US" dirty="0">
                  <a:solidFill>
                    <a:schemeClr val="tx1">
                      <a:lumMod val="75000"/>
                      <a:lumOff val="25000"/>
                    </a:schemeClr>
                  </a:solidFill>
                  <a:latin typeface="微软雅黑" panose="020B0503020204020204" charset="-122"/>
                  <a:ea typeface="微软雅黑" panose="020B0503020204020204" charset="-122"/>
                </a:rPr>
                <a:t>可同時查找</a:t>
              </a:r>
              <a:r>
                <a:rPr lang="zh-TW" altLang="en-US" b="1" dirty="0">
                  <a:solidFill>
                    <a:schemeClr val="tx1">
                      <a:lumMod val="75000"/>
                      <a:lumOff val="25000"/>
                    </a:schemeClr>
                  </a:solidFill>
                  <a:latin typeface="微软雅黑" panose="020B0503020204020204" charset="-122"/>
                  <a:ea typeface="微软雅黑" panose="020B0503020204020204" charset="-122"/>
                </a:rPr>
                <a:t>實體館藏、電子期刊文章</a:t>
              </a:r>
              <a:endParaRPr lang="zh-CN" altLang="en-US" b="1" dirty="0">
                <a:solidFill>
                  <a:schemeClr val="tx1">
                    <a:lumMod val="75000"/>
                    <a:lumOff val="25000"/>
                  </a:schemeClr>
                </a:solidFill>
                <a:latin typeface="微软雅黑" panose="020B0503020204020204" charset="-122"/>
                <a:ea typeface="微软雅黑" panose="020B0503020204020204" charset="-122"/>
              </a:endParaRPr>
            </a:p>
          </p:txBody>
        </p:sp>
        <p:sp>
          <p:nvSpPr>
            <p:cNvPr id="53" name="文本框 571"/>
            <p:cNvSpPr txBox="1"/>
            <p:nvPr/>
          </p:nvSpPr>
          <p:spPr>
            <a:xfrm>
              <a:off x="6629716" y="1914354"/>
              <a:ext cx="453970" cy="36933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05</a:t>
              </a:r>
            </a:p>
          </p:txBody>
        </p:sp>
      </p:grpSp>
      <p:sp>
        <p:nvSpPr>
          <p:cNvPr id="18" name="圓角矩形 11">
            <a:extLst>
              <a:ext uri="{FF2B5EF4-FFF2-40B4-BE49-F238E27FC236}">
                <a16:creationId xmlns:a16="http://schemas.microsoft.com/office/drawing/2014/main" id="{80322667-1752-4B51-924F-1AFDCAAA96AA}"/>
              </a:ext>
            </a:extLst>
          </p:cNvPr>
          <p:cNvSpPr/>
          <p:nvPr/>
        </p:nvSpPr>
        <p:spPr>
          <a:xfrm>
            <a:off x="2351314" y="2457725"/>
            <a:ext cx="1642404" cy="413257"/>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1852459" y="1097862"/>
            <a:ext cx="498855" cy="584775"/>
          </a:xfrm>
          <a:prstGeom prst="rect">
            <a:avLst/>
          </a:prstGeom>
          <a:noFill/>
        </p:spPr>
        <p:txBody>
          <a:bodyPr wrap="none" rtlCol="0">
            <a:spAutoFit/>
          </a:bodyPr>
          <a:lstStyle/>
          <a:p>
            <a:r>
              <a:rPr lang="zh-TW" altLang="en-US" sz="3200" dirty="0" smtClean="0">
                <a:solidFill>
                  <a:srgbClr val="FF0000"/>
                </a:solidFill>
                <a:sym typeface="Wingdings 2" panose="05020102010507070707" pitchFamily="18" charset="2"/>
              </a:rPr>
              <a:t></a:t>
            </a:r>
            <a:endParaRPr lang="zh-TW" altLang="en-US" sz="3200" dirty="0">
              <a:solidFill>
                <a:srgbClr val="FF0000"/>
              </a:solidFill>
            </a:endParaRPr>
          </a:p>
        </p:txBody>
      </p:sp>
      <p:sp>
        <p:nvSpPr>
          <p:cNvPr id="13" name="文字方塊 12"/>
          <p:cNvSpPr txBox="1"/>
          <p:nvPr/>
        </p:nvSpPr>
        <p:spPr>
          <a:xfrm>
            <a:off x="5058877" y="1085995"/>
            <a:ext cx="498855" cy="584775"/>
          </a:xfrm>
          <a:prstGeom prst="rect">
            <a:avLst/>
          </a:prstGeom>
          <a:noFill/>
        </p:spPr>
        <p:txBody>
          <a:bodyPr wrap="none" rtlCol="0">
            <a:spAutoFit/>
          </a:bodyPr>
          <a:lstStyle/>
          <a:p>
            <a:r>
              <a:rPr lang="zh-TW" altLang="en-US" sz="3200" dirty="0" smtClean="0">
                <a:solidFill>
                  <a:srgbClr val="FF0000"/>
                </a:solidFill>
                <a:sym typeface="Wingdings 2" panose="05020102010507070707" pitchFamily="18" charset="2"/>
              </a:rPr>
              <a:t></a:t>
            </a:r>
            <a:endParaRPr lang="zh-TW" altLang="en-US" sz="3200" dirty="0">
              <a:solidFill>
                <a:srgbClr val="FF0000"/>
              </a:solidFill>
            </a:endParaRPr>
          </a:p>
        </p:txBody>
      </p:sp>
    </p:spTree>
    <p:extLst>
      <p:ext uri="{BB962C8B-B14F-4D97-AF65-F5344CB8AC3E}">
        <p14:creationId xmlns:p14="http://schemas.microsoft.com/office/powerpoint/2010/main" val="341935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t="6953" b="4897"/>
          <a:stretch/>
        </p:blipFill>
        <p:spPr>
          <a:xfrm>
            <a:off x="214604" y="3510619"/>
            <a:ext cx="11288700" cy="3107094"/>
          </a:xfrm>
          <a:prstGeom prst="rect">
            <a:avLst/>
          </a:prstGeom>
        </p:spPr>
      </p:pic>
      <p:pic>
        <p:nvPicPr>
          <p:cNvPr id="2" name="圖片 1"/>
          <p:cNvPicPr>
            <a:picLocks noChangeAspect="1"/>
          </p:cNvPicPr>
          <p:nvPr/>
        </p:nvPicPr>
        <p:blipFill rotWithShape="1">
          <a:blip r:embed="rId3"/>
          <a:srcRect t="6079" b="20000"/>
          <a:stretch/>
        </p:blipFill>
        <p:spPr>
          <a:xfrm>
            <a:off x="214604" y="1205703"/>
            <a:ext cx="11977396" cy="2239348"/>
          </a:xfrm>
          <a:prstGeom prst="rect">
            <a:avLst/>
          </a:prstGeom>
        </p:spPr>
      </p:pic>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館藏查詢</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資源探索服務</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p>
        </p:txBody>
      </p:sp>
      <p:grpSp>
        <p:nvGrpSpPr>
          <p:cNvPr id="39" name="组合 1"/>
          <p:cNvGrpSpPr/>
          <p:nvPr/>
        </p:nvGrpSpPr>
        <p:grpSpPr>
          <a:xfrm>
            <a:off x="403860" y="682935"/>
            <a:ext cx="4492068" cy="457200"/>
            <a:chOff x="6627851" y="1871939"/>
            <a:chExt cx="4492068" cy="457200"/>
          </a:xfrm>
        </p:grpSpPr>
        <p:sp>
          <p:nvSpPr>
            <p:cNvPr id="50" name="矩形: 圆角 26"/>
            <p:cNvSpPr/>
            <p:nvPr/>
          </p:nvSpPr>
          <p:spPr>
            <a:xfrm>
              <a:off x="6627851" y="1871939"/>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52" name="文本框 570"/>
            <p:cNvSpPr txBox="1"/>
            <p:nvPr/>
          </p:nvSpPr>
          <p:spPr>
            <a:xfrm>
              <a:off x="7241934" y="1914354"/>
              <a:ext cx="3877985" cy="369332"/>
            </a:xfrm>
            <a:prstGeom prst="rect">
              <a:avLst/>
            </a:prstGeom>
            <a:noFill/>
          </p:spPr>
          <p:txBody>
            <a:bodyPr wrap="none" rtlCol="0">
              <a:spAutoFit/>
            </a:bodyPr>
            <a:lstStyle/>
            <a:p>
              <a:r>
                <a:rPr lang="zh-TW" altLang="en-US" dirty="0">
                  <a:solidFill>
                    <a:schemeClr val="tx1">
                      <a:lumMod val="75000"/>
                      <a:lumOff val="25000"/>
                    </a:schemeClr>
                  </a:solidFill>
                  <a:latin typeface="微软雅黑" panose="020B0503020204020204" charset="-122"/>
                  <a:ea typeface="微软雅黑" panose="020B0503020204020204" charset="-122"/>
                </a:rPr>
                <a:t>可同時查找</a:t>
              </a:r>
              <a:r>
                <a:rPr lang="zh-TW" altLang="en-US" b="1" dirty="0">
                  <a:solidFill>
                    <a:schemeClr val="tx1">
                      <a:lumMod val="75000"/>
                      <a:lumOff val="25000"/>
                    </a:schemeClr>
                  </a:solidFill>
                  <a:latin typeface="微软雅黑" panose="020B0503020204020204" charset="-122"/>
                  <a:ea typeface="微软雅黑" panose="020B0503020204020204" charset="-122"/>
                </a:rPr>
                <a:t>實體館藏、電子期刊文章</a:t>
              </a:r>
              <a:endParaRPr lang="zh-CN" altLang="en-US" b="1" dirty="0">
                <a:solidFill>
                  <a:schemeClr val="tx1">
                    <a:lumMod val="75000"/>
                    <a:lumOff val="25000"/>
                  </a:schemeClr>
                </a:solidFill>
                <a:latin typeface="微软雅黑" panose="020B0503020204020204" charset="-122"/>
                <a:ea typeface="微软雅黑" panose="020B0503020204020204" charset="-122"/>
              </a:endParaRPr>
            </a:p>
          </p:txBody>
        </p:sp>
        <p:sp>
          <p:nvSpPr>
            <p:cNvPr id="53" name="文本框 571"/>
            <p:cNvSpPr txBox="1"/>
            <p:nvPr/>
          </p:nvSpPr>
          <p:spPr>
            <a:xfrm>
              <a:off x="6629716" y="1914354"/>
              <a:ext cx="453970" cy="36933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05</a:t>
              </a:r>
            </a:p>
          </p:txBody>
        </p:sp>
      </p:grpSp>
      <p:grpSp>
        <p:nvGrpSpPr>
          <p:cNvPr id="26" name="群組 25">
            <a:extLst>
              <a:ext uri="{FF2B5EF4-FFF2-40B4-BE49-F238E27FC236}">
                <a16:creationId xmlns:a16="http://schemas.microsoft.com/office/drawing/2014/main" id="{613A01CF-C143-4B6F-A4BC-334901D26663}"/>
              </a:ext>
            </a:extLst>
          </p:cNvPr>
          <p:cNvGrpSpPr/>
          <p:nvPr/>
        </p:nvGrpSpPr>
        <p:grpSpPr>
          <a:xfrm>
            <a:off x="4040371" y="2256809"/>
            <a:ext cx="8070112" cy="1149833"/>
            <a:chOff x="4042831" y="2426190"/>
            <a:chExt cx="8149170" cy="1266296"/>
          </a:xfrm>
        </p:grpSpPr>
        <p:sp>
          <p:nvSpPr>
            <p:cNvPr id="27" name="圓角矩形 11">
              <a:extLst>
                <a:ext uri="{FF2B5EF4-FFF2-40B4-BE49-F238E27FC236}">
                  <a16:creationId xmlns:a16="http://schemas.microsoft.com/office/drawing/2014/main" id="{80322667-1752-4B51-924F-1AFDCAAA96AA}"/>
                </a:ext>
              </a:extLst>
            </p:cNvPr>
            <p:cNvSpPr/>
            <p:nvPr/>
          </p:nvSpPr>
          <p:spPr>
            <a:xfrm>
              <a:off x="4042831" y="2826300"/>
              <a:ext cx="8149170" cy="866186"/>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a:extLst>
                <a:ext uri="{FF2B5EF4-FFF2-40B4-BE49-F238E27FC236}">
                  <a16:creationId xmlns:a16="http://schemas.microsoft.com/office/drawing/2014/main" id="{CDE5D1D8-6CB3-49DD-8039-E981DAF07586}"/>
                </a:ext>
              </a:extLst>
            </p:cNvPr>
            <p:cNvSpPr txBox="1"/>
            <p:nvPr/>
          </p:nvSpPr>
          <p:spPr>
            <a:xfrm>
              <a:off x="9083719" y="2426190"/>
              <a:ext cx="1210588" cy="40011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zh-TW" altLang="en-US" sz="2000" dirty="0">
                  <a:latin typeface="Microsoft YaHei" panose="020B0503020204020204" pitchFamily="34" charset="-122"/>
                  <a:ea typeface="Microsoft YaHei" panose="020B0503020204020204" pitchFamily="34" charset="-122"/>
                </a:rPr>
                <a:t>實體資源</a:t>
              </a:r>
            </a:p>
          </p:txBody>
        </p:sp>
      </p:grpSp>
      <p:grpSp>
        <p:nvGrpSpPr>
          <p:cNvPr id="29" name="群組 28">
            <a:extLst>
              <a:ext uri="{FF2B5EF4-FFF2-40B4-BE49-F238E27FC236}">
                <a16:creationId xmlns:a16="http://schemas.microsoft.com/office/drawing/2014/main" id="{340228C8-1768-4B04-A54C-35FB18380736}"/>
              </a:ext>
            </a:extLst>
          </p:cNvPr>
          <p:cNvGrpSpPr/>
          <p:nvPr/>
        </p:nvGrpSpPr>
        <p:grpSpPr>
          <a:xfrm>
            <a:off x="2168245" y="5573571"/>
            <a:ext cx="8070113" cy="1044142"/>
            <a:chOff x="1586191" y="4489151"/>
            <a:chExt cx="9367944" cy="1277165"/>
          </a:xfrm>
        </p:grpSpPr>
        <p:sp>
          <p:nvSpPr>
            <p:cNvPr id="30" name="圓角矩形 10">
              <a:extLst>
                <a:ext uri="{FF2B5EF4-FFF2-40B4-BE49-F238E27FC236}">
                  <a16:creationId xmlns:a16="http://schemas.microsoft.com/office/drawing/2014/main" id="{FAB60869-7EB6-4940-AB89-ECEE12D8C324}"/>
                </a:ext>
              </a:extLst>
            </p:cNvPr>
            <p:cNvSpPr/>
            <p:nvPr/>
          </p:nvSpPr>
          <p:spPr>
            <a:xfrm>
              <a:off x="1586191" y="4978554"/>
              <a:ext cx="9367944" cy="787762"/>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23A77D65-00BA-49A5-AA92-73654C13E47F}"/>
                </a:ext>
              </a:extLst>
            </p:cNvPr>
            <p:cNvSpPr txBox="1"/>
            <p:nvPr/>
          </p:nvSpPr>
          <p:spPr>
            <a:xfrm>
              <a:off x="6683636" y="4489151"/>
              <a:ext cx="1394700" cy="489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dirty="0">
                  <a:latin typeface="Microsoft YaHei" panose="020B0503020204020204" pitchFamily="34" charset="-122"/>
                  <a:ea typeface="Microsoft YaHei" panose="020B0503020204020204" pitchFamily="34" charset="-122"/>
                </a:rPr>
                <a:t>電子資源</a:t>
              </a:r>
            </a:p>
          </p:txBody>
        </p:sp>
      </p:grpSp>
    </p:spTree>
    <p:extLst>
      <p:ext uri="{BB962C8B-B14F-4D97-AF65-F5344CB8AC3E}">
        <p14:creationId xmlns:p14="http://schemas.microsoft.com/office/powerpoint/2010/main" val="81586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0-#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館藏查詢</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資源探索服務</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p>
        </p:txBody>
      </p:sp>
      <p:grpSp>
        <p:nvGrpSpPr>
          <p:cNvPr id="39" name="组合 1"/>
          <p:cNvGrpSpPr/>
          <p:nvPr/>
        </p:nvGrpSpPr>
        <p:grpSpPr>
          <a:xfrm>
            <a:off x="403860" y="587001"/>
            <a:ext cx="3568738" cy="457200"/>
            <a:chOff x="6627851" y="1871939"/>
            <a:chExt cx="3568738" cy="457200"/>
          </a:xfrm>
        </p:grpSpPr>
        <p:sp>
          <p:nvSpPr>
            <p:cNvPr id="50" name="矩形: 圆角 26"/>
            <p:cNvSpPr/>
            <p:nvPr/>
          </p:nvSpPr>
          <p:spPr>
            <a:xfrm>
              <a:off x="6627851" y="1871939"/>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52" name="文本框 570"/>
            <p:cNvSpPr txBox="1"/>
            <p:nvPr/>
          </p:nvSpPr>
          <p:spPr>
            <a:xfrm>
              <a:off x="7241934" y="1914354"/>
              <a:ext cx="2954655" cy="369332"/>
            </a:xfrm>
            <a:prstGeom prst="rect">
              <a:avLst/>
            </a:prstGeom>
            <a:noFill/>
          </p:spPr>
          <p:txBody>
            <a:bodyPr wrap="none" rtlCol="0">
              <a:spAutoFit/>
            </a:bodyPr>
            <a:lstStyle/>
            <a:p>
              <a:r>
                <a:rPr lang="zh-TW" altLang="en-US" dirty="0" smtClean="0">
                  <a:solidFill>
                    <a:schemeClr val="tx1">
                      <a:lumMod val="75000"/>
                      <a:lumOff val="25000"/>
                    </a:schemeClr>
                  </a:solidFill>
                  <a:latin typeface="微软雅黑" panose="020B0503020204020204" charset="-122"/>
                  <a:ea typeface="微软雅黑" panose="020B0503020204020204" charset="-122"/>
                </a:rPr>
                <a:t>展開即可看到更詳細的資訊</a:t>
              </a:r>
              <a:endParaRPr lang="zh-CN" altLang="en-US" b="1" dirty="0">
                <a:solidFill>
                  <a:schemeClr val="tx1">
                    <a:lumMod val="75000"/>
                    <a:lumOff val="25000"/>
                  </a:schemeClr>
                </a:solidFill>
                <a:latin typeface="微软雅黑" panose="020B0503020204020204" charset="-122"/>
                <a:ea typeface="微软雅黑" panose="020B0503020204020204" charset="-122"/>
              </a:endParaRPr>
            </a:p>
          </p:txBody>
        </p:sp>
        <p:sp>
          <p:nvSpPr>
            <p:cNvPr id="53" name="文本框 571"/>
            <p:cNvSpPr txBox="1"/>
            <p:nvPr/>
          </p:nvSpPr>
          <p:spPr>
            <a:xfrm>
              <a:off x="6629716" y="1914354"/>
              <a:ext cx="453970" cy="36933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05</a:t>
              </a:r>
            </a:p>
          </p:txBody>
        </p:sp>
      </p:grpSp>
      <p:sp>
        <p:nvSpPr>
          <p:cNvPr id="18" name="圓角矩形 11">
            <a:extLst>
              <a:ext uri="{FF2B5EF4-FFF2-40B4-BE49-F238E27FC236}">
                <a16:creationId xmlns:a16="http://schemas.microsoft.com/office/drawing/2014/main" id="{80322667-1752-4B51-924F-1AFDCAAA96AA}"/>
              </a:ext>
            </a:extLst>
          </p:cNvPr>
          <p:cNvSpPr/>
          <p:nvPr/>
        </p:nvSpPr>
        <p:spPr>
          <a:xfrm>
            <a:off x="5010539" y="3032306"/>
            <a:ext cx="6410130" cy="709270"/>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p:cNvPicPr>
            <a:picLocks noChangeAspect="1"/>
          </p:cNvPicPr>
          <p:nvPr/>
        </p:nvPicPr>
        <p:blipFill>
          <a:blip r:embed="rId2"/>
          <a:stretch>
            <a:fillRect/>
          </a:stretch>
        </p:blipFill>
        <p:spPr>
          <a:xfrm>
            <a:off x="718458" y="998749"/>
            <a:ext cx="11252718" cy="5859252"/>
          </a:xfrm>
          <a:prstGeom prst="rect">
            <a:avLst/>
          </a:prstGeom>
        </p:spPr>
      </p:pic>
      <p:sp>
        <p:nvSpPr>
          <p:cNvPr id="21" name="圓角矩形 11">
            <a:extLst>
              <a:ext uri="{FF2B5EF4-FFF2-40B4-BE49-F238E27FC236}">
                <a16:creationId xmlns:a16="http://schemas.microsoft.com/office/drawing/2014/main" id="{80322667-1752-4B51-924F-1AFDCAAA96AA}"/>
              </a:ext>
            </a:extLst>
          </p:cNvPr>
          <p:cNvSpPr/>
          <p:nvPr/>
        </p:nvSpPr>
        <p:spPr>
          <a:xfrm>
            <a:off x="1371599" y="3013502"/>
            <a:ext cx="1492899" cy="42002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CDE5D1D8-6CB3-49DD-8039-E981DAF07586}"/>
              </a:ext>
            </a:extLst>
          </p:cNvPr>
          <p:cNvSpPr txBox="1"/>
          <p:nvPr/>
        </p:nvSpPr>
        <p:spPr>
          <a:xfrm>
            <a:off x="3996610" y="2902560"/>
            <a:ext cx="3557384" cy="1015663"/>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zh-TW" altLang="en-US" sz="2000" dirty="0" smtClean="0">
                <a:latin typeface="Microsoft YaHei" panose="020B0503020204020204" pitchFamily="34" charset="-122"/>
                <a:ea typeface="Microsoft YaHei" panose="020B0503020204020204" pitchFamily="34" charset="-122"/>
              </a:rPr>
              <a:t>期刊文章是</a:t>
            </a:r>
            <a:r>
              <a:rPr lang="en-US" altLang="zh-TW" sz="2000" dirty="0" smtClean="0">
                <a:latin typeface="Microsoft YaHei" panose="020B0503020204020204" pitchFamily="34" charset="-122"/>
                <a:ea typeface="Microsoft YaHei" panose="020B0503020204020204" pitchFamily="34" charset="-122"/>
              </a:rPr>
              <a:t>EBSCO</a:t>
            </a:r>
            <a:br>
              <a:rPr lang="en-US" altLang="zh-TW" sz="2000" dirty="0" smtClean="0">
                <a:latin typeface="Microsoft YaHei" panose="020B0503020204020204" pitchFamily="34" charset="-122"/>
                <a:ea typeface="Microsoft YaHei" panose="020B0503020204020204" pitchFamily="34" charset="-122"/>
              </a:rPr>
            </a:br>
            <a:r>
              <a:rPr lang="zh-TW" altLang="en-US" sz="2000" dirty="0" smtClean="0">
                <a:latin typeface="Microsoft YaHei" panose="020B0503020204020204" pitchFamily="34" charset="-122"/>
                <a:ea typeface="Microsoft YaHei" panose="020B0503020204020204" pitchFamily="34" charset="-122"/>
              </a:rPr>
              <a:t>和資源探索同樣的</a:t>
            </a:r>
            <a:r>
              <a:rPr lang="en-US" altLang="zh-TW" sz="2000" dirty="0" smtClean="0">
                <a:latin typeface="Microsoft YaHei" panose="020B0503020204020204" pitchFamily="34" charset="-122"/>
                <a:ea typeface="Microsoft YaHei" panose="020B0503020204020204" pitchFamily="34" charset="-122"/>
              </a:rPr>
              <a:t/>
            </a:r>
            <a:br>
              <a:rPr lang="en-US" altLang="zh-TW" sz="2000" dirty="0" smtClean="0">
                <a:latin typeface="Microsoft YaHei" panose="020B0503020204020204" pitchFamily="34" charset="-122"/>
                <a:ea typeface="Microsoft YaHei" panose="020B0503020204020204" pitchFamily="34" charset="-122"/>
              </a:rPr>
            </a:br>
            <a:r>
              <a:rPr lang="zh-TW" altLang="en-US" sz="2000" dirty="0" smtClean="0">
                <a:latin typeface="Microsoft YaHei" panose="020B0503020204020204" pitchFamily="34" charset="-122"/>
                <a:ea typeface="Microsoft YaHei" panose="020B0503020204020204" pitchFamily="34" charset="-122"/>
              </a:rPr>
              <a:t>提供者</a:t>
            </a:r>
            <a:r>
              <a:rPr lang="en-US" altLang="zh-TW" sz="2000" dirty="0" smtClean="0">
                <a:latin typeface="Microsoft YaHei" panose="020B0503020204020204" pitchFamily="34" charset="-122"/>
                <a:ea typeface="Microsoft YaHei" panose="020B0503020204020204" pitchFamily="34" charset="-122"/>
              </a:rPr>
              <a:t>,</a:t>
            </a:r>
            <a:r>
              <a:rPr lang="zh-TW" altLang="en-US" sz="2000" dirty="0" smtClean="0">
                <a:latin typeface="Microsoft YaHei" panose="020B0503020204020204" pitchFamily="34" charset="-122"/>
                <a:ea typeface="Microsoft YaHei" panose="020B0503020204020204" pitchFamily="34" charset="-122"/>
              </a:rPr>
              <a:t>即可直接線上取得</a:t>
            </a:r>
            <a:r>
              <a:rPr lang="en-US" altLang="zh-TW" sz="2000" dirty="0" smtClean="0">
                <a:latin typeface="Microsoft YaHei" panose="020B0503020204020204" pitchFamily="34" charset="-122"/>
                <a:ea typeface="Microsoft YaHei" panose="020B0503020204020204" pitchFamily="34" charset="-122"/>
              </a:rPr>
              <a:t>PDF</a:t>
            </a:r>
            <a:endParaRPr lang="zh-TW"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6482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36636" y="0"/>
            <a:ext cx="11871862" cy="6858000"/>
          </a:xfrm>
          <a:prstGeom prst="rect">
            <a:avLst/>
          </a:prstGeom>
        </p:spPr>
      </p:pic>
      <p:sp>
        <p:nvSpPr>
          <p:cNvPr id="3" name="圓角矩形 11">
            <a:extLst>
              <a:ext uri="{FF2B5EF4-FFF2-40B4-BE49-F238E27FC236}">
                <a16:creationId xmlns:a16="http://schemas.microsoft.com/office/drawing/2014/main" id="{80322667-1752-4B51-924F-1AFDCAAA96AA}"/>
              </a:ext>
            </a:extLst>
          </p:cNvPr>
          <p:cNvSpPr/>
          <p:nvPr/>
        </p:nvSpPr>
        <p:spPr>
          <a:xfrm>
            <a:off x="8853054" y="0"/>
            <a:ext cx="3155444" cy="42002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CDE5D1D8-6CB3-49DD-8039-E981DAF07586}"/>
              </a:ext>
            </a:extLst>
          </p:cNvPr>
          <p:cNvSpPr txBox="1"/>
          <p:nvPr/>
        </p:nvSpPr>
        <p:spPr>
          <a:xfrm>
            <a:off x="7074362" y="957382"/>
            <a:ext cx="2909223" cy="40011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dirty="0" smtClean="0">
                <a:latin typeface="Microsoft YaHei" panose="020B0503020204020204" pitchFamily="34" charset="-122"/>
                <a:ea typeface="Microsoft YaHei" panose="020B0503020204020204" pitchFamily="34" charset="-122"/>
              </a:rPr>
              <a:t>文章上方有一些功能列</a:t>
            </a:r>
            <a:endParaRPr lang="zh-TW"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481988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73749" t="136" r="1" b="94286"/>
          <a:stretch/>
        </p:blipFill>
        <p:spPr>
          <a:xfrm>
            <a:off x="102637" y="1996751"/>
            <a:ext cx="5852809" cy="718458"/>
          </a:xfrm>
          <a:prstGeom prst="rect">
            <a:avLst/>
          </a:prstGeom>
        </p:spPr>
      </p:pic>
      <p:sp>
        <p:nvSpPr>
          <p:cNvPr id="4" name="圓角矩形 11">
            <a:extLst>
              <a:ext uri="{FF2B5EF4-FFF2-40B4-BE49-F238E27FC236}">
                <a16:creationId xmlns:a16="http://schemas.microsoft.com/office/drawing/2014/main" id="{80322667-1752-4B51-924F-1AFDCAAA96AA}"/>
              </a:ext>
            </a:extLst>
          </p:cNvPr>
          <p:cNvSpPr/>
          <p:nvPr/>
        </p:nvSpPr>
        <p:spPr>
          <a:xfrm>
            <a:off x="718457" y="2145969"/>
            <a:ext cx="625152" cy="42002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5"/>
          <p:cNvGrpSpPr/>
          <p:nvPr/>
        </p:nvGrpSpPr>
        <p:grpSpPr>
          <a:xfrm>
            <a:off x="5496687" y="127931"/>
            <a:ext cx="5944242" cy="6613965"/>
            <a:chOff x="5496687" y="127931"/>
            <a:chExt cx="5944242" cy="6613965"/>
          </a:xfrm>
        </p:grpSpPr>
        <p:pic>
          <p:nvPicPr>
            <p:cNvPr id="2" name="圖片 1"/>
            <p:cNvPicPr>
              <a:picLocks noChangeAspect="1"/>
            </p:cNvPicPr>
            <p:nvPr/>
          </p:nvPicPr>
          <p:blipFill>
            <a:blip r:embed="rId3"/>
            <a:stretch>
              <a:fillRect/>
            </a:stretch>
          </p:blipFill>
          <p:spPr>
            <a:xfrm>
              <a:off x="6288832" y="127931"/>
              <a:ext cx="5152097" cy="6613965"/>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
          <p:nvSpPr>
            <p:cNvPr id="5" name="向右箭號 5">
              <a:extLst>
                <a:ext uri="{FF2B5EF4-FFF2-40B4-BE49-F238E27FC236}">
                  <a16:creationId xmlns:a16="http://schemas.microsoft.com/office/drawing/2014/main" id="{BA05A939-3511-4C70-9B69-1E6F11D73C6B}"/>
                </a:ext>
              </a:extLst>
            </p:cNvPr>
            <p:cNvSpPr/>
            <p:nvPr/>
          </p:nvSpPr>
          <p:spPr>
            <a:xfrm>
              <a:off x="5496687" y="3185715"/>
              <a:ext cx="625452" cy="49839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51225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a:srcRect l="73749" t="136" r="1" b="94286"/>
          <a:stretch/>
        </p:blipFill>
        <p:spPr>
          <a:xfrm>
            <a:off x="186612" y="522514"/>
            <a:ext cx="5852809" cy="718458"/>
          </a:xfrm>
          <a:prstGeom prst="rect">
            <a:avLst/>
          </a:prstGeom>
        </p:spPr>
      </p:pic>
      <p:sp>
        <p:nvSpPr>
          <p:cNvPr id="7" name="圓角矩形 11">
            <a:extLst>
              <a:ext uri="{FF2B5EF4-FFF2-40B4-BE49-F238E27FC236}">
                <a16:creationId xmlns:a16="http://schemas.microsoft.com/office/drawing/2014/main" id="{80322667-1752-4B51-924F-1AFDCAAA96AA}"/>
              </a:ext>
            </a:extLst>
          </p:cNvPr>
          <p:cNvSpPr/>
          <p:nvPr/>
        </p:nvSpPr>
        <p:spPr>
          <a:xfrm>
            <a:off x="1450825" y="669176"/>
            <a:ext cx="625152" cy="42002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p:cNvGrpSpPr/>
          <p:nvPr/>
        </p:nvGrpSpPr>
        <p:grpSpPr>
          <a:xfrm>
            <a:off x="186612" y="1450761"/>
            <a:ext cx="3929486" cy="2692031"/>
            <a:chOff x="186612" y="1450761"/>
            <a:chExt cx="3929486" cy="2692031"/>
          </a:xfrm>
        </p:grpSpPr>
        <p:pic>
          <p:nvPicPr>
            <p:cNvPr id="2" name="圖片 1"/>
            <p:cNvPicPr>
              <a:picLocks noChangeAspect="1"/>
            </p:cNvPicPr>
            <p:nvPr/>
          </p:nvPicPr>
          <p:blipFill>
            <a:blip r:embed="rId3"/>
            <a:stretch>
              <a:fillRect/>
            </a:stretch>
          </p:blipFill>
          <p:spPr>
            <a:xfrm>
              <a:off x="186612" y="2286002"/>
              <a:ext cx="3929486" cy="1856790"/>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
          <p:nvSpPr>
            <p:cNvPr id="8" name="向右箭號 5">
              <a:extLst>
                <a:ext uri="{FF2B5EF4-FFF2-40B4-BE49-F238E27FC236}">
                  <a16:creationId xmlns:a16="http://schemas.microsoft.com/office/drawing/2014/main" id="{BA05A939-3511-4C70-9B69-1E6F11D73C6B}"/>
                </a:ext>
              </a:extLst>
            </p:cNvPr>
            <p:cNvSpPr/>
            <p:nvPr/>
          </p:nvSpPr>
          <p:spPr>
            <a:xfrm rot="5400000">
              <a:off x="780890" y="1514289"/>
              <a:ext cx="625452" cy="49839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 name="群組 4"/>
          <p:cNvGrpSpPr/>
          <p:nvPr/>
        </p:nvGrpSpPr>
        <p:grpSpPr>
          <a:xfrm>
            <a:off x="4334989" y="1357442"/>
            <a:ext cx="4235476" cy="5017459"/>
            <a:chOff x="4334989" y="1357442"/>
            <a:chExt cx="4235476" cy="5017459"/>
          </a:xfrm>
        </p:grpSpPr>
        <p:pic>
          <p:nvPicPr>
            <p:cNvPr id="3" name="圖片 2"/>
            <p:cNvPicPr>
              <a:picLocks noChangeAspect="1"/>
            </p:cNvPicPr>
            <p:nvPr/>
          </p:nvPicPr>
          <p:blipFill>
            <a:blip r:embed="rId4"/>
            <a:stretch>
              <a:fillRect/>
            </a:stretch>
          </p:blipFill>
          <p:spPr>
            <a:xfrm>
              <a:off x="4915395" y="1357442"/>
              <a:ext cx="3655070" cy="5017459"/>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
          <p:nvSpPr>
            <p:cNvPr id="9" name="向右箭號 5">
              <a:extLst>
                <a:ext uri="{FF2B5EF4-FFF2-40B4-BE49-F238E27FC236}">
                  <a16:creationId xmlns:a16="http://schemas.microsoft.com/office/drawing/2014/main" id="{BA05A939-3511-4C70-9B69-1E6F11D73C6B}"/>
                </a:ext>
              </a:extLst>
            </p:cNvPr>
            <p:cNvSpPr/>
            <p:nvPr/>
          </p:nvSpPr>
          <p:spPr>
            <a:xfrm>
              <a:off x="4334989" y="2994934"/>
              <a:ext cx="422554" cy="703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 name="群組 11"/>
          <p:cNvGrpSpPr/>
          <p:nvPr/>
        </p:nvGrpSpPr>
        <p:grpSpPr>
          <a:xfrm>
            <a:off x="8798760" y="1688841"/>
            <a:ext cx="3327923" cy="3517640"/>
            <a:chOff x="8798760" y="1688841"/>
            <a:chExt cx="3327923" cy="3517640"/>
          </a:xfrm>
        </p:grpSpPr>
        <p:pic>
          <p:nvPicPr>
            <p:cNvPr id="10" name="圖片 9"/>
            <p:cNvPicPr>
              <a:picLocks noChangeAspect="1"/>
            </p:cNvPicPr>
            <p:nvPr/>
          </p:nvPicPr>
          <p:blipFill>
            <a:blip r:embed="rId5"/>
            <a:stretch>
              <a:fillRect/>
            </a:stretch>
          </p:blipFill>
          <p:spPr>
            <a:xfrm>
              <a:off x="9378527" y="1688841"/>
              <a:ext cx="2748156" cy="3517640"/>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
          <p:nvSpPr>
            <p:cNvPr id="11" name="向右箭號 5">
              <a:extLst>
                <a:ext uri="{FF2B5EF4-FFF2-40B4-BE49-F238E27FC236}">
                  <a16:creationId xmlns:a16="http://schemas.microsoft.com/office/drawing/2014/main" id="{BA05A939-3511-4C70-9B69-1E6F11D73C6B}"/>
                </a:ext>
              </a:extLst>
            </p:cNvPr>
            <p:cNvSpPr/>
            <p:nvPr/>
          </p:nvSpPr>
          <p:spPr>
            <a:xfrm>
              <a:off x="8798760" y="2994934"/>
              <a:ext cx="464091" cy="703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0014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769204" y="877006"/>
            <a:ext cx="3991532" cy="5029902"/>
          </a:xfrm>
          <a:prstGeom prst="rect">
            <a:avLst/>
          </a:prstGeom>
        </p:spPr>
      </p:pic>
      <p:sp>
        <p:nvSpPr>
          <p:cNvPr id="9" name="圓角矩形 11">
            <a:extLst>
              <a:ext uri="{FF2B5EF4-FFF2-40B4-BE49-F238E27FC236}">
                <a16:creationId xmlns:a16="http://schemas.microsoft.com/office/drawing/2014/main" id="{80322667-1752-4B51-924F-1AFDCAAA96AA}"/>
              </a:ext>
            </a:extLst>
          </p:cNvPr>
          <p:cNvSpPr/>
          <p:nvPr/>
        </p:nvSpPr>
        <p:spPr>
          <a:xfrm>
            <a:off x="2764970" y="1511488"/>
            <a:ext cx="625152" cy="429279"/>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群組 1"/>
          <p:cNvGrpSpPr/>
          <p:nvPr/>
        </p:nvGrpSpPr>
        <p:grpSpPr>
          <a:xfrm>
            <a:off x="5006793" y="1"/>
            <a:ext cx="6152516" cy="6858000"/>
            <a:chOff x="5006793" y="1"/>
            <a:chExt cx="6152516" cy="6858000"/>
          </a:xfrm>
        </p:grpSpPr>
        <p:pic>
          <p:nvPicPr>
            <p:cNvPr id="4" name="圖片 3"/>
            <p:cNvPicPr>
              <a:picLocks noChangeAspect="1"/>
            </p:cNvPicPr>
            <p:nvPr/>
          </p:nvPicPr>
          <p:blipFill>
            <a:blip r:embed="rId3"/>
            <a:stretch>
              <a:fillRect/>
            </a:stretch>
          </p:blipFill>
          <p:spPr>
            <a:xfrm>
              <a:off x="5860559" y="1"/>
              <a:ext cx="5298750" cy="6858000"/>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
          <p:nvSpPr>
            <p:cNvPr id="10" name="向右箭號 5">
              <a:extLst>
                <a:ext uri="{FF2B5EF4-FFF2-40B4-BE49-F238E27FC236}">
                  <a16:creationId xmlns:a16="http://schemas.microsoft.com/office/drawing/2014/main" id="{BA05A939-3511-4C70-9B69-1E6F11D73C6B}"/>
                </a:ext>
              </a:extLst>
            </p:cNvPr>
            <p:cNvSpPr/>
            <p:nvPr/>
          </p:nvSpPr>
          <p:spPr>
            <a:xfrm>
              <a:off x="5006793" y="2491081"/>
              <a:ext cx="422554" cy="703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7763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97FA25C-1180-4104-A4CC-8A41746B3EB5}"/>
              </a:ext>
            </a:extLst>
          </p:cNvPr>
          <p:cNvSpPr txBox="1"/>
          <p:nvPr/>
        </p:nvSpPr>
        <p:spPr>
          <a:xfrm>
            <a:off x="3421283" y="1537680"/>
            <a:ext cx="5987398" cy="3782639"/>
          </a:xfrm>
          <a:prstGeom prst="rect">
            <a:avLst/>
          </a:prstGeom>
          <a:noFill/>
        </p:spPr>
        <p:txBody>
          <a:bodyPr wrap="square" rtlCol="0" anchor="t">
            <a:spAutoFit/>
          </a:bodyPr>
          <a:lstStyle/>
          <a:p>
            <a:pPr algn="ctr">
              <a:lnSpc>
                <a:spcPct val="114000"/>
              </a:lnSpc>
            </a:pPr>
            <a:r>
              <a:rPr lang="zh-TW" altLang="en-US" sz="9600" b="1" spc="600" dirty="0">
                <a:solidFill>
                  <a:srgbClr val="E50C61"/>
                </a:solidFill>
                <a:latin typeface="微软雅黑" panose="020B0503020204020204" charset="-122"/>
                <a:ea typeface="微软雅黑" panose="020B0503020204020204" charset="-122"/>
              </a:rPr>
              <a:t>借</a:t>
            </a:r>
            <a:r>
              <a:rPr lang="zh-TW" altLang="en-US" sz="16600" b="1" spc="600" dirty="0">
                <a:solidFill>
                  <a:srgbClr val="005BD3"/>
                </a:solidFill>
                <a:latin typeface="微软雅黑" panose="020B0503020204020204" charset="-122"/>
                <a:ea typeface="微软雅黑" panose="020B0503020204020204" charset="-122"/>
              </a:rPr>
              <a:t>書</a:t>
            </a:r>
            <a:r>
              <a:rPr lang="zh-TW" altLang="en-US" sz="7200" b="1" spc="600" dirty="0">
                <a:solidFill>
                  <a:schemeClr val="tx1">
                    <a:lumMod val="75000"/>
                    <a:lumOff val="25000"/>
                  </a:schemeClr>
                </a:solidFill>
                <a:latin typeface="微软雅黑" panose="020B0503020204020204" charset="-122"/>
                <a:ea typeface="微软雅黑" panose="020B0503020204020204" charset="-122"/>
              </a:rPr>
              <a:t>吧！</a:t>
            </a:r>
            <a:r>
              <a:rPr lang="en-US" altLang="zh-TW" sz="7200" b="1" spc="600" dirty="0">
                <a:solidFill>
                  <a:schemeClr val="tx1">
                    <a:lumMod val="75000"/>
                    <a:lumOff val="25000"/>
                  </a:schemeClr>
                </a:solidFill>
                <a:latin typeface="微软雅黑" panose="020B0503020204020204" charset="-122"/>
                <a:ea typeface="微软雅黑" panose="020B0503020204020204" charset="-122"/>
              </a:rPr>
              <a:t/>
            </a:r>
            <a:br>
              <a:rPr lang="en-US" altLang="zh-TW" sz="7200" b="1" spc="600" dirty="0">
                <a:solidFill>
                  <a:schemeClr val="tx1">
                    <a:lumMod val="75000"/>
                    <a:lumOff val="25000"/>
                  </a:schemeClr>
                </a:solidFill>
                <a:latin typeface="微软雅黑" panose="020B0503020204020204" charset="-122"/>
                <a:ea typeface="微软雅黑" panose="020B0503020204020204" charset="-122"/>
              </a:rPr>
            </a:br>
            <a:r>
              <a:rPr lang="zh-TW" altLang="en-US" sz="4800" b="1" spc="600" dirty="0">
                <a:solidFill>
                  <a:srgbClr val="9C007F"/>
                </a:solidFill>
                <a:latin typeface="微软雅黑" panose="020B0503020204020204" charset="-122"/>
                <a:ea typeface="微软雅黑" panose="020B0503020204020204" charset="-122"/>
              </a:rPr>
              <a:t>好康</a:t>
            </a:r>
            <a:r>
              <a:rPr lang="zh-TW" altLang="en-US" sz="4800" b="1" spc="600" dirty="0">
                <a:solidFill>
                  <a:schemeClr val="tx1">
                    <a:lumMod val="75000"/>
                    <a:lumOff val="25000"/>
                  </a:schemeClr>
                </a:solidFill>
                <a:latin typeface="微软雅黑" panose="020B0503020204020204" charset="-122"/>
                <a:ea typeface="微软雅黑" panose="020B0503020204020204" charset="-122"/>
              </a:rPr>
              <a:t>等你來～</a:t>
            </a:r>
            <a:endParaRPr lang="zh-CN" altLang="en-US" sz="7200" b="1" spc="600" dirty="0">
              <a:solidFill>
                <a:schemeClr val="tx1">
                  <a:lumMod val="75000"/>
                  <a:lumOff val="25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48631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a:srcRect l="73749" t="136" r="1" b="94286"/>
          <a:stretch/>
        </p:blipFill>
        <p:spPr>
          <a:xfrm>
            <a:off x="96377" y="111966"/>
            <a:ext cx="5852809" cy="718458"/>
          </a:xfrm>
          <a:prstGeom prst="rect">
            <a:avLst/>
          </a:prstGeom>
        </p:spPr>
      </p:pic>
      <p:sp>
        <p:nvSpPr>
          <p:cNvPr id="7" name="圓角矩形 11">
            <a:extLst>
              <a:ext uri="{FF2B5EF4-FFF2-40B4-BE49-F238E27FC236}">
                <a16:creationId xmlns:a16="http://schemas.microsoft.com/office/drawing/2014/main" id="{80322667-1752-4B51-924F-1AFDCAAA96AA}"/>
              </a:ext>
            </a:extLst>
          </p:cNvPr>
          <p:cNvSpPr/>
          <p:nvPr/>
        </p:nvSpPr>
        <p:spPr>
          <a:xfrm>
            <a:off x="2681234" y="261184"/>
            <a:ext cx="625152" cy="42002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p:cNvGrpSpPr/>
          <p:nvPr/>
        </p:nvGrpSpPr>
        <p:grpSpPr>
          <a:xfrm>
            <a:off x="336452" y="241718"/>
            <a:ext cx="11855548" cy="6178753"/>
            <a:chOff x="427892" y="-169838"/>
            <a:chExt cx="11855548" cy="6178753"/>
          </a:xfrm>
        </p:grpSpPr>
        <p:grpSp>
          <p:nvGrpSpPr>
            <p:cNvPr id="2" name="群組 1"/>
            <p:cNvGrpSpPr/>
            <p:nvPr/>
          </p:nvGrpSpPr>
          <p:grpSpPr>
            <a:xfrm>
              <a:off x="427892" y="819214"/>
              <a:ext cx="11659421" cy="5189701"/>
              <a:chOff x="427892" y="819214"/>
              <a:chExt cx="11659421" cy="5189701"/>
            </a:xfrm>
          </p:grpSpPr>
          <p:pic>
            <p:nvPicPr>
              <p:cNvPr id="3" name="圖片 2"/>
              <p:cNvPicPr>
                <a:picLocks noChangeAspect="1"/>
              </p:cNvPicPr>
              <p:nvPr/>
            </p:nvPicPr>
            <p:blipFill rotWithShape="1">
              <a:blip r:embed="rId3"/>
              <a:srcRect l="7087" t="13709" r="6320" b="18502"/>
              <a:stretch/>
            </p:blipFill>
            <p:spPr>
              <a:xfrm>
                <a:off x="427892" y="1642114"/>
                <a:ext cx="5282443" cy="1712544"/>
              </a:xfrm>
              <a:prstGeom prst="rect">
                <a:avLst/>
              </a:prstGeom>
              <a:ln w="127000" cap="sq">
                <a:solidFill>
                  <a:srgbClr val="FF0000"/>
                </a:solidFill>
                <a:miter lim="800000"/>
              </a:ln>
              <a:effectLst>
                <a:outerShdw blurRad="57150" dist="50800" dir="2700000" algn="tl" rotWithShape="0">
                  <a:srgbClr val="000000">
                    <a:alpha val="40000"/>
                  </a:srgbClr>
                </a:outerShdw>
              </a:effectLst>
            </p:spPr>
          </p:pic>
          <p:pic>
            <p:nvPicPr>
              <p:cNvPr id="4" name="圖片 3"/>
              <p:cNvPicPr>
                <a:picLocks noChangeAspect="1"/>
              </p:cNvPicPr>
              <p:nvPr/>
            </p:nvPicPr>
            <p:blipFill>
              <a:blip r:embed="rId4"/>
              <a:stretch>
                <a:fillRect/>
              </a:stretch>
            </p:blipFill>
            <p:spPr>
              <a:xfrm>
                <a:off x="6048300" y="1325061"/>
                <a:ext cx="6039013" cy="4683854"/>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
            <p:nvSpPr>
              <p:cNvPr id="8" name="向右箭號 5">
                <a:extLst>
                  <a:ext uri="{FF2B5EF4-FFF2-40B4-BE49-F238E27FC236}">
                    <a16:creationId xmlns:a16="http://schemas.microsoft.com/office/drawing/2014/main" id="{BA05A939-3511-4C70-9B69-1E6F11D73C6B}"/>
                  </a:ext>
                </a:extLst>
              </p:cNvPr>
              <p:cNvSpPr/>
              <p:nvPr/>
            </p:nvSpPr>
            <p:spPr>
              <a:xfrm rot="5400000">
                <a:off x="2902944" y="678848"/>
                <a:ext cx="422554" cy="703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 name="文字方塊 4"/>
            <p:cNvSpPr txBox="1"/>
            <p:nvPr/>
          </p:nvSpPr>
          <p:spPr>
            <a:xfrm>
              <a:off x="5906462" y="-169838"/>
              <a:ext cx="6376978" cy="1200329"/>
            </a:xfrm>
            <a:prstGeom prst="rect">
              <a:avLst/>
            </a:prstGeom>
            <a:noFill/>
          </p:spPr>
          <p:txBody>
            <a:bodyPr wrap="square" rtlCol="0">
              <a:spAutoFit/>
            </a:bodyPr>
            <a:lstStyle/>
            <a:p>
              <a:r>
                <a:rPr lang="zh-TW" altLang="en-US" sz="3600" b="1" dirty="0" smtClean="0">
                  <a:solidFill>
                    <a:srgbClr val="FF0000"/>
                  </a:solidFill>
                </a:rPr>
                <a:t>下載全文後</a:t>
              </a:r>
              <a:r>
                <a:rPr lang="en-US" altLang="zh-TW" sz="3600" b="1" dirty="0" smtClean="0">
                  <a:solidFill>
                    <a:srgbClr val="FF0000"/>
                  </a:solidFill>
                </a:rPr>
                <a:t>,</a:t>
              </a:r>
              <a:r>
                <a:rPr lang="zh-TW" altLang="en-US" sz="3600" b="1" dirty="0" smtClean="0">
                  <a:solidFill>
                    <a:srgbClr val="FF0000"/>
                  </a:solidFill>
                </a:rPr>
                <a:t>利用</a:t>
              </a:r>
              <a:r>
                <a:rPr lang="en-US" altLang="zh-TW" sz="3600" b="1" dirty="0" err="1" smtClean="0">
                  <a:solidFill>
                    <a:srgbClr val="FF0000"/>
                  </a:solidFill>
                </a:rPr>
                <a:t>chatgpt</a:t>
              </a:r>
              <a:r>
                <a:rPr lang="zh-TW" altLang="en-US" sz="3600" b="1" dirty="0" smtClean="0">
                  <a:solidFill>
                    <a:srgbClr val="FF0000"/>
                  </a:solidFill>
                </a:rPr>
                <a:t>協助整理大要</a:t>
              </a:r>
              <a:endParaRPr lang="zh-TW" altLang="en-US" sz="3600" b="1" dirty="0">
                <a:solidFill>
                  <a:srgbClr val="FF0000"/>
                </a:solidFill>
              </a:endParaRPr>
            </a:p>
          </p:txBody>
        </p:sp>
      </p:grpSp>
    </p:spTree>
    <p:extLst>
      <p:ext uri="{BB962C8B-B14F-4D97-AF65-F5344CB8AC3E}">
        <p14:creationId xmlns:p14="http://schemas.microsoft.com/office/powerpoint/2010/main" val="415017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653142"/>
            <a:ext cx="12318757" cy="4161453"/>
          </a:xfrm>
          <a:prstGeom prst="rect">
            <a:avLst/>
          </a:prstGeom>
        </p:spPr>
      </p:pic>
      <p:sp>
        <p:nvSpPr>
          <p:cNvPr id="5" name="圓角矩形 11">
            <a:extLst>
              <a:ext uri="{FF2B5EF4-FFF2-40B4-BE49-F238E27FC236}">
                <a16:creationId xmlns:a16="http://schemas.microsoft.com/office/drawing/2014/main" id="{80322667-1752-4B51-924F-1AFDCAAA96AA}"/>
              </a:ext>
            </a:extLst>
          </p:cNvPr>
          <p:cNvSpPr/>
          <p:nvPr/>
        </p:nvSpPr>
        <p:spPr>
          <a:xfrm>
            <a:off x="8764957" y="1864650"/>
            <a:ext cx="1312268" cy="42002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11">
            <a:extLst>
              <a:ext uri="{FF2B5EF4-FFF2-40B4-BE49-F238E27FC236}">
                <a16:creationId xmlns:a16="http://schemas.microsoft.com/office/drawing/2014/main" id="{80322667-1752-4B51-924F-1AFDCAAA96AA}"/>
              </a:ext>
            </a:extLst>
          </p:cNvPr>
          <p:cNvSpPr/>
          <p:nvPr/>
        </p:nvSpPr>
        <p:spPr>
          <a:xfrm>
            <a:off x="2214703" y="3610874"/>
            <a:ext cx="4130114" cy="1203721"/>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接點 3"/>
          <p:cNvCxnSpPr/>
          <p:nvPr/>
        </p:nvCxnSpPr>
        <p:spPr>
          <a:xfrm>
            <a:off x="2352502" y="2304732"/>
            <a:ext cx="190361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5206538" y="2284671"/>
            <a:ext cx="3264131" cy="2006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0" y="6811"/>
            <a:ext cx="9541395" cy="646331"/>
          </a:xfrm>
          <a:prstGeom prst="rect">
            <a:avLst/>
          </a:prstGeom>
          <a:noFill/>
        </p:spPr>
        <p:txBody>
          <a:bodyPr wrap="none" rtlCol="0">
            <a:spAutoFit/>
          </a:bodyPr>
          <a:lstStyle/>
          <a:p>
            <a:r>
              <a:rPr lang="zh-TW" altLang="en-US" sz="3600" b="1" dirty="0" smtClean="0">
                <a:solidFill>
                  <a:srgbClr val="FF0000"/>
                </a:solidFill>
              </a:rPr>
              <a:t>也有中文資料庫的文章</a:t>
            </a:r>
            <a:r>
              <a:rPr lang="en-US" altLang="zh-TW" sz="3600" b="1" dirty="0" smtClean="0">
                <a:solidFill>
                  <a:srgbClr val="FF0000"/>
                </a:solidFill>
              </a:rPr>
              <a:t>.</a:t>
            </a:r>
            <a:r>
              <a:rPr lang="zh-TW" altLang="en-US" sz="3600" b="1" dirty="0" smtClean="0">
                <a:solidFill>
                  <a:srgbClr val="FF0000"/>
                </a:solidFill>
              </a:rPr>
              <a:t>但就會導引至該庫下載</a:t>
            </a:r>
            <a:endParaRPr lang="zh-TW" altLang="en-US" sz="3600" b="1" dirty="0">
              <a:solidFill>
                <a:srgbClr val="FF0000"/>
              </a:solidFill>
            </a:endParaRPr>
          </a:p>
        </p:txBody>
      </p:sp>
    </p:spTree>
    <p:extLst>
      <p:ext uri="{BB962C8B-B14F-4D97-AF65-F5344CB8AC3E}">
        <p14:creationId xmlns:p14="http://schemas.microsoft.com/office/powerpoint/2010/main" val="8130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74644" y="66869"/>
            <a:ext cx="11902751" cy="5951376"/>
          </a:xfrm>
          <a:prstGeom prst="rect">
            <a:avLst/>
          </a:prstGeom>
        </p:spPr>
      </p:pic>
      <p:sp>
        <p:nvSpPr>
          <p:cNvPr id="4" name="圓角矩形 11">
            <a:extLst>
              <a:ext uri="{FF2B5EF4-FFF2-40B4-BE49-F238E27FC236}">
                <a16:creationId xmlns:a16="http://schemas.microsoft.com/office/drawing/2014/main" id="{80322667-1752-4B51-924F-1AFDCAAA96AA}"/>
              </a:ext>
            </a:extLst>
          </p:cNvPr>
          <p:cNvSpPr/>
          <p:nvPr/>
        </p:nvSpPr>
        <p:spPr>
          <a:xfrm>
            <a:off x="6026019" y="5001208"/>
            <a:ext cx="5637246" cy="811763"/>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756221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3430278" y="0"/>
            <a:ext cx="5825672" cy="6792686"/>
          </a:xfrm>
          <a:prstGeom prst="rect">
            <a:avLst/>
          </a:prstGeom>
        </p:spPr>
      </p:pic>
    </p:spTree>
    <p:extLst>
      <p:ext uri="{BB962C8B-B14F-4D97-AF65-F5344CB8AC3E}">
        <p14:creationId xmlns:p14="http://schemas.microsoft.com/office/powerpoint/2010/main" val="12986285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t="3451"/>
          <a:stretch/>
        </p:blipFill>
        <p:spPr>
          <a:xfrm>
            <a:off x="236067" y="121298"/>
            <a:ext cx="11383964" cy="3032449"/>
          </a:xfrm>
          <a:prstGeom prst="rect">
            <a:avLst/>
          </a:prstGeom>
        </p:spPr>
      </p:pic>
      <p:grpSp>
        <p:nvGrpSpPr>
          <p:cNvPr id="7" name="群組 6"/>
          <p:cNvGrpSpPr/>
          <p:nvPr/>
        </p:nvGrpSpPr>
        <p:grpSpPr>
          <a:xfrm>
            <a:off x="2314315" y="3086930"/>
            <a:ext cx="9959317" cy="3771070"/>
            <a:chOff x="2314315" y="3086930"/>
            <a:chExt cx="9959317" cy="3771070"/>
          </a:xfrm>
        </p:grpSpPr>
        <p:pic>
          <p:nvPicPr>
            <p:cNvPr id="3" name="圖片 2"/>
            <p:cNvPicPr>
              <a:picLocks noChangeAspect="1"/>
            </p:cNvPicPr>
            <p:nvPr/>
          </p:nvPicPr>
          <p:blipFill>
            <a:blip r:embed="rId3"/>
            <a:stretch>
              <a:fillRect/>
            </a:stretch>
          </p:blipFill>
          <p:spPr>
            <a:xfrm>
              <a:off x="4198776" y="3086930"/>
              <a:ext cx="8074856" cy="3771070"/>
            </a:xfrm>
            <a:prstGeom prst="rect">
              <a:avLst/>
            </a:prstGeom>
          </p:spPr>
        </p:pic>
        <p:sp>
          <p:nvSpPr>
            <p:cNvPr id="4" name="文字方塊 3">
              <a:extLst>
                <a:ext uri="{FF2B5EF4-FFF2-40B4-BE49-F238E27FC236}">
                  <a16:creationId xmlns:a16="http://schemas.microsoft.com/office/drawing/2014/main" id="{CDE5D1D8-6CB3-49DD-8039-E981DAF07586}"/>
                </a:ext>
              </a:extLst>
            </p:cNvPr>
            <p:cNvSpPr txBox="1"/>
            <p:nvPr/>
          </p:nvSpPr>
          <p:spPr>
            <a:xfrm>
              <a:off x="2314315" y="3283176"/>
              <a:ext cx="5889754" cy="1015663"/>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zh-TW" altLang="en-US" sz="2000" dirty="0" smtClean="0">
                  <a:latin typeface="Microsoft YaHei" panose="020B0503020204020204" pitchFamily="34" charset="-122"/>
                  <a:ea typeface="Microsoft YaHei" panose="020B0503020204020204" pitchFamily="34" charset="-122"/>
                </a:rPr>
                <a:t>如果看到</a:t>
              </a:r>
              <a:r>
                <a:rPr lang="en-US" altLang="zh-TW" sz="2000" dirty="0" smtClean="0">
                  <a:latin typeface="Microsoft YaHei" panose="020B0503020204020204" pitchFamily="34" charset="-122"/>
                  <a:ea typeface="Microsoft YaHei" panose="020B0503020204020204" pitchFamily="34" charset="-122"/>
                </a:rPr>
                <a:t>Full Text Finder</a:t>
              </a:r>
              <a:br>
                <a:rPr lang="en-US" altLang="zh-TW" sz="2000" dirty="0" smtClean="0">
                  <a:latin typeface="Microsoft YaHei" panose="020B0503020204020204" pitchFamily="34" charset="-122"/>
                  <a:ea typeface="Microsoft YaHei" panose="020B0503020204020204" pitchFamily="34" charset="-122"/>
                </a:rPr>
              </a:br>
              <a:r>
                <a:rPr lang="zh-TW" altLang="en-US" sz="2000" dirty="0" smtClean="0">
                  <a:latin typeface="Microsoft YaHei" panose="020B0503020204020204" pitchFamily="34" charset="-122"/>
                  <a:ea typeface="Microsoft YaHei" panose="020B0503020204020204" pitchFamily="34" charset="-122"/>
                </a:rPr>
                <a:t>點選即能搜全文</a:t>
              </a:r>
              <a:r>
                <a:rPr lang="en-US" altLang="zh-TW" sz="2000" dirty="0" smtClean="0">
                  <a:latin typeface="Microsoft YaHei" panose="020B0503020204020204" pitchFamily="34" charset="-122"/>
                  <a:ea typeface="Microsoft YaHei" panose="020B0503020204020204" pitchFamily="34" charset="-122"/>
                </a:rPr>
                <a:t/>
              </a:r>
              <a:br>
                <a:rPr lang="en-US" altLang="zh-TW" sz="2000" dirty="0" smtClean="0">
                  <a:latin typeface="Microsoft YaHei" panose="020B0503020204020204" pitchFamily="34" charset="-122"/>
                  <a:ea typeface="Microsoft YaHei" panose="020B0503020204020204" pitchFamily="34" charset="-122"/>
                </a:rPr>
              </a:br>
              <a:r>
                <a:rPr lang="zh-TW" altLang="en-US" sz="2000" dirty="0" smtClean="0">
                  <a:latin typeface="Microsoft YaHei" panose="020B0503020204020204" pitchFamily="34" charset="-122"/>
                  <a:ea typeface="Microsoft YaHei" panose="020B0503020204020204" pitchFamily="34" charset="-122"/>
                </a:rPr>
                <a:t>這一筆因時間差出現這樣的字樣</a:t>
              </a:r>
              <a:r>
                <a:rPr lang="en-US" altLang="zh-TW" sz="2000" dirty="0" smtClean="0">
                  <a:latin typeface="Microsoft YaHei" panose="020B0503020204020204" pitchFamily="34" charset="-122"/>
                  <a:ea typeface="Microsoft YaHei" panose="020B0503020204020204" pitchFamily="34" charset="-122"/>
                </a:rPr>
                <a:t>,</a:t>
              </a:r>
              <a:r>
                <a:rPr lang="zh-TW" altLang="en-US" sz="2000" dirty="0">
                  <a:latin typeface="Microsoft YaHei" panose="020B0503020204020204" pitchFamily="34" charset="-122"/>
                  <a:ea typeface="Microsoft YaHei" panose="020B0503020204020204" pitchFamily="34" charset="-122"/>
                </a:rPr>
                <a:t>一樣會導引到華藝</a:t>
              </a:r>
            </a:p>
          </p:txBody>
        </p:sp>
      </p:grpSp>
      <p:sp>
        <p:nvSpPr>
          <p:cNvPr id="5" name="圓角矩形 11">
            <a:extLst>
              <a:ext uri="{FF2B5EF4-FFF2-40B4-BE49-F238E27FC236}">
                <a16:creationId xmlns:a16="http://schemas.microsoft.com/office/drawing/2014/main" id="{80322667-1752-4B51-924F-1AFDCAAA96AA}"/>
              </a:ext>
            </a:extLst>
          </p:cNvPr>
          <p:cNvSpPr/>
          <p:nvPr/>
        </p:nvSpPr>
        <p:spPr>
          <a:xfrm>
            <a:off x="2110725" y="2341984"/>
            <a:ext cx="3907690" cy="811763"/>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11">
            <a:extLst>
              <a:ext uri="{FF2B5EF4-FFF2-40B4-BE49-F238E27FC236}">
                <a16:creationId xmlns:a16="http://schemas.microsoft.com/office/drawing/2014/main" id="{80322667-1752-4B51-924F-1AFDCAAA96AA}"/>
              </a:ext>
            </a:extLst>
          </p:cNvPr>
          <p:cNvSpPr/>
          <p:nvPr/>
        </p:nvSpPr>
        <p:spPr>
          <a:xfrm>
            <a:off x="3499658" y="1097280"/>
            <a:ext cx="1138844" cy="440575"/>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078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83529" y="0"/>
            <a:ext cx="3781953" cy="6686482"/>
          </a:xfrm>
          <a:prstGeom prst="rect">
            <a:avLst/>
          </a:prstGeom>
        </p:spPr>
      </p:pic>
      <p:grpSp>
        <p:nvGrpSpPr>
          <p:cNvPr id="8" name="群組 7"/>
          <p:cNvGrpSpPr/>
          <p:nvPr/>
        </p:nvGrpSpPr>
        <p:grpSpPr>
          <a:xfrm>
            <a:off x="183529" y="1973433"/>
            <a:ext cx="3698006" cy="4557996"/>
            <a:chOff x="183529" y="1973433"/>
            <a:chExt cx="3698006" cy="4557996"/>
          </a:xfrm>
        </p:grpSpPr>
        <p:sp>
          <p:nvSpPr>
            <p:cNvPr id="3" name="圓角矩形 11">
              <a:extLst>
                <a:ext uri="{FF2B5EF4-FFF2-40B4-BE49-F238E27FC236}">
                  <a16:creationId xmlns:a16="http://schemas.microsoft.com/office/drawing/2014/main" id="{80322667-1752-4B51-924F-1AFDCAAA96AA}"/>
                </a:ext>
              </a:extLst>
            </p:cNvPr>
            <p:cNvSpPr/>
            <p:nvPr/>
          </p:nvSpPr>
          <p:spPr>
            <a:xfrm>
              <a:off x="183529" y="2453951"/>
              <a:ext cx="3698006" cy="4077478"/>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CDE5D1D8-6CB3-49DD-8039-E981DAF07586}"/>
                </a:ext>
              </a:extLst>
            </p:cNvPr>
            <p:cNvSpPr txBox="1"/>
            <p:nvPr/>
          </p:nvSpPr>
          <p:spPr>
            <a:xfrm>
              <a:off x="1094791" y="1973433"/>
              <a:ext cx="2492990" cy="40011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zh-TW" altLang="en-US" sz="2000" dirty="0">
                  <a:latin typeface="Microsoft YaHei" panose="020B0503020204020204" pitchFamily="34" charset="-122"/>
                  <a:ea typeface="Microsoft YaHei" panose="020B0503020204020204" pitchFamily="34" charset="-122"/>
                </a:rPr>
                <a:t>內容提供者可以限定</a:t>
              </a:r>
            </a:p>
          </p:txBody>
        </p:sp>
      </p:grpSp>
      <p:sp>
        <p:nvSpPr>
          <p:cNvPr id="5" name="文字方塊 4"/>
          <p:cNvSpPr txBox="1"/>
          <p:nvPr/>
        </p:nvSpPr>
        <p:spPr>
          <a:xfrm flipH="1">
            <a:off x="270588" y="4693298"/>
            <a:ext cx="1399592" cy="769441"/>
          </a:xfrm>
          <a:prstGeom prst="rect">
            <a:avLst/>
          </a:prstGeom>
          <a:noFill/>
        </p:spPr>
        <p:txBody>
          <a:bodyPr wrap="square" rtlCol="0">
            <a:spAutoFit/>
          </a:bodyPr>
          <a:lstStyle/>
          <a:p>
            <a:r>
              <a:rPr lang="zh-TW" altLang="en-US" sz="4400" dirty="0">
                <a:solidFill>
                  <a:srgbClr val="FF0000"/>
                </a:solidFill>
                <a:sym typeface="Wingdings 2" panose="05020102010507070707" pitchFamily="18" charset="2"/>
              </a:rPr>
              <a:t></a:t>
            </a:r>
            <a:endParaRPr lang="zh-TW" altLang="en-US" sz="4400" dirty="0">
              <a:solidFill>
                <a:srgbClr val="FF0000"/>
              </a:solidFill>
            </a:endParaRPr>
          </a:p>
        </p:txBody>
      </p:sp>
      <p:pic>
        <p:nvPicPr>
          <p:cNvPr id="7" name="圖片 6"/>
          <p:cNvPicPr>
            <a:picLocks noChangeAspect="1"/>
          </p:cNvPicPr>
          <p:nvPr/>
        </p:nvPicPr>
        <p:blipFill>
          <a:blip r:embed="rId3"/>
          <a:stretch>
            <a:fillRect/>
          </a:stretch>
        </p:blipFill>
        <p:spPr>
          <a:xfrm>
            <a:off x="4133462" y="3233470"/>
            <a:ext cx="7955902" cy="3297959"/>
          </a:xfrm>
          <a:prstGeom prst="rect">
            <a:avLst/>
          </a:prstGeom>
          <a:ln w="127000" cap="sq">
            <a:solidFill>
              <a:srgbClr val="FF0000"/>
            </a:solidFill>
            <a:miter lim="800000"/>
          </a:ln>
          <a:effectLst>
            <a:outerShdw blurRad="57150" dist="50800" dir="2700000" algn="tl" rotWithShape="0">
              <a:srgbClr val="000000">
                <a:alpha val="40000"/>
              </a:srgbClr>
            </a:outerShdw>
          </a:effectLst>
        </p:spPr>
      </p:pic>
      <p:grpSp>
        <p:nvGrpSpPr>
          <p:cNvPr id="10" name="群組 9"/>
          <p:cNvGrpSpPr/>
          <p:nvPr/>
        </p:nvGrpSpPr>
        <p:grpSpPr>
          <a:xfrm>
            <a:off x="4124131" y="123760"/>
            <a:ext cx="7965233" cy="2406458"/>
            <a:chOff x="4124131" y="123760"/>
            <a:chExt cx="7965233" cy="2406458"/>
          </a:xfrm>
        </p:grpSpPr>
        <p:pic>
          <p:nvPicPr>
            <p:cNvPr id="6" name="圖片 5"/>
            <p:cNvPicPr>
              <a:picLocks noChangeAspect="1"/>
            </p:cNvPicPr>
            <p:nvPr/>
          </p:nvPicPr>
          <p:blipFill>
            <a:blip r:embed="rId4"/>
            <a:stretch>
              <a:fillRect/>
            </a:stretch>
          </p:blipFill>
          <p:spPr>
            <a:xfrm>
              <a:off x="4124131" y="123760"/>
              <a:ext cx="7965233" cy="2406458"/>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
          <p:nvSpPr>
            <p:cNvPr id="9" name="圓角矩形 11">
              <a:extLst>
                <a:ext uri="{FF2B5EF4-FFF2-40B4-BE49-F238E27FC236}">
                  <a16:creationId xmlns:a16="http://schemas.microsoft.com/office/drawing/2014/main" id="{80322667-1752-4B51-924F-1AFDCAAA96AA}"/>
                </a:ext>
              </a:extLst>
            </p:cNvPr>
            <p:cNvSpPr/>
            <p:nvPr/>
          </p:nvSpPr>
          <p:spPr>
            <a:xfrm>
              <a:off x="8778240" y="881149"/>
              <a:ext cx="2851266" cy="374073"/>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68746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97FA25C-1180-4104-A4CC-8A41746B3EB5}"/>
              </a:ext>
            </a:extLst>
          </p:cNvPr>
          <p:cNvSpPr txBox="1"/>
          <p:nvPr/>
        </p:nvSpPr>
        <p:spPr>
          <a:xfrm>
            <a:off x="1263535" y="1645745"/>
            <a:ext cx="9983586" cy="3460691"/>
          </a:xfrm>
          <a:prstGeom prst="rect">
            <a:avLst/>
          </a:prstGeom>
          <a:noFill/>
        </p:spPr>
        <p:txBody>
          <a:bodyPr wrap="square" rtlCol="0" anchor="t">
            <a:spAutoFit/>
          </a:bodyPr>
          <a:lstStyle/>
          <a:p>
            <a:pPr algn="ctr">
              <a:lnSpc>
                <a:spcPct val="114000"/>
              </a:lnSpc>
            </a:pPr>
            <a:r>
              <a:rPr lang="en-US" altLang="zh-TW" sz="9600" b="1" spc="600" dirty="0" smtClean="0">
                <a:solidFill>
                  <a:srgbClr val="E50C61"/>
                </a:solidFill>
                <a:latin typeface="微软雅黑" panose="020B0503020204020204" charset="-122"/>
                <a:ea typeface="微软雅黑" panose="020B0503020204020204" charset="-122"/>
              </a:rPr>
              <a:t>SDOL</a:t>
            </a:r>
            <a:r>
              <a:rPr lang="zh-TW" altLang="en-US" sz="5400" b="1" spc="600" dirty="0" smtClean="0">
                <a:solidFill>
                  <a:srgbClr val="005BD3"/>
                </a:solidFill>
                <a:latin typeface="微软雅黑" panose="020B0503020204020204" charset="-122"/>
                <a:ea typeface="微软雅黑" panose="020B0503020204020204" charset="-122"/>
              </a:rPr>
              <a:t>下載練習</a:t>
            </a:r>
            <a:r>
              <a:rPr lang="en-US" altLang="zh-TW" sz="7200" b="1" spc="600" dirty="0">
                <a:solidFill>
                  <a:schemeClr val="tx1">
                    <a:lumMod val="75000"/>
                    <a:lumOff val="25000"/>
                  </a:schemeClr>
                </a:solidFill>
                <a:latin typeface="微软雅黑" panose="020B0503020204020204" charset="-122"/>
                <a:ea typeface="微软雅黑" panose="020B0503020204020204" charset="-122"/>
              </a:rPr>
              <a:t/>
            </a:r>
            <a:br>
              <a:rPr lang="en-US" altLang="zh-TW" sz="7200" b="1" spc="600" dirty="0">
                <a:solidFill>
                  <a:schemeClr val="tx1">
                    <a:lumMod val="75000"/>
                    <a:lumOff val="25000"/>
                  </a:schemeClr>
                </a:solidFill>
                <a:latin typeface="微软雅黑" panose="020B0503020204020204" charset="-122"/>
                <a:ea typeface="微软雅黑" panose="020B0503020204020204" charset="-122"/>
              </a:rPr>
            </a:b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利用資源探索</a:t>
            </a:r>
            <a:r>
              <a:rPr lang="en-US" altLang="zh-TW" sz="4800" b="1" spc="600" dirty="0" smtClean="0">
                <a:solidFill>
                  <a:schemeClr val="tx1">
                    <a:lumMod val="75000"/>
                    <a:lumOff val="25000"/>
                  </a:schemeClr>
                </a:solidFill>
                <a:latin typeface="微软雅黑" panose="020B0503020204020204" charset="-122"/>
                <a:ea typeface="微软雅黑" panose="020B0503020204020204" charset="-122"/>
              </a:rPr>
              <a:t>,</a:t>
            </a: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找到</a:t>
            </a:r>
            <a:r>
              <a:rPr lang="en-US" altLang="zh-TW" sz="4800" b="1" spc="600" dirty="0" smtClean="0">
                <a:solidFill>
                  <a:schemeClr val="tx1">
                    <a:lumMod val="75000"/>
                    <a:lumOff val="25000"/>
                  </a:schemeClr>
                </a:solidFill>
                <a:latin typeface="微软雅黑" panose="020B0503020204020204" charset="-122"/>
                <a:ea typeface="微软雅黑" panose="020B0503020204020204" charset="-122"/>
              </a:rPr>
              <a:t>SDOL</a:t>
            </a: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文章</a:t>
            </a:r>
            <a:r>
              <a:rPr lang="en-US" altLang="zh-TW" sz="4800" b="1" spc="600" dirty="0" smtClean="0">
                <a:solidFill>
                  <a:schemeClr val="tx1">
                    <a:lumMod val="75000"/>
                    <a:lumOff val="25000"/>
                  </a:schemeClr>
                </a:solidFill>
                <a:latin typeface="微软雅黑" panose="020B0503020204020204" charset="-122"/>
                <a:ea typeface="微软雅黑" panose="020B0503020204020204" charset="-122"/>
              </a:rPr>
              <a:t>,</a:t>
            </a: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下載</a:t>
            </a:r>
            <a:r>
              <a:rPr lang="en-US" altLang="zh-TW" sz="4800" b="1" spc="600" dirty="0" smtClean="0">
                <a:solidFill>
                  <a:schemeClr val="tx1">
                    <a:lumMod val="75000"/>
                    <a:lumOff val="25000"/>
                  </a:schemeClr>
                </a:solidFill>
                <a:latin typeface="微软雅黑" panose="020B0503020204020204" charset="-122"/>
                <a:ea typeface="微软雅黑" panose="020B0503020204020204" charset="-122"/>
              </a:rPr>
              <a:t>2</a:t>
            </a: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篇文章在桌面</a:t>
            </a:r>
            <a:r>
              <a:rPr lang="en-US" altLang="zh-TW" sz="4800" b="1" spc="600" dirty="0" smtClean="0">
                <a:solidFill>
                  <a:schemeClr val="tx1">
                    <a:lumMod val="75000"/>
                    <a:lumOff val="25000"/>
                  </a:schemeClr>
                </a:solidFill>
                <a:latin typeface="微软雅黑" panose="020B0503020204020204" charset="-122"/>
                <a:ea typeface="微软雅黑" panose="020B0503020204020204" charset="-122"/>
              </a:rPr>
              <a:t>.</a:t>
            </a: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抽禮券～</a:t>
            </a:r>
            <a:endParaRPr lang="zh-CN" altLang="en-US" sz="7200" b="1" spc="600" dirty="0">
              <a:solidFill>
                <a:schemeClr val="tx1">
                  <a:lumMod val="75000"/>
                  <a:lumOff val="25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8680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54902" y="1593655"/>
            <a:ext cx="2812747" cy="2101740"/>
          </a:xfrm>
          <a:prstGeom prst="triangle">
            <a:avLst/>
          </a:prstGeom>
          <a:solidFill>
            <a:schemeClr val="accent4">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文本框 2"/>
          <p:cNvSpPr txBox="1"/>
          <p:nvPr/>
        </p:nvSpPr>
        <p:spPr>
          <a:xfrm>
            <a:off x="3542071" y="3013501"/>
            <a:ext cx="5109091" cy="830997"/>
          </a:xfrm>
          <a:prstGeom prst="rect">
            <a:avLst/>
          </a:prstGeom>
          <a:noFill/>
        </p:spPr>
        <p:txBody>
          <a:bodyPr wrap="none" rtlCol="0">
            <a:spAutoFit/>
          </a:bodyPr>
          <a:lstStyle/>
          <a:p>
            <a:pPr algn="l"/>
            <a:r>
              <a:rPr lang="zh-TW" altLang="en-US" sz="4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重點電子資源介紹</a:t>
            </a:r>
            <a:endParaRPr lang="zh-CN" altLang="en-US" sz="4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6" name="等腰三角形 5"/>
          <p:cNvSpPr/>
          <p:nvPr/>
        </p:nvSpPr>
        <p:spPr>
          <a:xfrm rot="16200000" flipH="1">
            <a:off x="10384747" y="2655849"/>
            <a:ext cx="2069408" cy="1546303"/>
          </a:xfrm>
          <a:prstGeom prst="triangle">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等腰三角形 6"/>
          <p:cNvSpPr/>
          <p:nvPr/>
        </p:nvSpPr>
        <p:spPr>
          <a:xfrm rot="5400000">
            <a:off x="-436508" y="2327919"/>
            <a:ext cx="3458403" cy="2584187"/>
          </a:xfrm>
          <a:prstGeom prst="triangle">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 name="圖形 4" descr="網際網路">
            <a:extLst>
              <a:ext uri="{FF2B5EF4-FFF2-40B4-BE49-F238E27FC236}">
                <a16:creationId xmlns:a16="http://schemas.microsoft.com/office/drawing/2014/main" id="{3B6C9BDE-A03D-4053-A2B4-E5EEEA4F6ED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70200" y="2863273"/>
            <a:ext cx="1446164" cy="1446164"/>
          </a:xfrm>
          <a:prstGeom prst="rect">
            <a:avLst/>
          </a:prstGeom>
        </p:spPr>
      </p:pic>
    </p:spTree>
    <p:extLst>
      <p:ext uri="{BB962C8B-B14F-4D97-AF65-F5344CB8AC3E}">
        <p14:creationId xmlns:p14="http://schemas.microsoft.com/office/powerpoint/2010/main" val="22311187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6" grpId="0" bldLvl="0" animBg="1"/>
      <p:bldP spid="7"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714895" y="1047405"/>
            <a:ext cx="3416320" cy="646331"/>
          </a:xfrm>
          <a:prstGeom prst="rect">
            <a:avLst/>
          </a:prstGeom>
          <a:noFill/>
        </p:spPr>
        <p:txBody>
          <a:bodyPr wrap="none" rtlCol="0">
            <a:spAutoFit/>
          </a:bodyPr>
          <a:lstStyle/>
          <a:p>
            <a:r>
              <a:rPr lang="zh-TW" altLang="en-US" sz="3600" b="1" spc="600" dirty="0">
                <a:solidFill>
                  <a:srgbClr val="E50C61"/>
                </a:solidFill>
                <a:latin typeface="微软雅黑" panose="020B0503020204020204" charset="-122"/>
                <a:ea typeface="微软雅黑" panose="020B0503020204020204" charset="-122"/>
              </a:rPr>
              <a:t>中文電子資源</a:t>
            </a:r>
          </a:p>
        </p:txBody>
      </p:sp>
      <p:sp>
        <p:nvSpPr>
          <p:cNvPr id="3" name="文字方塊 2"/>
          <p:cNvSpPr txBox="1"/>
          <p:nvPr/>
        </p:nvSpPr>
        <p:spPr>
          <a:xfrm>
            <a:off x="714895" y="3931921"/>
            <a:ext cx="3416320" cy="646331"/>
          </a:xfrm>
          <a:prstGeom prst="rect">
            <a:avLst/>
          </a:prstGeom>
          <a:noFill/>
        </p:spPr>
        <p:txBody>
          <a:bodyPr wrap="none" rtlCol="0">
            <a:spAutoFit/>
          </a:bodyPr>
          <a:lstStyle/>
          <a:p>
            <a:r>
              <a:rPr lang="zh-TW" altLang="en-US" sz="3600" b="1" spc="600" dirty="0">
                <a:solidFill>
                  <a:srgbClr val="E50C61"/>
                </a:solidFill>
                <a:latin typeface="微软雅黑" panose="020B0503020204020204" charset="-122"/>
                <a:ea typeface="微软雅黑" panose="020B0503020204020204" charset="-122"/>
              </a:rPr>
              <a:t>西文電子資源</a:t>
            </a:r>
          </a:p>
        </p:txBody>
      </p:sp>
      <p:sp>
        <p:nvSpPr>
          <p:cNvPr id="4" name="文字方塊 3"/>
          <p:cNvSpPr txBox="1"/>
          <p:nvPr/>
        </p:nvSpPr>
        <p:spPr>
          <a:xfrm>
            <a:off x="1953491" y="2053244"/>
            <a:ext cx="7802136" cy="1569660"/>
          </a:xfrm>
          <a:prstGeom prst="rect">
            <a:avLst/>
          </a:prstGeom>
          <a:noFill/>
        </p:spPr>
        <p:txBody>
          <a:bodyPr wrap="none" rtlCol="0">
            <a:spAutoFit/>
          </a:bodyPr>
          <a:lstStyle/>
          <a:p>
            <a:r>
              <a:rPr lang="zh-TW" altLang="en-US" sz="4800" b="1" spc="600" dirty="0">
                <a:solidFill>
                  <a:schemeClr val="tx1">
                    <a:lumMod val="75000"/>
                    <a:lumOff val="25000"/>
                  </a:schemeClr>
                </a:solidFill>
                <a:latin typeface="微软雅黑" panose="020B0503020204020204" charset="-122"/>
                <a:ea typeface="微软雅黑" panose="020B0503020204020204" charset="-122"/>
              </a:rPr>
              <a:t>華藝線上圖書館</a:t>
            </a:r>
            <a:endParaRPr lang="en-US" altLang="zh-TW" sz="4800" b="1" spc="600" dirty="0">
              <a:solidFill>
                <a:schemeClr val="tx1">
                  <a:lumMod val="75000"/>
                  <a:lumOff val="25000"/>
                </a:schemeClr>
              </a:solidFill>
              <a:latin typeface="微软雅黑" panose="020B0503020204020204" charset="-122"/>
              <a:ea typeface="微软雅黑" panose="020B0503020204020204" charset="-122"/>
            </a:endParaRPr>
          </a:p>
          <a:p>
            <a:r>
              <a:rPr lang="zh-TW" altLang="en-US" sz="4800" b="1" spc="600" dirty="0">
                <a:solidFill>
                  <a:schemeClr val="tx1">
                    <a:lumMod val="75000"/>
                    <a:lumOff val="25000"/>
                  </a:schemeClr>
                </a:solidFill>
                <a:latin typeface="微软雅黑" panose="020B0503020204020204" charset="-122"/>
                <a:ea typeface="微软雅黑" panose="020B0503020204020204" charset="-122"/>
              </a:rPr>
              <a:t>臺灣博碩士論文加值系統</a:t>
            </a:r>
          </a:p>
        </p:txBody>
      </p:sp>
      <p:sp>
        <p:nvSpPr>
          <p:cNvPr id="5" name="文字方塊 4"/>
          <p:cNvSpPr txBox="1"/>
          <p:nvPr/>
        </p:nvSpPr>
        <p:spPr>
          <a:xfrm>
            <a:off x="1953491" y="4746567"/>
            <a:ext cx="2190023" cy="830997"/>
          </a:xfrm>
          <a:prstGeom prst="rect">
            <a:avLst/>
          </a:prstGeom>
          <a:noFill/>
        </p:spPr>
        <p:txBody>
          <a:bodyPr wrap="none" rtlCol="0">
            <a:spAutoFit/>
          </a:bodyPr>
          <a:lstStyle/>
          <a:p>
            <a:r>
              <a:rPr lang="en-US" altLang="zh-TW" sz="4800" b="1" spc="600" dirty="0" smtClean="0">
                <a:solidFill>
                  <a:schemeClr val="tx1">
                    <a:lumMod val="75000"/>
                    <a:lumOff val="25000"/>
                  </a:schemeClr>
                </a:solidFill>
                <a:latin typeface="微软雅黑" panose="020B0503020204020204" charset="-122"/>
                <a:ea typeface="微软雅黑" panose="020B0503020204020204" charset="-122"/>
              </a:rPr>
              <a:t>SDOL</a:t>
            </a:r>
            <a:endParaRPr lang="zh-TW" altLang="en-US" sz="4800" b="1" spc="600" dirty="0">
              <a:solidFill>
                <a:schemeClr val="tx1">
                  <a:lumMod val="75000"/>
                  <a:lumOff val="25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6207501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p:nvPr/>
        </p:nvSpPr>
        <p:spPr>
          <a:xfrm>
            <a:off x="10007346" y="6452363"/>
            <a:ext cx="154305" cy="166712"/>
          </a:xfrm>
          <a:prstGeom prst="rect">
            <a:avLst/>
          </a:prstGeom>
        </p:spPr>
        <p:txBody>
          <a:bodyPr vert="horz" wrap="square" lIns="0" tIns="0" rIns="0" bIns="0" rtlCol="0">
            <a:spAutoFit/>
          </a:bodyPr>
          <a:lstStyle/>
          <a:p>
            <a:pPr marL="38100">
              <a:lnSpc>
                <a:spcPts val="1315"/>
              </a:lnSpc>
            </a:pPr>
            <a:fld id="{81D60167-4931-47E6-BA6A-407CBD079E47}" type="slidenum">
              <a:rPr sz="1100" spc="-5" dirty="0">
                <a:solidFill>
                  <a:srgbClr val="1F487C"/>
                </a:solidFill>
                <a:latin typeface="Arial"/>
                <a:cs typeface="Arial"/>
              </a:rPr>
              <a:pPr marL="38100">
                <a:lnSpc>
                  <a:spcPts val="1315"/>
                </a:lnSpc>
              </a:pPr>
              <a:t>39</a:t>
            </a:fld>
            <a:endParaRPr sz="1100">
              <a:latin typeface="Arial"/>
              <a:cs typeface="Arial"/>
            </a:endParaRPr>
          </a:p>
        </p:txBody>
      </p:sp>
      <p:pic>
        <p:nvPicPr>
          <p:cNvPr id="5" name="圖片 4">
            <a:extLst>
              <a:ext uri="{FF2B5EF4-FFF2-40B4-BE49-F238E27FC236}">
                <a16:creationId xmlns:a16="http://schemas.microsoft.com/office/drawing/2014/main" id="{030F1178-5ACE-DFE7-6F90-E4A63E44D654}"/>
              </a:ext>
            </a:extLst>
          </p:cNvPr>
          <p:cNvPicPr>
            <a:picLocks noChangeAspect="1"/>
          </p:cNvPicPr>
          <p:nvPr/>
        </p:nvPicPr>
        <p:blipFill rotWithShape="1">
          <a:blip r:embed="rId3"/>
          <a:srcRect l="26110" t="5360" r="25520" b="78165"/>
          <a:stretch/>
        </p:blipFill>
        <p:spPr>
          <a:xfrm>
            <a:off x="407323" y="1425170"/>
            <a:ext cx="9901411" cy="1991360"/>
          </a:xfrm>
          <a:prstGeom prst="rect">
            <a:avLst/>
          </a:prstGeom>
        </p:spPr>
      </p:pic>
      <p:sp>
        <p:nvSpPr>
          <p:cNvPr id="2" name="文字方塊 1"/>
          <p:cNvSpPr txBox="1"/>
          <p:nvPr/>
        </p:nvSpPr>
        <p:spPr>
          <a:xfrm>
            <a:off x="4389121" y="3876464"/>
            <a:ext cx="7366119" cy="1323439"/>
          </a:xfrm>
          <a:prstGeom prst="rect">
            <a:avLst/>
          </a:prstGeom>
          <a:noFill/>
        </p:spPr>
        <p:txBody>
          <a:bodyPr wrap="none" rtlCol="0">
            <a:spAutoFit/>
          </a:bodyPr>
          <a:lstStyle/>
          <a:p>
            <a:r>
              <a:rPr lang="zh-TW" altLang="en-US" sz="8000" dirty="0" smtClean="0"/>
              <a:t>華藝線上圖書館</a:t>
            </a:r>
            <a:endParaRPr lang="zh-TW" altLang="en-US" sz="8000" dirty="0"/>
          </a:p>
        </p:txBody>
      </p:sp>
    </p:spTree>
    <p:extLst>
      <p:ext uri="{BB962C8B-B14F-4D97-AF65-F5344CB8AC3E}">
        <p14:creationId xmlns:p14="http://schemas.microsoft.com/office/powerpoint/2010/main" val="391093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16">
            <a:extLst>
              <a:ext uri="{FF2B5EF4-FFF2-40B4-BE49-F238E27FC236}">
                <a16:creationId xmlns:a16="http://schemas.microsoft.com/office/drawing/2014/main" id="{3EF99882-37D4-4395-9015-D1A3DF2EE67A}"/>
              </a:ext>
            </a:extLst>
          </p:cNvPr>
          <p:cNvSpPr/>
          <p:nvPr/>
        </p:nvSpPr>
        <p:spPr bwMode="auto">
          <a:xfrm rot="11258092">
            <a:off x="9777540" y="2342228"/>
            <a:ext cx="1971287" cy="1748896"/>
          </a:xfrm>
          <a:custGeom>
            <a:avLst/>
            <a:gdLst>
              <a:gd name="T0" fmla="*/ 0 w 859"/>
              <a:gd name="T1" fmla="*/ 486 h 762"/>
              <a:gd name="T2" fmla="*/ 129 w 859"/>
              <a:gd name="T3" fmla="*/ 600 h 762"/>
              <a:gd name="T4" fmla="*/ 703 w 859"/>
              <a:gd name="T5" fmla="*/ 624 h 762"/>
              <a:gd name="T6" fmla="*/ 676 w 859"/>
              <a:gd name="T7" fmla="*/ 115 h 762"/>
              <a:gd name="T8" fmla="*/ 547 w 859"/>
              <a:gd name="T9" fmla="*/ 0 h 762"/>
              <a:gd name="T10" fmla="*/ 0 w 859"/>
              <a:gd name="T11" fmla="*/ 486 h 762"/>
            </a:gdLst>
            <a:ahLst/>
            <a:cxnLst>
              <a:cxn ang="0">
                <a:pos x="T0" y="T1"/>
              </a:cxn>
              <a:cxn ang="0">
                <a:pos x="T2" y="T3"/>
              </a:cxn>
              <a:cxn ang="0">
                <a:pos x="T4" y="T5"/>
              </a:cxn>
              <a:cxn ang="0">
                <a:pos x="T6" y="T7"/>
              </a:cxn>
              <a:cxn ang="0">
                <a:pos x="T8" y="T9"/>
              </a:cxn>
              <a:cxn ang="0">
                <a:pos x="T10" y="T11"/>
              </a:cxn>
            </a:cxnLst>
            <a:rect l="0" t="0" r="r" b="b"/>
            <a:pathLst>
              <a:path w="859" h="762">
                <a:moveTo>
                  <a:pt x="0" y="486"/>
                </a:moveTo>
                <a:cubicBezTo>
                  <a:pt x="2" y="487"/>
                  <a:pt x="127" y="599"/>
                  <a:pt x="129" y="600"/>
                </a:cubicBezTo>
                <a:cubicBezTo>
                  <a:pt x="300" y="752"/>
                  <a:pt x="547" y="762"/>
                  <a:pt x="703" y="624"/>
                </a:cubicBezTo>
                <a:cubicBezTo>
                  <a:pt x="859" y="486"/>
                  <a:pt x="848" y="267"/>
                  <a:pt x="676" y="115"/>
                </a:cubicBezTo>
                <a:cubicBezTo>
                  <a:pt x="675" y="113"/>
                  <a:pt x="549" y="2"/>
                  <a:pt x="547" y="0"/>
                </a:cubicBezTo>
                <a:lnTo>
                  <a:pt x="0" y="486"/>
                </a:lnTo>
                <a:close/>
              </a:path>
            </a:pathLst>
          </a:custGeom>
          <a:solidFill>
            <a:schemeClr val="accent3"/>
          </a:solidFill>
          <a:ln>
            <a:noFill/>
          </a:ln>
          <a:effectLst>
            <a:outerShdw blurRad="254000" dist="190500" dir="720000" algn="ctr" rotWithShape="0">
              <a:srgbClr val="000000">
                <a:alpha val="43000"/>
              </a:srgbClr>
            </a:outerShdw>
          </a:effectLst>
        </p:spPr>
        <p:txBody>
          <a:bodyPr vert="horz" wrap="square" lIns="121899" tIns="60950" rIns="121899" bIns="60950" numCol="1" anchor="t" anchorCtr="0" compatLnSpc="1"/>
          <a:lstStyle/>
          <a:p>
            <a:endParaRPr lang="zh-CN" altLang="en-US" sz="2400" dirty="0">
              <a:solidFill>
                <a:prstClr val="black"/>
              </a:solidFill>
            </a:endParaRPr>
          </a:p>
        </p:txBody>
      </p:sp>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3595190"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貓咪集點卡</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借書集點換好禮</a:t>
            </a:r>
            <a:endParaRPr kumimoji="1" lang="zh-CN" altLang="en-US" sz="2000" b="0" dirty="0">
              <a:solidFill>
                <a:schemeClr val="tx1">
                  <a:lumMod val="65000"/>
                  <a:lumOff val="35000"/>
                </a:schemeClr>
              </a:solidFill>
              <a:latin typeface="微软雅黑" panose="020B0503020204020204" charset="-122"/>
              <a:ea typeface="微软雅黑" panose="020B0503020204020204" charset="-122"/>
            </a:endParaRPr>
          </a:p>
        </p:txBody>
      </p:sp>
      <p:sp>
        <p:nvSpPr>
          <p:cNvPr id="35" name="Freeform 16"/>
          <p:cNvSpPr/>
          <p:nvPr/>
        </p:nvSpPr>
        <p:spPr bwMode="auto">
          <a:xfrm rot="11258092">
            <a:off x="6193400" y="4822990"/>
            <a:ext cx="1971287" cy="1748896"/>
          </a:xfrm>
          <a:custGeom>
            <a:avLst/>
            <a:gdLst>
              <a:gd name="T0" fmla="*/ 0 w 859"/>
              <a:gd name="T1" fmla="*/ 486 h 762"/>
              <a:gd name="T2" fmla="*/ 129 w 859"/>
              <a:gd name="T3" fmla="*/ 600 h 762"/>
              <a:gd name="T4" fmla="*/ 703 w 859"/>
              <a:gd name="T5" fmla="*/ 624 h 762"/>
              <a:gd name="T6" fmla="*/ 676 w 859"/>
              <a:gd name="T7" fmla="*/ 115 h 762"/>
              <a:gd name="T8" fmla="*/ 547 w 859"/>
              <a:gd name="T9" fmla="*/ 0 h 762"/>
              <a:gd name="T10" fmla="*/ 0 w 859"/>
              <a:gd name="T11" fmla="*/ 486 h 762"/>
            </a:gdLst>
            <a:ahLst/>
            <a:cxnLst>
              <a:cxn ang="0">
                <a:pos x="T0" y="T1"/>
              </a:cxn>
              <a:cxn ang="0">
                <a:pos x="T2" y="T3"/>
              </a:cxn>
              <a:cxn ang="0">
                <a:pos x="T4" y="T5"/>
              </a:cxn>
              <a:cxn ang="0">
                <a:pos x="T6" y="T7"/>
              </a:cxn>
              <a:cxn ang="0">
                <a:pos x="T8" y="T9"/>
              </a:cxn>
              <a:cxn ang="0">
                <a:pos x="T10" y="T11"/>
              </a:cxn>
            </a:cxnLst>
            <a:rect l="0" t="0" r="r" b="b"/>
            <a:pathLst>
              <a:path w="859" h="762">
                <a:moveTo>
                  <a:pt x="0" y="486"/>
                </a:moveTo>
                <a:cubicBezTo>
                  <a:pt x="2" y="487"/>
                  <a:pt x="127" y="599"/>
                  <a:pt x="129" y="600"/>
                </a:cubicBezTo>
                <a:cubicBezTo>
                  <a:pt x="300" y="752"/>
                  <a:pt x="547" y="762"/>
                  <a:pt x="703" y="624"/>
                </a:cubicBezTo>
                <a:cubicBezTo>
                  <a:pt x="859" y="486"/>
                  <a:pt x="848" y="267"/>
                  <a:pt x="676" y="115"/>
                </a:cubicBezTo>
                <a:cubicBezTo>
                  <a:pt x="675" y="113"/>
                  <a:pt x="549" y="2"/>
                  <a:pt x="547" y="0"/>
                </a:cubicBezTo>
                <a:lnTo>
                  <a:pt x="0" y="486"/>
                </a:lnTo>
                <a:close/>
              </a:path>
            </a:pathLst>
          </a:custGeom>
          <a:solidFill>
            <a:schemeClr val="accent4"/>
          </a:solidFill>
          <a:ln>
            <a:noFill/>
          </a:ln>
          <a:effectLst>
            <a:outerShdw blurRad="254000" dist="190500" dir="720000" algn="ctr" rotWithShape="0">
              <a:srgbClr val="000000">
                <a:alpha val="43000"/>
              </a:srgbClr>
            </a:outerShdw>
          </a:effectLst>
        </p:spPr>
        <p:txBody>
          <a:bodyPr vert="horz" wrap="square" lIns="121899" tIns="60950" rIns="121899" bIns="60950" numCol="1" anchor="t" anchorCtr="0" compatLnSpc="1"/>
          <a:lstStyle/>
          <a:p>
            <a:endParaRPr lang="zh-CN" altLang="en-US" sz="2400">
              <a:solidFill>
                <a:prstClr val="black"/>
              </a:solidFill>
            </a:endParaRPr>
          </a:p>
        </p:txBody>
      </p:sp>
      <p:sp>
        <p:nvSpPr>
          <p:cNvPr id="29" name="Freeform 6"/>
          <p:cNvSpPr/>
          <p:nvPr/>
        </p:nvSpPr>
        <p:spPr bwMode="auto">
          <a:xfrm>
            <a:off x="6281593" y="2818849"/>
            <a:ext cx="5902655" cy="4032171"/>
          </a:xfrm>
          <a:custGeom>
            <a:avLst/>
            <a:gdLst>
              <a:gd name="T0" fmla="*/ 0 w 1768"/>
              <a:gd name="T1" fmla="*/ 1568 h 1568"/>
              <a:gd name="T2" fmla="*/ 1768 w 1768"/>
              <a:gd name="T3" fmla="*/ 1568 h 1568"/>
              <a:gd name="T4" fmla="*/ 1768 w 1768"/>
              <a:gd name="T5" fmla="*/ 0 h 1568"/>
              <a:gd name="T6" fmla="*/ 0 w 1768"/>
              <a:gd name="T7" fmla="*/ 1568 h 1568"/>
            </a:gdLst>
            <a:ahLst/>
            <a:cxnLst>
              <a:cxn ang="0">
                <a:pos x="T0" y="T1"/>
              </a:cxn>
              <a:cxn ang="0">
                <a:pos x="T2" y="T3"/>
              </a:cxn>
              <a:cxn ang="0">
                <a:pos x="T4" y="T5"/>
              </a:cxn>
              <a:cxn ang="0">
                <a:pos x="T6" y="T7"/>
              </a:cxn>
            </a:cxnLst>
            <a:rect l="0" t="0" r="r" b="b"/>
            <a:pathLst>
              <a:path w="1768" h="1568">
                <a:moveTo>
                  <a:pt x="0" y="1568"/>
                </a:moveTo>
                <a:lnTo>
                  <a:pt x="1768" y="1568"/>
                </a:lnTo>
                <a:lnTo>
                  <a:pt x="1768" y="0"/>
                </a:lnTo>
                <a:lnTo>
                  <a:pt x="0" y="1568"/>
                </a:lnTo>
                <a:close/>
              </a:path>
            </a:pathLst>
          </a:custGeom>
          <a:solidFill>
            <a:schemeClr val="accent1"/>
          </a:solidFill>
          <a:ln>
            <a:noFill/>
          </a:ln>
        </p:spPr>
        <p:txBody>
          <a:bodyPr vert="horz" wrap="square" lIns="121899" tIns="60950" rIns="121899" bIns="60950" numCol="1" anchor="t" anchorCtr="0" compatLnSpc="1"/>
          <a:lstStyle/>
          <a:p>
            <a:endParaRPr lang="zh-CN" altLang="en-US" sz="2400">
              <a:solidFill>
                <a:prstClr val="black"/>
              </a:solidFill>
            </a:endParaRPr>
          </a:p>
        </p:txBody>
      </p:sp>
      <p:sp>
        <p:nvSpPr>
          <p:cNvPr id="2" name="文字方塊 1"/>
          <p:cNvSpPr txBox="1"/>
          <p:nvPr/>
        </p:nvSpPr>
        <p:spPr>
          <a:xfrm rot="19463081">
            <a:off x="9515073" y="5429669"/>
            <a:ext cx="2236510" cy="584775"/>
          </a:xfrm>
          <a:prstGeom prst="rect">
            <a:avLst/>
          </a:prstGeom>
          <a:noFill/>
        </p:spPr>
        <p:txBody>
          <a:bodyPr wrap="none" rtlCol="0">
            <a:spAutoFit/>
          </a:bodyPr>
          <a:lstStyle/>
          <a:p>
            <a:r>
              <a:rPr kumimoji="1" lang="zh-TW" altLang="en-US" sz="3200" b="1" dirty="0">
                <a:solidFill>
                  <a:schemeClr val="bg1"/>
                </a:solidFill>
                <a:latin typeface="微软雅黑" panose="020B0503020204020204" charset="-122"/>
                <a:ea typeface="微软雅黑" panose="020B0503020204020204" charset="-122"/>
              </a:rPr>
              <a:t>貓咪集點卡</a:t>
            </a:r>
            <a:endParaRPr lang="zh-TW" altLang="en-US" sz="3200" b="1" dirty="0">
              <a:solidFill>
                <a:schemeClr val="bg1"/>
              </a:solidFill>
              <a:latin typeface="華康儷中黑" panose="020B0509000000000000" pitchFamily="49" charset="-120"/>
              <a:ea typeface="華康儷中黑" panose="020B0509000000000000" pitchFamily="49" charset="-120"/>
            </a:endParaRPr>
          </a:p>
        </p:txBody>
      </p:sp>
      <p:grpSp>
        <p:nvGrpSpPr>
          <p:cNvPr id="4" name="群組 3">
            <a:extLst>
              <a:ext uri="{FF2B5EF4-FFF2-40B4-BE49-F238E27FC236}">
                <a16:creationId xmlns:a16="http://schemas.microsoft.com/office/drawing/2014/main" id="{FCDF3C80-A132-4C7A-9DF1-810A5C559D61}"/>
              </a:ext>
            </a:extLst>
          </p:cNvPr>
          <p:cNvGrpSpPr/>
          <p:nvPr/>
        </p:nvGrpSpPr>
        <p:grpSpPr>
          <a:xfrm>
            <a:off x="7579185" y="1158389"/>
            <a:ext cx="3307470" cy="1549568"/>
            <a:chOff x="6890743" y="923954"/>
            <a:chExt cx="3307470" cy="1549568"/>
          </a:xfrm>
        </p:grpSpPr>
        <p:pic>
          <p:nvPicPr>
            <p:cNvPr id="19" name="圖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839" y="923954"/>
              <a:ext cx="3299374" cy="1468899"/>
            </a:xfrm>
            <a:prstGeom prst="rect">
              <a:avLst/>
            </a:prstGeom>
          </p:spPr>
        </p:pic>
        <p:sp>
          <p:nvSpPr>
            <p:cNvPr id="7" name="文字方塊 6"/>
            <p:cNvSpPr txBox="1"/>
            <p:nvPr/>
          </p:nvSpPr>
          <p:spPr>
            <a:xfrm>
              <a:off x="6890743" y="2104190"/>
              <a:ext cx="819455" cy="369332"/>
            </a:xfrm>
            <a:prstGeom prst="rect">
              <a:avLst/>
            </a:prstGeom>
            <a:noFill/>
          </p:spPr>
          <p:txBody>
            <a:bodyPr wrap="none" rtlCol="0">
              <a:spAutoFit/>
            </a:bodyPr>
            <a:lstStyle/>
            <a:p>
              <a:r>
                <a:rPr lang="en-US" altLang="zh-TW" dirty="0">
                  <a:latin typeface="Microsoft YaHei" panose="020B0503020204020204" pitchFamily="34" charset="-122"/>
                  <a:ea typeface="Microsoft YaHei" panose="020B0503020204020204" pitchFamily="34" charset="-122"/>
                </a:rPr>
                <a:t>150</a:t>
              </a:r>
              <a:r>
                <a:rPr lang="zh-TW" altLang="en-US" dirty="0">
                  <a:latin typeface="Microsoft YaHei" panose="020B0503020204020204" pitchFamily="34" charset="-122"/>
                  <a:ea typeface="Microsoft YaHei" panose="020B0503020204020204" pitchFamily="34" charset="-122"/>
                </a:rPr>
                <a:t>元</a:t>
              </a:r>
            </a:p>
          </p:txBody>
        </p:sp>
      </p:grpSp>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99" y="1293391"/>
            <a:ext cx="4948920" cy="4948920"/>
          </a:xfrm>
          <a:prstGeom prst="rect">
            <a:avLst/>
          </a:prstGeom>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936" y="2304174"/>
            <a:ext cx="3953758" cy="3953758"/>
          </a:xfrm>
          <a:prstGeom prst="rect">
            <a:avLst/>
          </a:prstGeom>
        </p:spPr>
      </p:pic>
      <p:sp>
        <p:nvSpPr>
          <p:cNvPr id="24" name="文字方塊 23"/>
          <p:cNvSpPr txBox="1"/>
          <p:nvPr/>
        </p:nvSpPr>
        <p:spPr>
          <a:xfrm>
            <a:off x="3752068" y="6057645"/>
            <a:ext cx="2260555" cy="369332"/>
          </a:xfrm>
          <a:prstGeom prst="rect">
            <a:avLst/>
          </a:prstGeom>
          <a:noFill/>
        </p:spPr>
        <p:txBody>
          <a:bodyPr wrap="none" rtlCol="0">
            <a:spAutoFit/>
          </a:bodyPr>
          <a:lstStyle/>
          <a:p>
            <a:r>
              <a:rPr lang="zh-TW" altLang="en-US" dirty="0">
                <a:latin typeface="Microsoft YaHei" panose="020B0503020204020204" pitchFamily="34" charset="-122"/>
                <a:ea typeface="Microsoft YaHei" panose="020B0503020204020204" pitchFamily="34" charset="-122"/>
              </a:rPr>
              <a:t>星巴克隨行袋</a:t>
            </a:r>
            <a:r>
              <a:rPr lang="en-US" altLang="zh-TW" dirty="0">
                <a:latin typeface="Microsoft YaHei" panose="020B0503020204020204" pitchFamily="34" charset="-122"/>
                <a:ea typeface="Microsoft YaHei" panose="020B0503020204020204" pitchFamily="34" charset="-122"/>
              </a:rPr>
              <a:t>:300</a:t>
            </a:r>
            <a:r>
              <a:rPr lang="zh-TW" altLang="en-US" dirty="0">
                <a:latin typeface="Microsoft YaHei" panose="020B0503020204020204" pitchFamily="34" charset="-122"/>
                <a:ea typeface="Microsoft YaHei" panose="020B0503020204020204" pitchFamily="34" charset="-122"/>
              </a:rPr>
              <a:t>點</a:t>
            </a:r>
          </a:p>
        </p:txBody>
      </p:sp>
      <p:sp>
        <p:nvSpPr>
          <p:cNvPr id="25" name="文字方塊 24"/>
          <p:cNvSpPr txBox="1"/>
          <p:nvPr/>
        </p:nvSpPr>
        <p:spPr>
          <a:xfrm>
            <a:off x="843771" y="5344479"/>
            <a:ext cx="2260555" cy="369332"/>
          </a:xfrm>
          <a:prstGeom prst="rect">
            <a:avLst/>
          </a:prstGeom>
          <a:noFill/>
        </p:spPr>
        <p:txBody>
          <a:bodyPr wrap="none" rtlCol="0">
            <a:spAutoFit/>
          </a:bodyPr>
          <a:lstStyle/>
          <a:p>
            <a:r>
              <a:rPr lang="zh-TW" altLang="en-US" dirty="0">
                <a:latin typeface="Microsoft YaHei" panose="020B0503020204020204" pitchFamily="34" charset="-122"/>
                <a:ea typeface="Microsoft YaHei" panose="020B0503020204020204" pitchFamily="34" charset="-122"/>
              </a:rPr>
              <a:t>小米藍芽耳機</a:t>
            </a:r>
            <a:r>
              <a:rPr lang="en-US" altLang="zh-TW" dirty="0">
                <a:latin typeface="Microsoft YaHei" panose="020B0503020204020204" pitchFamily="34" charset="-122"/>
                <a:ea typeface="Microsoft YaHei" panose="020B0503020204020204" pitchFamily="34" charset="-122"/>
              </a:rPr>
              <a:t>:500</a:t>
            </a:r>
            <a:r>
              <a:rPr lang="zh-TW" altLang="en-US" dirty="0">
                <a:latin typeface="Microsoft YaHei" panose="020B0503020204020204" pitchFamily="34" charset="-122"/>
                <a:ea typeface="Microsoft YaHei" panose="020B0503020204020204" pitchFamily="34" charset="-122"/>
              </a:rPr>
              <a:t>點</a:t>
            </a:r>
          </a:p>
        </p:txBody>
      </p:sp>
      <p:pic>
        <p:nvPicPr>
          <p:cNvPr id="9" name="圖片 8"/>
          <p:cNvPicPr>
            <a:picLocks noChangeAspect="1"/>
          </p:cNvPicPr>
          <p:nvPr/>
        </p:nvPicPr>
        <p:blipFill rotWithShape="1">
          <a:blip r:embed="rId6">
            <a:extLst>
              <a:ext uri="{28A0092B-C50C-407E-A947-70E740481C1C}">
                <a14:useLocalDpi xmlns:a14="http://schemas.microsoft.com/office/drawing/2010/main" val="0"/>
              </a:ext>
            </a:extLst>
          </a:blip>
          <a:srcRect t="18349" b="28028"/>
          <a:stretch/>
        </p:blipFill>
        <p:spPr>
          <a:xfrm>
            <a:off x="5816021" y="3017372"/>
            <a:ext cx="5087471" cy="2728018"/>
          </a:xfrm>
          <a:prstGeom prst="rect">
            <a:avLst/>
          </a:prstGeom>
          <a:ln>
            <a:noFill/>
          </a:ln>
          <a:effectLst/>
        </p:spPr>
      </p:pic>
      <p:sp>
        <p:nvSpPr>
          <p:cNvPr id="26" name="文字方塊 25"/>
          <p:cNvSpPr txBox="1"/>
          <p:nvPr/>
        </p:nvSpPr>
        <p:spPr>
          <a:xfrm>
            <a:off x="8359756" y="4056073"/>
            <a:ext cx="2260555" cy="369332"/>
          </a:xfrm>
          <a:prstGeom prst="rect">
            <a:avLst/>
          </a:prstGeom>
          <a:noFill/>
        </p:spPr>
        <p:txBody>
          <a:bodyPr wrap="none" rtlCol="0">
            <a:spAutoFit/>
          </a:bodyPr>
          <a:lstStyle/>
          <a:p>
            <a:r>
              <a:rPr lang="zh-TW" altLang="en-US" dirty="0">
                <a:latin typeface="Microsoft YaHei" panose="020B0503020204020204" pitchFamily="34" charset="-122"/>
                <a:ea typeface="Microsoft YaHei" panose="020B0503020204020204" pitchFamily="34" charset="-122"/>
              </a:rPr>
              <a:t>無印良品靠枕</a:t>
            </a:r>
            <a:r>
              <a:rPr lang="en-US" altLang="zh-TW" dirty="0">
                <a:latin typeface="Microsoft YaHei" panose="020B0503020204020204" pitchFamily="34" charset="-122"/>
                <a:ea typeface="Microsoft YaHei" panose="020B0503020204020204" pitchFamily="34" charset="-122"/>
              </a:rPr>
              <a:t>:350</a:t>
            </a:r>
            <a:r>
              <a:rPr lang="zh-TW" altLang="en-US" dirty="0">
                <a:latin typeface="Microsoft YaHei" panose="020B0503020204020204" pitchFamily="34" charset="-122"/>
                <a:ea typeface="Microsoft YaHei" panose="020B0503020204020204" pitchFamily="34" charset="-122"/>
              </a:rPr>
              <a:t>點</a:t>
            </a:r>
          </a:p>
        </p:txBody>
      </p:sp>
      <p:sp>
        <p:nvSpPr>
          <p:cNvPr id="30" name="文字方塊 29"/>
          <p:cNvSpPr txBox="1"/>
          <p:nvPr/>
        </p:nvSpPr>
        <p:spPr>
          <a:xfrm rot="21014699">
            <a:off x="-413576" y="3850405"/>
            <a:ext cx="13390339" cy="58477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zh-CN"/>
            </a:defPPr>
            <a:lvl1pPr>
              <a:defRPr sz="2000">
                <a:latin typeface="Microsoft YaHei" panose="020B0503020204020204" pitchFamily="34" charset="-122"/>
                <a:ea typeface="Microsoft YaHei" panose="020B0503020204020204" pitchFamily="34" charset="-122"/>
              </a:defRPr>
            </a:lvl1pPr>
          </a:lstStyle>
          <a:p>
            <a:pPr algn="ctr"/>
            <a:r>
              <a:rPr lang="zh-TW" altLang="en-US" spc="600" dirty="0"/>
              <a:t>數量</a:t>
            </a:r>
            <a:r>
              <a:rPr lang="zh-TW" altLang="en-US" sz="3200" spc="600" dirty="0"/>
              <a:t>有限</a:t>
            </a:r>
            <a:r>
              <a:rPr lang="zh-TW" altLang="en-US" spc="600" dirty="0"/>
              <a:t>，換完為止！</a:t>
            </a:r>
          </a:p>
        </p:txBody>
      </p:sp>
      <p:sp>
        <p:nvSpPr>
          <p:cNvPr id="23" name="文字方塊 22"/>
          <p:cNvSpPr txBox="1"/>
          <p:nvPr/>
        </p:nvSpPr>
        <p:spPr>
          <a:xfrm>
            <a:off x="7214026" y="2699311"/>
            <a:ext cx="2260555" cy="369332"/>
          </a:xfrm>
          <a:prstGeom prst="rect">
            <a:avLst/>
          </a:prstGeom>
          <a:noFill/>
        </p:spPr>
        <p:txBody>
          <a:bodyPr wrap="none" rtlCol="0">
            <a:spAutoFit/>
          </a:bodyPr>
          <a:lstStyle/>
          <a:p>
            <a:r>
              <a:rPr lang="zh-TW" altLang="en-US" dirty="0">
                <a:latin typeface="Microsoft YaHei" panose="020B0503020204020204" pitchFamily="34" charset="-122"/>
                <a:ea typeface="Microsoft YaHei" panose="020B0503020204020204" pitchFamily="34" charset="-122"/>
              </a:rPr>
              <a:t>麥當勞商品券</a:t>
            </a:r>
            <a:r>
              <a:rPr lang="en-US" altLang="zh-TW" dirty="0">
                <a:latin typeface="Microsoft YaHei" panose="020B0503020204020204" pitchFamily="34" charset="-122"/>
                <a:ea typeface="Microsoft YaHei" panose="020B0503020204020204" pitchFamily="34" charset="-122"/>
              </a:rPr>
              <a:t>:130</a:t>
            </a:r>
            <a:r>
              <a:rPr lang="zh-TW" altLang="en-US" dirty="0">
                <a:latin typeface="Microsoft YaHei" panose="020B0503020204020204" pitchFamily="34" charset="-122"/>
                <a:ea typeface="Microsoft YaHei" panose="020B0503020204020204" pitchFamily="34" charset="-122"/>
              </a:rPr>
              <a:t>點</a:t>
            </a:r>
          </a:p>
        </p:txBody>
      </p:sp>
      <p:grpSp>
        <p:nvGrpSpPr>
          <p:cNvPr id="3" name="群組 2">
            <a:extLst>
              <a:ext uri="{FF2B5EF4-FFF2-40B4-BE49-F238E27FC236}">
                <a16:creationId xmlns:a16="http://schemas.microsoft.com/office/drawing/2014/main" id="{2C77677D-5225-41CB-9EC2-329055044C9D}"/>
              </a:ext>
            </a:extLst>
          </p:cNvPr>
          <p:cNvGrpSpPr/>
          <p:nvPr/>
        </p:nvGrpSpPr>
        <p:grpSpPr>
          <a:xfrm>
            <a:off x="403860" y="765955"/>
            <a:ext cx="6494979" cy="1138773"/>
            <a:chOff x="403860" y="765955"/>
            <a:chExt cx="6494979" cy="1138773"/>
          </a:xfrm>
        </p:grpSpPr>
        <p:grpSp>
          <p:nvGrpSpPr>
            <p:cNvPr id="18" name="群組 17"/>
            <p:cNvGrpSpPr/>
            <p:nvPr/>
          </p:nvGrpSpPr>
          <p:grpSpPr>
            <a:xfrm>
              <a:off x="403860" y="803458"/>
              <a:ext cx="457200" cy="457200"/>
              <a:chOff x="403860" y="803458"/>
              <a:chExt cx="457200" cy="457200"/>
            </a:xfrm>
          </p:grpSpPr>
          <p:sp>
            <p:nvSpPr>
              <p:cNvPr id="36" name="矩形: 圆角 26"/>
              <p:cNvSpPr/>
              <p:nvPr/>
            </p:nvSpPr>
            <p:spPr>
              <a:xfrm>
                <a:off x="403860" y="803458"/>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37" name="文本框 571"/>
              <p:cNvSpPr txBox="1"/>
              <p:nvPr/>
            </p:nvSpPr>
            <p:spPr>
              <a:xfrm>
                <a:off x="404949" y="845873"/>
                <a:ext cx="418704" cy="36933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01</a:t>
                </a:r>
              </a:p>
            </p:txBody>
          </p:sp>
        </p:grpSp>
        <p:sp>
          <p:nvSpPr>
            <p:cNvPr id="15" name="文字方塊 14"/>
            <p:cNvSpPr txBox="1"/>
            <p:nvPr/>
          </p:nvSpPr>
          <p:spPr>
            <a:xfrm>
              <a:off x="954653" y="765955"/>
              <a:ext cx="5944186" cy="1138773"/>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借書、借影片、借電子書</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即可</a:t>
              </a:r>
              <a:r>
                <a:rPr lang="zh-TW" altLang="en-US" sz="2800" b="1" dirty="0">
                  <a:solidFill>
                    <a:srgbClr val="FF0000"/>
                  </a:solidFill>
                  <a:latin typeface="微軟正黑體" panose="020B0604030504040204" pitchFamily="34" charset="-120"/>
                  <a:ea typeface="微軟正黑體" panose="020B0604030504040204" pitchFamily="34" charset="-120"/>
                </a:rPr>
                <a:t>集點</a:t>
              </a:r>
              <a:r>
                <a:rPr lang="zh-TW" altLang="en-US" sz="4000" b="1" dirty="0">
                  <a:latin typeface="微軟正黑體" panose="020B0604030504040204" pitchFamily="34" charset="-120"/>
                  <a:ea typeface="微軟正黑體" panose="020B0604030504040204" pitchFamily="34" charset="-120"/>
                </a:rPr>
                <a:t>換好禮</a:t>
              </a:r>
              <a:r>
                <a:rPr lang="zh-TW" altLang="en-US" sz="2800" dirty="0">
                  <a:latin typeface="微軟正黑體" panose="020B0604030504040204" pitchFamily="34" charset="-120"/>
                  <a:ea typeface="微軟正黑體" panose="020B0604030504040204" pitchFamily="34" charset="-120"/>
                </a:rPr>
                <a:t>！</a:t>
              </a:r>
            </a:p>
          </p:txBody>
        </p:sp>
      </p:grpSp>
    </p:spTree>
    <p:custDataLst>
      <p:tags r:id="rId1"/>
    </p:custDataLst>
    <p:extLst>
      <p:ext uri="{BB962C8B-B14F-4D97-AF65-F5344CB8AC3E}">
        <p14:creationId xmlns:p14="http://schemas.microsoft.com/office/powerpoint/2010/main" val="21887631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p:nvPr/>
        </p:nvSpPr>
        <p:spPr>
          <a:xfrm>
            <a:off x="10007346" y="6452363"/>
            <a:ext cx="154305" cy="166712"/>
          </a:xfrm>
          <a:prstGeom prst="rect">
            <a:avLst/>
          </a:prstGeom>
        </p:spPr>
        <p:txBody>
          <a:bodyPr vert="horz" wrap="square" lIns="0" tIns="0" rIns="0" bIns="0" rtlCol="0">
            <a:spAutoFit/>
          </a:bodyPr>
          <a:lstStyle/>
          <a:p>
            <a:pPr marL="38100">
              <a:lnSpc>
                <a:spcPts val="1315"/>
              </a:lnSpc>
            </a:pPr>
            <a:fld id="{81D60167-4931-47E6-BA6A-407CBD079E47}" type="slidenum">
              <a:rPr sz="1100" spc="-5" dirty="0">
                <a:solidFill>
                  <a:srgbClr val="1F487C"/>
                </a:solidFill>
                <a:latin typeface="Arial"/>
                <a:cs typeface="Arial"/>
              </a:rPr>
              <a:pPr marL="38100">
                <a:lnSpc>
                  <a:spcPts val="1315"/>
                </a:lnSpc>
              </a:pPr>
              <a:t>40</a:t>
            </a:fld>
            <a:endParaRPr sz="1100">
              <a:latin typeface="Arial"/>
              <a:cs typeface="Arial"/>
            </a:endParaRPr>
          </a:p>
        </p:txBody>
      </p:sp>
      <p:cxnSp>
        <p:nvCxnSpPr>
          <p:cNvPr id="18" name="直線接點 17"/>
          <p:cNvCxnSpPr/>
          <p:nvPr/>
        </p:nvCxnSpPr>
        <p:spPr>
          <a:xfrm>
            <a:off x="8686800" y="3124200"/>
            <a:ext cx="15480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圖片 4">
            <a:extLst>
              <a:ext uri="{FF2B5EF4-FFF2-40B4-BE49-F238E27FC236}">
                <a16:creationId xmlns:a16="http://schemas.microsoft.com/office/drawing/2014/main" id="{030F1178-5ACE-DFE7-6F90-E4A63E44D654}"/>
              </a:ext>
            </a:extLst>
          </p:cNvPr>
          <p:cNvPicPr>
            <a:picLocks noChangeAspect="1"/>
          </p:cNvPicPr>
          <p:nvPr/>
        </p:nvPicPr>
        <p:blipFill>
          <a:blip r:embed="rId3"/>
          <a:stretch>
            <a:fillRect/>
          </a:stretch>
        </p:blipFill>
        <p:spPr>
          <a:xfrm>
            <a:off x="867245" y="238925"/>
            <a:ext cx="10655070" cy="6291484"/>
          </a:xfrm>
          <a:prstGeom prst="rect">
            <a:avLst/>
          </a:prstGeom>
        </p:spPr>
      </p:pic>
    </p:spTree>
    <p:extLst>
      <p:ext uri="{BB962C8B-B14F-4D97-AF65-F5344CB8AC3E}">
        <p14:creationId xmlns:p14="http://schemas.microsoft.com/office/powerpoint/2010/main" val="39423257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p:nvPr/>
        </p:nvSpPr>
        <p:spPr>
          <a:xfrm>
            <a:off x="10032745" y="6452363"/>
            <a:ext cx="373346" cy="166712"/>
          </a:xfrm>
          <a:prstGeom prst="rect">
            <a:avLst/>
          </a:prstGeom>
        </p:spPr>
        <p:txBody>
          <a:bodyPr vert="horz" wrap="square" lIns="0" tIns="0" rIns="0" bIns="0" rtlCol="0">
            <a:spAutoFit/>
          </a:bodyPr>
          <a:lstStyle/>
          <a:p>
            <a:pPr marL="12700">
              <a:lnSpc>
                <a:spcPts val="1315"/>
              </a:lnSpc>
            </a:pPr>
            <a:r>
              <a:rPr lang="en-US" altLang="zh-TW" sz="1100" spc="-5" dirty="0">
                <a:solidFill>
                  <a:srgbClr val="1F487C"/>
                </a:solidFill>
                <a:latin typeface="Arial"/>
                <a:cs typeface="Arial"/>
              </a:rPr>
              <a:t>18</a:t>
            </a:r>
            <a:endParaRPr sz="1100" dirty="0">
              <a:latin typeface="Arial"/>
              <a:cs typeface="Arial"/>
            </a:endParaRPr>
          </a:p>
        </p:txBody>
      </p:sp>
      <p:sp>
        <p:nvSpPr>
          <p:cNvPr id="29" name="object 4"/>
          <p:cNvSpPr txBox="1">
            <a:spLocks noGrp="1"/>
          </p:cNvSpPr>
          <p:nvPr>
            <p:ph type="title"/>
          </p:nvPr>
        </p:nvSpPr>
        <p:spPr>
          <a:xfrm>
            <a:off x="1831340" y="257664"/>
            <a:ext cx="2740660" cy="622222"/>
          </a:xfrm>
          <a:prstGeom prst="rect">
            <a:avLst/>
          </a:prstGeom>
        </p:spPr>
        <p:txBody>
          <a:bodyPr vert="horz" wrap="square" lIns="0" tIns="12700" rIns="0" bIns="0" rtlCol="0" anchor="ctr">
            <a:spAutoFit/>
          </a:bodyPr>
          <a:lstStyle/>
          <a:p>
            <a:pPr marL="12700">
              <a:spcBef>
                <a:spcPts val="100"/>
              </a:spcBef>
            </a:pPr>
            <a:r>
              <a:rPr lang="zh-TW" altLang="en-US" dirty="0">
                <a:latin typeface="Calibri" panose="020F0502020204030204" pitchFamily="34" charset="0"/>
                <a:ea typeface="微軟正黑體" panose="020B0604030504040204" pitchFamily="34" charset="-120"/>
                <a:cs typeface="Calibri" panose="020F0502020204030204" pitchFamily="34" charset="0"/>
              </a:rPr>
              <a:t>一般檢索</a:t>
            </a:r>
            <a:endParaRPr dirty="0">
              <a:latin typeface="Calibri" panose="020F0502020204030204" pitchFamily="34" charset="0"/>
              <a:ea typeface="微軟正黑體" panose="020B0604030504040204" pitchFamily="34" charset="-120"/>
              <a:cs typeface="Calibri" panose="020F0502020204030204" pitchFamily="34" charset="0"/>
            </a:endParaRPr>
          </a:p>
        </p:txBody>
      </p:sp>
      <p:pic>
        <p:nvPicPr>
          <p:cNvPr id="5" name="圖片 4">
            <a:extLst>
              <a:ext uri="{FF2B5EF4-FFF2-40B4-BE49-F238E27FC236}">
                <a16:creationId xmlns:a16="http://schemas.microsoft.com/office/drawing/2014/main" id="{B90D1832-633B-341E-CC6F-EFF3839BCEE7}"/>
              </a:ext>
            </a:extLst>
          </p:cNvPr>
          <p:cNvPicPr>
            <a:picLocks noChangeAspect="1"/>
          </p:cNvPicPr>
          <p:nvPr/>
        </p:nvPicPr>
        <p:blipFill>
          <a:blip r:embed="rId3"/>
          <a:stretch>
            <a:fillRect/>
          </a:stretch>
        </p:blipFill>
        <p:spPr>
          <a:xfrm>
            <a:off x="485192" y="812293"/>
            <a:ext cx="10926147" cy="6059356"/>
          </a:xfrm>
          <a:prstGeom prst="rect">
            <a:avLst/>
          </a:prstGeom>
        </p:spPr>
      </p:pic>
      <p:sp>
        <p:nvSpPr>
          <p:cNvPr id="6" name="object 5">
            <a:extLst>
              <a:ext uri="{FF2B5EF4-FFF2-40B4-BE49-F238E27FC236}">
                <a16:creationId xmlns:a16="http://schemas.microsoft.com/office/drawing/2014/main" id="{CD373CE2-A3B7-3B0D-D3E6-8DD68FFCFD2E}"/>
              </a:ext>
            </a:extLst>
          </p:cNvPr>
          <p:cNvSpPr/>
          <p:nvPr/>
        </p:nvSpPr>
        <p:spPr>
          <a:xfrm>
            <a:off x="9283959" y="2062232"/>
            <a:ext cx="1483568" cy="363727"/>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spTree>
    <p:extLst>
      <p:ext uri="{BB962C8B-B14F-4D97-AF65-F5344CB8AC3E}">
        <p14:creationId xmlns:p14="http://schemas.microsoft.com/office/powerpoint/2010/main" val="1804905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p:nvPr/>
        </p:nvSpPr>
        <p:spPr>
          <a:xfrm>
            <a:off x="10032746" y="6452364"/>
            <a:ext cx="397933" cy="166712"/>
          </a:xfrm>
          <a:prstGeom prst="rect">
            <a:avLst/>
          </a:prstGeom>
        </p:spPr>
        <p:txBody>
          <a:bodyPr vert="horz" wrap="square" lIns="0" tIns="0" rIns="0" bIns="0" rtlCol="0">
            <a:spAutoFit/>
          </a:bodyPr>
          <a:lstStyle>
            <a:defPPr>
              <a:defRPr lang="zh-TW"/>
            </a:defPPr>
            <a:lvl1pPr marL="12700">
              <a:lnSpc>
                <a:spcPts val="1315"/>
              </a:lnSpc>
              <a:defRPr sz="1100" spc="-5">
                <a:solidFill>
                  <a:srgbClr val="1F487C"/>
                </a:solidFill>
                <a:latin typeface="Arial"/>
                <a:cs typeface="Arial"/>
              </a:defRPr>
            </a:lvl1pPr>
          </a:lstStyle>
          <a:p>
            <a:r>
              <a:rPr lang="en-US" altLang="zh-TW" dirty="0"/>
              <a:t>19</a:t>
            </a:r>
            <a:endParaRPr dirty="0"/>
          </a:p>
        </p:txBody>
      </p:sp>
      <p:sp>
        <p:nvSpPr>
          <p:cNvPr id="29" name="object 4"/>
          <p:cNvSpPr txBox="1">
            <a:spLocks noGrp="1"/>
          </p:cNvSpPr>
          <p:nvPr>
            <p:ph type="title"/>
          </p:nvPr>
        </p:nvSpPr>
        <p:spPr>
          <a:xfrm>
            <a:off x="1831340" y="257664"/>
            <a:ext cx="2740660" cy="622222"/>
          </a:xfrm>
          <a:prstGeom prst="rect">
            <a:avLst/>
          </a:prstGeom>
        </p:spPr>
        <p:txBody>
          <a:bodyPr vert="horz" wrap="square" lIns="0" tIns="12700" rIns="0" bIns="0" rtlCol="0" anchor="ctr">
            <a:spAutoFit/>
          </a:bodyPr>
          <a:lstStyle/>
          <a:p>
            <a:pPr marL="12700">
              <a:spcBef>
                <a:spcPts val="100"/>
              </a:spcBef>
            </a:pPr>
            <a:r>
              <a:rPr lang="zh-TW" altLang="en-US" dirty="0">
                <a:latin typeface="Calibri" panose="020F0502020204030204" pitchFamily="34" charset="0"/>
                <a:ea typeface="微軟正黑體" panose="020B0604030504040204" pitchFamily="34" charset="-120"/>
                <a:cs typeface="Calibri" panose="020F0502020204030204" pitchFamily="34" charset="0"/>
              </a:rPr>
              <a:t>一般檢索</a:t>
            </a:r>
            <a:endParaRPr dirty="0">
              <a:latin typeface="Calibri" panose="020F0502020204030204" pitchFamily="34" charset="0"/>
              <a:ea typeface="微軟正黑體" panose="020B0604030504040204" pitchFamily="34" charset="-120"/>
              <a:cs typeface="Calibri" panose="020F0502020204030204" pitchFamily="34" charset="0"/>
            </a:endParaRPr>
          </a:p>
        </p:txBody>
      </p:sp>
      <p:pic>
        <p:nvPicPr>
          <p:cNvPr id="8" name="圖片 7">
            <a:extLst>
              <a:ext uri="{FF2B5EF4-FFF2-40B4-BE49-F238E27FC236}">
                <a16:creationId xmlns:a16="http://schemas.microsoft.com/office/drawing/2014/main" id="{4F3118C5-BB7A-C37A-4FA4-370625F4EA7D}"/>
              </a:ext>
            </a:extLst>
          </p:cNvPr>
          <p:cNvPicPr>
            <a:picLocks noChangeAspect="1"/>
          </p:cNvPicPr>
          <p:nvPr/>
        </p:nvPicPr>
        <p:blipFill>
          <a:blip r:embed="rId3"/>
          <a:srcRect t="9266" r="61315"/>
          <a:stretch/>
        </p:blipFill>
        <p:spPr>
          <a:xfrm>
            <a:off x="333363" y="996492"/>
            <a:ext cx="4391566" cy="5712218"/>
          </a:xfrm>
          <a:prstGeom prst="rect">
            <a:avLst/>
          </a:prstGeom>
        </p:spPr>
      </p:pic>
      <p:grpSp>
        <p:nvGrpSpPr>
          <p:cNvPr id="11" name="群組 10">
            <a:extLst>
              <a:ext uri="{FF2B5EF4-FFF2-40B4-BE49-F238E27FC236}">
                <a16:creationId xmlns:a16="http://schemas.microsoft.com/office/drawing/2014/main" id="{A1A777C2-2EF9-6858-4987-365B20F36471}"/>
              </a:ext>
            </a:extLst>
          </p:cNvPr>
          <p:cNvGrpSpPr/>
          <p:nvPr/>
        </p:nvGrpSpPr>
        <p:grpSpPr>
          <a:xfrm>
            <a:off x="347772" y="996492"/>
            <a:ext cx="4377157" cy="5777532"/>
            <a:chOff x="347772" y="996492"/>
            <a:chExt cx="4377157" cy="5777532"/>
          </a:xfrm>
        </p:grpSpPr>
        <p:sp>
          <p:nvSpPr>
            <p:cNvPr id="9" name="object 5">
              <a:extLst>
                <a:ext uri="{FF2B5EF4-FFF2-40B4-BE49-F238E27FC236}">
                  <a16:creationId xmlns:a16="http://schemas.microsoft.com/office/drawing/2014/main" id="{F87ED93C-0F2A-F90C-145A-3DF4CAC78CA0}"/>
                </a:ext>
              </a:extLst>
            </p:cNvPr>
            <p:cNvSpPr/>
            <p:nvPr/>
          </p:nvSpPr>
          <p:spPr>
            <a:xfrm>
              <a:off x="347772" y="996492"/>
              <a:ext cx="2815306" cy="5777532"/>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sp>
          <p:nvSpPr>
            <p:cNvPr id="10" name="矩形 9">
              <a:extLst>
                <a:ext uri="{FF2B5EF4-FFF2-40B4-BE49-F238E27FC236}">
                  <a16:creationId xmlns:a16="http://schemas.microsoft.com/office/drawing/2014/main" id="{D053626A-E069-DD64-1C7E-E912B454C756}"/>
                </a:ext>
              </a:extLst>
            </p:cNvPr>
            <p:cNvSpPr/>
            <p:nvPr/>
          </p:nvSpPr>
          <p:spPr>
            <a:xfrm>
              <a:off x="3163078" y="996492"/>
              <a:ext cx="1561851" cy="5777532"/>
            </a:xfrm>
            <a:prstGeom prst="rect">
              <a:avLst/>
            </a:prstGeom>
            <a:solidFill>
              <a:schemeClr val="accent1">
                <a:alpha val="7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5400" dirty="0"/>
                <a:t>畫面左邊</a:t>
              </a:r>
            </a:p>
          </p:txBody>
        </p:sp>
      </p:grpSp>
      <p:grpSp>
        <p:nvGrpSpPr>
          <p:cNvPr id="2" name="群組 1"/>
          <p:cNvGrpSpPr/>
          <p:nvPr/>
        </p:nvGrpSpPr>
        <p:grpSpPr>
          <a:xfrm>
            <a:off x="4739338" y="0"/>
            <a:ext cx="5787347" cy="6923314"/>
            <a:chOff x="4739338" y="0"/>
            <a:chExt cx="5787347" cy="6923314"/>
          </a:xfrm>
        </p:grpSpPr>
        <p:pic>
          <p:nvPicPr>
            <p:cNvPr id="4" name="圖片 3">
              <a:extLst>
                <a:ext uri="{FF2B5EF4-FFF2-40B4-BE49-F238E27FC236}">
                  <a16:creationId xmlns:a16="http://schemas.microsoft.com/office/drawing/2014/main" id="{FA3BD541-D5BF-DF1B-72BF-211E1915BBAF}"/>
                </a:ext>
              </a:extLst>
            </p:cNvPr>
            <p:cNvPicPr>
              <a:picLocks noChangeAspect="1"/>
            </p:cNvPicPr>
            <p:nvPr/>
          </p:nvPicPr>
          <p:blipFill>
            <a:blip r:embed="rId4"/>
            <a:stretch>
              <a:fillRect/>
            </a:stretch>
          </p:blipFill>
          <p:spPr>
            <a:xfrm>
              <a:off x="6211258" y="0"/>
              <a:ext cx="2817487" cy="2535738"/>
            </a:xfrm>
            <a:prstGeom prst="rect">
              <a:avLst/>
            </a:prstGeom>
            <a:solidFill>
              <a:srgbClr val="000000">
                <a:shade val="95000"/>
              </a:srgbClr>
            </a:solidFill>
            <a:ln w="28575" cap="sq">
              <a:solidFill>
                <a:schemeClr val="accent1"/>
              </a:solidFill>
              <a:miter lim="800000"/>
            </a:ln>
            <a:effectLst>
              <a:outerShdw blurRad="254000" dist="190500" dir="2700000" sy="90000" algn="bl" rotWithShape="0">
                <a:srgbClr val="000000">
                  <a:alpha val="40000"/>
                </a:srgbClr>
              </a:outerShdw>
            </a:effectLst>
          </p:spPr>
        </p:pic>
        <p:sp>
          <p:nvSpPr>
            <p:cNvPr id="13" name="文字方塊 12">
              <a:extLst>
                <a:ext uri="{FF2B5EF4-FFF2-40B4-BE49-F238E27FC236}">
                  <a16:creationId xmlns:a16="http://schemas.microsoft.com/office/drawing/2014/main" id="{31DF542A-88F5-4769-D4BD-0E725F77BD66}"/>
                </a:ext>
              </a:extLst>
            </p:cNvPr>
            <p:cNvSpPr txBox="1"/>
            <p:nvPr/>
          </p:nvSpPr>
          <p:spPr>
            <a:xfrm>
              <a:off x="4739338" y="986765"/>
              <a:ext cx="475861" cy="5632311"/>
            </a:xfrm>
            <a:prstGeom prst="rect">
              <a:avLst/>
            </a:prstGeom>
            <a:noFill/>
          </p:spPr>
          <p:txBody>
            <a:bodyPr wrap="square" rtlCol="0">
              <a:spAutoFit/>
            </a:bodyPr>
            <a:lstStyle/>
            <a:p>
              <a:r>
                <a:rPr lang="zh-TW" altLang="en-US" sz="4000" dirty="0"/>
                <a:t>下條件值</a:t>
              </a:r>
              <a:r>
                <a:rPr lang="en-US" altLang="zh-TW" sz="4000" dirty="0"/>
                <a:t>,</a:t>
              </a:r>
              <a:r>
                <a:rPr lang="zh-TW" altLang="en-US" sz="4000" dirty="0"/>
                <a:t>縮小範圍</a:t>
              </a:r>
            </a:p>
          </p:txBody>
        </p:sp>
        <p:sp>
          <p:nvSpPr>
            <p:cNvPr id="14" name="向右箭號 5">
              <a:extLst>
                <a:ext uri="{FF2B5EF4-FFF2-40B4-BE49-F238E27FC236}">
                  <a16:creationId xmlns:a16="http://schemas.microsoft.com/office/drawing/2014/main" id="{DD3D9F43-1BCA-7F06-F420-3472A26D2027}"/>
                </a:ext>
              </a:extLst>
            </p:cNvPr>
            <p:cNvSpPr/>
            <p:nvPr/>
          </p:nvSpPr>
          <p:spPr>
            <a:xfrm>
              <a:off x="5636124" y="2966942"/>
              <a:ext cx="422554" cy="703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a:extLst>
                <a:ext uri="{FF2B5EF4-FFF2-40B4-BE49-F238E27FC236}">
                  <a16:creationId xmlns:a16="http://schemas.microsoft.com/office/drawing/2014/main" id="{5C5CBA18-3F67-B5F8-1398-A8C68DBEA287}"/>
                </a:ext>
              </a:extLst>
            </p:cNvPr>
            <p:cNvPicPr>
              <a:picLocks noChangeAspect="1"/>
            </p:cNvPicPr>
            <p:nvPr/>
          </p:nvPicPr>
          <p:blipFill>
            <a:blip r:embed="rId5"/>
            <a:stretch>
              <a:fillRect/>
            </a:stretch>
          </p:blipFill>
          <p:spPr>
            <a:xfrm>
              <a:off x="6211258" y="2674571"/>
              <a:ext cx="4315427" cy="4248743"/>
            </a:xfrm>
            <a:prstGeom prst="rect">
              <a:avLst/>
            </a:prstGeom>
            <a:solidFill>
              <a:srgbClr val="000000">
                <a:shade val="95000"/>
              </a:srgbClr>
            </a:solidFill>
            <a:ln w="28575" cap="sq">
              <a:solidFill>
                <a:schemeClr val="accent1"/>
              </a:solidFill>
              <a:miter lim="800000"/>
            </a:ln>
            <a:effectLst>
              <a:outerShdw blurRad="254000" dist="190500" dir="2700000" sy="90000" algn="bl" rotWithShape="0">
                <a:srgbClr val="000000">
                  <a:alpha val="40000"/>
                </a:srgbClr>
              </a:outerShdw>
            </a:effectLst>
          </p:spPr>
        </p:pic>
      </p:grpSp>
    </p:spTree>
    <p:extLst>
      <p:ext uri="{BB962C8B-B14F-4D97-AF65-F5344CB8AC3E}">
        <p14:creationId xmlns:p14="http://schemas.microsoft.com/office/powerpoint/2010/main" val="257554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7"/>
          <p:cNvSpPr txBox="1"/>
          <p:nvPr/>
        </p:nvSpPr>
        <p:spPr>
          <a:xfrm>
            <a:off x="10032746" y="6452364"/>
            <a:ext cx="397933" cy="166712"/>
          </a:xfrm>
          <a:prstGeom prst="rect">
            <a:avLst/>
          </a:prstGeom>
        </p:spPr>
        <p:txBody>
          <a:bodyPr vert="horz" wrap="square" lIns="0" tIns="0" rIns="0" bIns="0" rtlCol="0">
            <a:spAutoFit/>
          </a:bodyPr>
          <a:lstStyle>
            <a:defPPr>
              <a:defRPr lang="zh-TW"/>
            </a:defPPr>
            <a:lvl1pPr marL="12700">
              <a:lnSpc>
                <a:spcPts val="1315"/>
              </a:lnSpc>
              <a:defRPr sz="1100" spc="-5">
                <a:solidFill>
                  <a:srgbClr val="1F487C"/>
                </a:solidFill>
                <a:latin typeface="Arial"/>
                <a:cs typeface="Arial"/>
              </a:defRPr>
            </a:lvl1pPr>
          </a:lstStyle>
          <a:p>
            <a:r>
              <a:rPr lang="en-US" altLang="zh-TW" dirty="0"/>
              <a:t>21</a:t>
            </a:r>
            <a:endParaRPr dirty="0"/>
          </a:p>
        </p:txBody>
      </p:sp>
      <p:pic>
        <p:nvPicPr>
          <p:cNvPr id="8" name="圖片 7">
            <a:extLst>
              <a:ext uri="{FF2B5EF4-FFF2-40B4-BE49-F238E27FC236}">
                <a16:creationId xmlns:a16="http://schemas.microsoft.com/office/drawing/2014/main" id="{03269C79-1E92-C08E-CC32-7FFD24B506FF}"/>
              </a:ext>
            </a:extLst>
          </p:cNvPr>
          <p:cNvPicPr>
            <a:picLocks noChangeAspect="1"/>
          </p:cNvPicPr>
          <p:nvPr/>
        </p:nvPicPr>
        <p:blipFill>
          <a:blip r:embed="rId3"/>
          <a:stretch>
            <a:fillRect/>
          </a:stretch>
        </p:blipFill>
        <p:spPr>
          <a:xfrm>
            <a:off x="1053127" y="0"/>
            <a:ext cx="9525909" cy="6858000"/>
          </a:xfrm>
          <a:prstGeom prst="rect">
            <a:avLst/>
          </a:prstGeom>
        </p:spPr>
      </p:pic>
      <p:grpSp>
        <p:nvGrpSpPr>
          <p:cNvPr id="18" name="群組 17">
            <a:extLst>
              <a:ext uri="{FF2B5EF4-FFF2-40B4-BE49-F238E27FC236}">
                <a16:creationId xmlns:a16="http://schemas.microsoft.com/office/drawing/2014/main" id="{DEEF221D-05CD-95CA-EB56-05BE7063FC02}"/>
              </a:ext>
            </a:extLst>
          </p:cNvPr>
          <p:cNvGrpSpPr/>
          <p:nvPr/>
        </p:nvGrpSpPr>
        <p:grpSpPr>
          <a:xfrm>
            <a:off x="244987" y="1371766"/>
            <a:ext cx="3841821" cy="522348"/>
            <a:chOff x="244987" y="1371766"/>
            <a:chExt cx="3841821" cy="522348"/>
          </a:xfrm>
        </p:grpSpPr>
        <p:sp>
          <p:nvSpPr>
            <p:cNvPr id="11" name="object 5">
              <a:extLst>
                <a:ext uri="{FF2B5EF4-FFF2-40B4-BE49-F238E27FC236}">
                  <a16:creationId xmlns:a16="http://schemas.microsoft.com/office/drawing/2014/main" id="{040A6E7F-6BC6-85B0-3758-C131932E669F}"/>
                </a:ext>
              </a:extLst>
            </p:cNvPr>
            <p:cNvSpPr/>
            <p:nvPr/>
          </p:nvSpPr>
          <p:spPr>
            <a:xfrm>
              <a:off x="1455575" y="1371766"/>
              <a:ext cx="2631233" cy="522348"/>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sp>
          <p:nvSpPr>
            <p:cNvPr id="14" name="文字方塊 13">
              <a:extLst>
                <a:ext uri="{FF2B5EF4-FFF2-40B4-BE49-F238E27FC236}">
                  <a16:creationId xmlns:a16="http://schemas.microsoft.com/office/drawing/2014/main" id="{C132D931-6B5E-B787-83B5-09952BC3AC2B}"/>
                </a:ext>
              </a:extLst>
            </p:cNvPr>
            <p:cNvSpPr txBox="1"/>
            <p:nvPr/>
          </p:nvSpPr>
          <p:spPr>
            <a:xfrm>
              <a:off x="244987" y="1371766"/>
              <a:ext cx="1210588" cy="40011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zh-TW" altLang="en-US" sz="2000" dirty="0">
                  <a:latin typeface="Microsoft YaHei" panose="020B0503020204020204" pitchFamily="34" charset="-122"/>
                  <a:ea typeface="Microsoft YaHei" panose="020B0503020204020204" pitchFamily="34" charset="-122"/>
                </a:rPr>
                <a:t>設定欄位</a:t>
              </a:r>
            </a:p>
          </p:txBody>
        </p:sp>
      </p:grpSp>
      <p:grpSp>
        <p:nvGrpSpPr>
          <p:cNvPr id="3" name="群組 2"/>
          <p:cNvGrpSpPr/>
          <p:nvPr/>
        </p:nvGrpSpPr>
        <p:grpSpPr>
          <a:xfrm>
            <a:off x="111966" y="1894114"/>
            <a:ext cx="3974842" cy="522348"/>
            <a:chOff x="111966" y="1894114"/>
            <a:chExt cx="3974842" cy="522348"/>
          </a:xfrm>
        </p:grpSpPr>
        <p:sp>
          <p:nvSpPr>
            <p:cNvPr id="13" name="object 5">
              <a:extLst>
                <a:ext uri="{FF2B5EF4-FFF2-40B4-BE49-F238E27FC236}">
                  <a16:creationId xmlns:a16="http://schemas.microsoft.com/office/drawing/2014/main" id="{988CD1F8-3BAE-14CD-11B9-A94BC89AD86E}"/>
                </a:ext>
              </a:extLst>
            </p:cNvPr>
            <p:cNvSpPr/>
            <p:nvPr/>
          </p:nvSpPr>
          <p:spPr>
            <a:xfrm>
              <a:off x="1455575" y="1894114"/>
              <a:ext cx="2631233" cy="522348"/>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sp>
          <p:nvSpPr>
            <p:cNvPr id="16" name="文字方塊 15">
              <a:extLst>
                <a:ext uri="{FF2B5EF4-FFF2-40B4-BE49-F238E27FC236}">
                  <a16:creationId xmlns:a16="http://schemas.microsoft.com/office/drawing/2014/main" id="{F6327C59-70F5-6843-347B-7F8AE9950391}"/>
                </a:ext>
              </a:extLst>
            </p:cNvPr>
            <p:cNvSpPr txBox="1"/>
            <p:nvPr/>
          </p:nvSpPr>
          <p:spPr>
            <a:xfrm>
              <a:off x="111966" y="1955233"/>
              <a:ext cx="1355101" cy="40011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dirty="0">
                  <a:latin typeface="Microsoft YaHei" panose="020B0503020204020204" pitchFamily="34" charset="-122"/>
                  <a:ea typeface="Microsoft YaHei" panose="020B0503020204020204" pitchFamily="34" charset="-122"/>
                </a:rPr>
                <a:t>布林邏輯</a:t>
              </a:r>
            </a:p>
          </p:txBody>
        </p:sp>
      </p:grpSp>
      <p:grpSp>
        <p:nvGrpSpPr>
          <p:cNvPr id="2" name="群組 1"/>
          <p:cNvGrpSpPr/>
          <p:nvPr/>
        </p:nvGrpSpPr>
        <p:grpSpPr>
          <a:xfrm>
            <a:off x="111966" y="3351045"/>
            <a:ext cx="9772422" cy="3432310"/>
            <a:chOff x="111966" y="3351045"/>
            <a:chExt cx="9772422" cy="3432310"/>
          </a:xfrm>
        </p:grpSpPr>
        <p:sp>
          <p:nvSpPr>
            <p:cNvPr id="21" name="文字方塊 20">
              <a:extLst>
                <a:ext uri="{FF2B5EF4-FFF2-40B4-BE49-F238E27FC236}">
                  <a16:creationId xmlns:a16="http://schemas.microsoft.com/office/drawing/2014/main" id="{BFFC5F7A-A38F-126C-D022-46ADBBDB3A33}"/>
                </a:ext>
              </a:extLst>
            </p:cNvPr>
            <p:cNvSpPr txBox="1"/>
            <p:nvPr/>
          </p:nvSpPr>
          <p:spPr>
            <a:xfrm>
              <a:off x="111966" y="3351045"/>
              <a:ext cx="1812602" cy="40011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dirty="0">
                  <a:latin typeface="Microsoft YaHei" panose="020B0503020204020204" pitchFamily="34" charset="-122"/>
                  <a:ea typeface="Microsoft YaHei" panose="020B0503020204020204" pitchFamily="34" charset="-122"/>
                </a:rPr>
                <a:t>設更多條件值</a:t>
              </a:r>
            </a:p>
          </p:txBody>
        </p:sp>
        <p:sp>
          <p:nvSpPr>
            <p:cNvPr id="20" name="object 5">
              <a:extLst>
                <a:ext uri="{FF2B5EF4-FFF2-40B4-BE49-F238E27FC236}">
                  <a16:creationId xmlns:a16="http://schemas.microsoft.com/office/drawing/2014/main" id="{A81A47D9-DC01-74A0-EDFA-9437C62C12FB}"/>
                </a:ext>
              </a:extLst>
            </p:cNvPr>
            <p:cNvSpPr/>
            <p:nvPr/>
          </p:nvSpPr>
          <p:spPr>
            <a:xfrm>
              <a:off x="1612963" y="3751155"/>
              <a:ext cx="8271425" cy="3032200"/>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grpSp>
    </p:spTree>
    <p:extLst>
      <p:ext uri="{BB962C8B-B14F-4D97-AF65-F5344CB8AC3E}">
        <p14:creationId xmlns:p14="http://schemas.microsoft.com/office/powerpoint/2010/main" val="206185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EBFE9A9-0E0D-430C-BEC0-1FC2021A8228}"/>
              </a:ext>
            </a:extLst>
          </p:cNvPr>
          <p:cNvPicPr>
            <a:picLocks noChangeAspect="1"/>
          </p:cNvPicPr>
          <p:nvPr/>
        </p:nvPicPr>
        <p:blipFill>
          <a:blip r:embed="rId2"/>
          <a:stretch>
            <a:fillRect/>
          </a:stretch>
        </p:blipFill>
        <p:spPr>
          <a:xfrm>
            <a:off x="376334" y="512601"/>
            <a:ext cx="11683046" cy="3182322"/>
          </a:xfrm>
          <a:prstGeom prst="rect">
            <a:avLst/>
          </a:prstGeom>
        </p:spPr>
      </p:pic>
      <p:sp>
        <p:nvSpPr>
          <p:cNvPr id="4" name="object 5">
            <a:extLst>
              <a:ext uri="{FF2B5EF4-FFF2-40B4-BE49-F238E27FC236}">
                <a16:creationId xmlns:a16="http://schemas.microsoft.com/office/drawing/2014/main" id="{DE3C279E-2F08-5E48-DF11-B1CDE057201C}"/>
              </a:ext>
            </a:extLst>
          </p:cNvPr>
          <p:cNvSpPr/>
          <p:nvPr/>
        </p:nvSpPr>
        <p:spPr>
          <a:xfrm>
            <a:off x="11350255" y="653309"/>
            <a:ext cx="709125" cy="531679"/>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grpSp>
        <p:nvGrpSpPr>
          <p:cNvPr id="8" name="群組 7">
            <a:extLst>
              <a:ext uri="{FF2B5EF4-FFF2-40B4-BE49-F238E27FC236}">
                <a16:creationId xmlns:a16="http://schemas.microsoft.com/office/drawing/2014/main" id="{063BE181-29DB-207F-3C8D-47C98A3E4E53}"/>
              </a:ext>
            </a:extLst>
          </p:cNvPr>
          <p:cNvGrpSpPr/>
          <p:nvPr/>
        </p:nvGrpSpPr>
        <p:grpSpPr>
          <a:xfrm>
            <a:off x="2560807" y="1005290"/>
            <a:ext cx="7812175" cy="5544800"/>
            <a:chOff x="2560807" y="1005290"/>
            <a:chExt cx="7812175" cy="5544800"/>
          </a:xfrm>
        </p:grpSpPr>
        <p:pic>
          <p:nvPicPr>
            <p:cNvPr id="6" name="圖片 5">
              <a:extLst>
                <a:ext uri="{FF2B5EF4-FFF2-40B4-BE49-F238E27FC236}">
                  <a16:creationId xmlns:a16="http://schemas.microsoft.com/office/drawing/2014/main" id="{6FB310CC-C9C7-ED63-287C-EC3DC0088290}"/>
                </a:ext>
              </a:extLst>
            </p:cNvPr>
            <p:cNvPicPr>
              <a:picLocks noChangeAspect="1"/>
            </p:cNvPicPr>
            <p:nvPr/>
          </p:nvPicPr>
          <p:blipFill>
            <a:blip r:embed="rId3"/>
            <a:stretch>
              <a:fillRect/>
            </a:stretch>
          </p:blipFill>
          <p:spPr>
            <a:xfrm>
              <a:off x="2560807" y="1418400"/>
              <a:ext cx="6131615" cy="5131690"/>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
          <p:nvSpPr>
            <p:cNvPr id="7" name="向右箭號 5">
              <a:extLst>
                <a:ext uri="{FF2B5EF4-FFF2-40B4-BE49-F238E27FC236}">
                  <a16:creationId xmlns:a16="http://schemas.microsoft.com/office/drawing/2014/main" id="{E3C41EF9-B747-3E20-0139-5A7E60165500}"/>
                </a:ext>
              </a:extLst>
            </p:cNvPr>
            <p:cNvSpPr/>
            <p:nvPr/>
          </p:nvSpPr>
          <p:spPr>
            <a:xfrm rot="7803278">
              <a:off x="8626017" y="2048969"/>
              <a:ext cx="2790643" cy="703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2068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8EE305D4-2255-8290-7F24-089BFE284201}"/>
              </a:ext>
            </a:extLst>
          </p:cNvPr>
          <p:cNvPicPr>
            <a:picLocks noChangeAspect="1"/>
          </p:cNvPicPr>
          <p:nvPr/>
        </p:nvPicPr>
        <p:blipFill>
          <a:blip r:embed="rId3"/>
          <a:stretch>
            <a:fillRect/>
          </a:stretch>
        </p:blipFill>
        <p:spPr>
          <a:xfrm>
            <a:off x="326046" y="895738"/>
            <a:ext cx="11707859" cy="5870169"/>
          </a:xfrm>
          <a:prstGeom prst="rect">
            <a:avLst/>
          </a:prstGeom>
        </p:spPr>
      </p:pic>
      <p:sp>
        <p:nvSpPr>
          <p:cNvPr id="16" name="object 16"/>
          <p:cNvSpPr txBox="1">
            <a:spLocks noGrp="1"/>
          </p:cNvSpPr>
          <p:nvPr>
            <p:ph type="title"/>
          </p:nvPr>
        </p:nvSpPr>
        <p:spPr>
          <a:xfrm>
            <a:off x="469070" y="173688"/>
            <a:ext cx="3731260" cy="622222"/>
          </a:xfrm>
          <a:prstGeom prst="rect">
            <a:avLst/>
          </a:prstGeom>
        </p:spPr>
        <p:txBody>
          <a:bodyPr vert="horz" wrap="square" lIns="0" tIns="12700" rIns="0" bIns="0" rtlCol="0" anchor="ctr">
            <a:spAutoFit/>
          </a:bodyPr>
          <a:lstStyle/>
          <a:p>
            <a:pPr marL="12700">
              <a:spcBef>
                <a:spcPts val="100"/>
              </a:spcBef>
            </a:pPr>
            <a:r>
              <a:rPr lang="zh-TW" altLang="en-US" dirty="0">
                <a:latin typeface="Calibri" panose="020F0502020204030204" pitchFamily="34" charset="0"/>
                <a:ea typeface="微軟正黑體" panose="020B0604030504040204" pitchFamily="34" charset="-120"/>
                <a:cs typeface="Calibri" panose="020F0502020204030204" pitchFamily="34" charset="0"/>
              </a:rPr>
              <a:t>期刊</a:t>
            </a:r>
            <a:endParaRPr dirty="0">
              <a:latin typeface="Calibri" panose="020F0502020204030204" pitchFamily="34" charset="0"/>
              <a:ea typeface="微軟正黑體" panose="020B0604030504040204" pitchFamily="34" charset="-120"/>
              <a:cs typeface="Calibri" panose="020F0502020204030204" pitchFamily="34" charset="0"/>
            </a:endParaRPr>
          </a:p>
        </p:txBody>
      </p:sp>
      <p:sp>
        <p:nvSpPr>
          <p:cNvPr id="5" name="object 5">
            <a:extLst>
              <a:ext uri="{FF2B5EF4-FFF2-40B4-BE49-F238E27FC236}">
                <a16:creationId xmlns:a16="http://schemas.microsoft.com/office/drawing/2014/main" id="{A81A47D9-DC01-74A0-EDFA-9437C62C12FB}"/>
              </a:ext>
            </a:extLst>
          </p:cNvPr>
          <p:cNvSpPr/>
          <p:nvPr/>
        </p:nvSpPr>
        <p:spPr>
          <a:xfrm>
            <a:off x="923007" y="3875523"/>
            <a:ext cx="10839502" cy="3032200"/>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pic>
        <p:nvPicPr>
          <p:cNvPr id="4" name="圖片 3">
            <a:extLst>
              <a:ext uri="{FF2B5EF4-FFF2-40B4-BE49-F238E27FC236}">
                <a16:creationId xmlns:a16="http://schemas.microsoft.com/office/drawing/2014/main" id="{228DE1F9-C071-441A-93BF-5D2FA7B41F4A}"/>
              </a:ext>
            </a:extLst>
          </p:cNvPr>
          <p:cNvPicPr>
            <a:picLocks noChangeAspect="1"/>
          </p:cNvPicPr>
          <p:nvPr/>
        </p:nvPicPr>
        <p:blipFill>
          <a:blip r:embed="rId4"/>
          <a:stretch>
            <a:fillRect/>
          </a:stretch>
        </p:blipFill>
        <p:spPr>
          <a:xfrm>
            <a:off x="3296246" y="753922"/>
            <a:ext cx="4695426" cy="5878674"/>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
        <p:nvSpPr>
          <p:cNvPr id="7" name="文字方塊 6">
            <a:extLst>
              <a:ext uri="{FF2B5EF4-FFF2-40B4-BE49-F238E27FC236}">
                <a16:creationId xmlns:a16="http://schemas.microsoft.com/office/drawing/2014/main" id="{F6327C59-70F5-6843-347B-7F8AE9950391}"/>
              </a:ext>
            </a:extLst>
          </p:cNvPr>
          <p:cNvSpPr txBox="1"/>
          <p:nvPr/>
        </p:nvSpPr>
        <p:spPr>
          <a:xfrm>
            <a:off x="8474028" y="3167637"/>
            <a:ext cx="3288481" cy="707886"/>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dirty="0" smtClean="0">
                <a:latin typeface="Microsoft YaHei" panose="020B0503020204020204" pitchFamily="34" charset="-122"/>
                <a:ea typeface="Microsoft YaHei" panose="020B0503020204020204" pitchFamily="34" charset="-122"/>
              </a:rPr>
              <a:t>也可以用瀏覽的方式找特定的期刊</a:t>
            </a:r>
            <a:endParaRPr lang="zh-TW"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5691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A39BF09-D87B-9D06-DB00-5E8BA5624FDD}"/>
              </a:ext>
            </a:extLst>
          </p:cNvPr>
          <p:cNvPicPr>
            <a:picLocks noChangeAspect="1"/>
          </p:cNvPicPr>
          <p:nvPr/>
        </p:nvPicPr>
        <p:blipFill>
          <a:blip r:embed="rId2"/>
          <a:stretch>
            <a:fillRect/>
          </a:stretch>
        </p:blipFill>
        <p:spPr>
          <a:xfrm>
            <a:off x="0" y="0"/>
            <a:ext cx="12192000" cy="6608825"/>
          </a:xfrm>
          <a:prstGeom prst="rect">
            <a:avLst/>
          </a:prstGeom>
        </p:spPr>
      </p:pic>
      <p:sp>
        <p:nvSpPr>
          <p:cNvPr id="4" name="object 5">
            <a:extLst>
              <a:ext uri="{FF2B5EF4-FFF2-40B4-BE49-F238E27FC236}">
                <a16:creationId xmlns:a16="http://schemas.microsoft.com/office/drawing/2014/main" id="{75FABBAD-F1E5-2290-8FD6-8DD5CEAF6432}"/>
              </a:ext>
            </a:extLst>
          </p:cNvPr>
          <p:cNvSpPr/>
          <p:nvPr/>
        </p:nvSpPr>
        <p:spPr>
          <a:xfrm>
            <a:off x="92073" y="2743448"/>
            <a:ext cx="2828409" cy="4114551"/>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sp>
        <p:nvSpPr>
          <p:cNvPr id="5" name="文字方塊 4"/>
          <p:cNvSpPr txBox="1"/>
          <p:nvPr/>
        </p:nvSpPr>
        <p:spPr>
          <a:xfrm flipH="1">
            <a:off x="1367868" y="3446389"/>
            <a:ext cx="1399592" cy="769441"/>
          </a:xfrm>
          <a:prstGeom prst="rect">
            <a:avLst/>
          </a:prstGeom>
          <a:noFill/>
        </p:spPr>
        <p:txBody>
          <a:bodyPr wrap="square" rtlCol="0">
            <a:spAutoFit/>
          </a:bodyPr>
          <a:lstStyle/>
          <a:p>
            <a:r>
              <a:rPr lang="zh-TW" altLang="en-US" sz="4400" dirty="0">
                <a:solidFill>
                  <a:srgbClr val="FF0000"/>
                </a:solidFill>
                <a:sym typeface="Wingdings 2" panose="05020102010507070707" pitchFamily="18" charset="2"/>
              </a:rPr>
              <a:t></a:t>
            </a:r>
            <a:endParaRPr lang="zh-TW" altLang="en-US" sz="4400" dirty="0">
              <a:solidFill>
                <a:srgbClr val="FF0000"/>
              </a:solidFill>
            </a:endParaRPr>
          </a:p>
        </p:txBody>
      </p:sp>
      <p:sp>
        <p:nvSpPr>
          <p:cNvPr id="6" name="文字方塊 5"/>
          <p:cNvSpPr txBox="1"/>
          <p:nvPr/>
        </p:nvSpPr>
        <p:spPr>
          <a:xfrm flipH="1">
            <a:off x="1367868" y="3831109"/>
            <a:ext cx="1399592" cy="769441"/>
          </a:xfrm>
          <a:prstGeom prst="rect">
            <a:avLst/>
          </a:prstGeom>
          <a:noFill/>
        </p:spPr>
        <p:txBody>
          <a:bodyPr wrap="square" rtlCol="0">
            <a:spAutoFit/>
          </a:bodyPr>
          <a:lstStyle/>
          <a:p>
            <a:r>
              <a:rPr lang="zh-TW" altLang="en-US" sz="4400" dirty="0">
                <a:solidFill>
                  <a:srgbClr val="FF0000"/>
                </a:solidFill>
                <a:sym typeface="Wingdings 2" panose="05020102010507070707" pitchFamily="18" charset="2"/>
              </a:rPr>
              <a:t></a:t>
            </a:r>
            <a:endParaRPr lang="zh-TW" altLang="en-US" sz="4400" dirty="0">
              <a:solidFill>
                <a:srgbClr val="FF0000"/>
              </a:solidFill>
            </a:endParaRPr>
          </a:p>
        </p:txBody>
      </p:sp>
      <p:sp>
        <p:nvSpPr>
          <p:cNvPr id="7" name="文字方塊 6"/>
          <p:cNvSpPr txBox="1"/>
          <p:nvPr/>
        </p:nvSpPr>
        <p:spPr>
          <a:xfrm flipH="1">
            <a:off x="1245948" y="5810638"/>
            <a:ext cx="1399592" cy="769441"/>
          </a:xfrm>
          <a:prstGeom prst="rect">
            <a:avLst/>
          </a:prstGeom>
          <a:noFill/>
        </p:spPr>
        <p:txBody>
          <a:bodyPr wrap="square" rtlCol="0">
            <a:spAutoFit/>
          </a:bodyPr>
          <a:lstStyle/>
          <a:p>
            <a:r>
              <a:rPr lang="zh-TW" altLang="en-US" sz="4400" dirty="0">
                <a:solidFill>
                  <a:srgbClr val="FF0000"/>
                </a:solidFill>
                <a:sym typeface="Wingdings 2" panose="05020102010507070707" pitchFamily="18" charset="2"/>
              </a:rPr>
              <a:t></a:t>
            </a:r>
            <a:endParaRPr lang="zh-TW" altLang="en-US" sz="4400" dirty="0">
              <a:solidFill>
                <a:srgbClr val="FF0000"/>
              </a:solidFill>
            </a:endParaRPr>
          </a:p>
        </p:txBody>
      </p:sp>
    </p:spTree>
    <p:extLst>
      <p:ext uri="{BB962C8B-B14F-4D97-AF65-F5344CB8AC3E}">
        <p14:creationId xmlns:p14="http://schemas.microsoft.com/office/powerpoint/2010/main" val="1583572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E2633B6-08B3-E954-7274-C0F98F2DF376}"/>
              </a:ext>
            </a:extLst>
          </p:cNvPr>
          <p:cNvPicPr>
            <a:picLocks noChangeAspect="1"/>
          </p:cNvPicPr>
          <p:nvPr/>
        </p:nvPicPr>
        <p:blipFill>
          <a:blip r:embed="rId2"/>
          <a:stretch>
            <a:fillRect/>
          </a:stretch>
        </p:blipFill>
        <p:spPr>
          <a:xfrm>
            <a:off x="469515" y="0"/>
            <a:ext cx="11252969" cy="6858000"/>
          </a:xfrm>
          <a:prstGeom prst="rect">
            <a:avLst/>
          </a:prstGeom>
        </p:spPr>
      </p:pic>
      <p:sp>
        <p:nvSpPr>
          <p:cNvPr id="4" name="object 5">
            <a:extLst>
              <a:ext uri="{FF2B5EF4-FFF2-40B4-BE49-F238E27FC236}">
                <a16:creationId xmlns:a16="http://schemas.microsoft.com/office/drawing/2014/main" id="{C509749F-52B8-7E7F-DAD8-E68B77AECB9F}"/>
              </a:ext>
            </a:extLst>
          </p:cNvPr>
          <p:cNvSpPr/>
          <p:nvPr/>
        </p:nvSpPr>
        <p:spPr>
          <a:xfrm>
            <a:off x="3219060" y="2705878"/>
            <a:ext cx="8503424" cy="2444620"/>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pic>
        <p:nvPicPr>
          <p:cNvPr id="7" name="圖片 6">
            <a:extLst>
              <a:ext uri="{FF2B5EF4-FFF2-40B4-BE49-F238E27FC236}">
                <a16:creationId xmlns:a16="http://schemas.microsoft.com/office/drawing/2014/main" id="{7F9A7B60-EC49-1683-8B31-88F0F388EE6B}"/>
              </a:ext>
            </a:extLst>
          </p:cNvPr>
          <p:cNvPicPr>
            <a:picLocks noChangeAspect="1"/>
          </p:cNvPicPr>
          <p:nvPr/>
        </p:nvPicPr>
        <p:blipFill>
          <a:blip r:embed="rId3"/>
          <a:stretch>
            <a:fillRect/>
          </a:stretch>
        </p:blipFill>
        <p:spPr>
          <a:xfrm>
            <a:off x="4529767" y="2114823"/>
            <a:ext cx="4287662" cy="3716751"/>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grpSp>
        <p:nvGrpSpPr>
          <p:cNvPr id="2" name="群組 1"/>
          <p:cNvGrpSpPr/>
          <p:nvPr/>
        </p:nvGrpSpPr>
        <p:grpSpPr>
          <a:xfrm>
            <a:off x="10347649" y="3667790"/>
            <a:ext cx="1219326" cy="1174798"/>
            <a:chOff x="10347649" y="3667790"/>
            <a:chExt cx="1219326" cy="1174798"/>
          </a:xfrm>
        </p:grpSpPr>
        <p:sp>
          <p:nvSpPr>
            <p:cNvPr id="8" name="object 5">
              <a:extLst>
                <a:ext uri="{FF2B5EF4-FFF2-40B4-BE49-F238E27FC236}">
                  <a16:creationId xmlns:a16="http://schemas.microsoft.com/office/drawing/2014/main" id="{01AD7E82-6086-EE68-2B0F-C6859FD4EE72}"/>
                </a:ext>
              </a:extLst>
            </p:cNvPr>
            <p:cNvSpPr/>
            <p:nvPr/>
          </p:nvSpPr>
          <p:spPr>
            <a:xfrm>
              <a:off x="10347649" y="4301411"/>
              <a:ext cx="1219326" cy="541177"/>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sp>
          <p:nvSpPr>
            <p:cNvPr id="6" name="向右箭號 5">
              <a:extLst>
                <a:ext uri="{FF2B5EF4-FFF2-40B4-BE49-F238E27FC236}">
                  <a16:creationId xmlns:a16="http://schemas.microsoft.com/office/drawing/2014/main" id="{E3C41EF9-B747-3E20-0139-5A7E60165500}"/>
                </a:ext>
              </a:extLst>
            </p:cNvPr>
            <p:cNvSpPr/>
            <p:nvPr/>
          </p:nvSpPr>
          <p:spPr>
            <a:xfrm rot="7803278">
              <a:off x="10611115" y="3662344"/>
              <a:ext cx="692394" cy="70328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0286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EF997CD-F826-9FC7-7EA4-1958F2B3E03F}"/>
              </a:ext>
            </a:extLst>
          </p:cNvPr>
          <p:cNvPicPr>
            <a:picLocks noChangeAspect="1"/>
          </p:cNvPicPr>
          <p:nvPr/>
        </p:nvPicPr>
        <p:blipFill>
          <a:blip r:embed="rId2"/>
          <a:stretch>
            <a:fillRect/>
          </a:stretch>
        </p:blipFill>
        <p:spPr>
          <a:xfrm>
            <a:off x="1387991" y="0"/>
            <a:ext cx="9416018" cy="6858000"/>
          </a:xfrm>
          <a:prstGeom prst="rect">
            <a:avLst/>
          </a:prstGeom>
        </p:spPr>
      </p:pic>
      <p:sp>
        <p:nvSpPr>
          <p:cNvPr id="4" name="object 5">
            <a:extLst>
              <a:ext uri="{FF2B5EF4-FFF2-40B4-BE49-F238E27FC236}">
                <a16:creationId xmlns:a16="http://schemas.microsoft.com/office/drawing/2014/main" id="{33C3F467-BCFD-F1EF-C7F9-17C643AC89F8}"/>
              </a:ext>
            </a:extLst>
          </p:cNvPr>
          <p:cNvSpPr/>
          <p:nvPr/>
        </p:nvSpPr>
        <p:spPr>
          <a:xfrm>
            <a:off x="1726163" y="2705876"/>
            <a:ext cx="2948473" cy="541177"/>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sp>
        <p:nvSpPr>
          <p:cNvPr id="5" name="object 5">
            <a:extLst>
              <a:ext uri="{FF2B5EF4-FFF2-40B4-BE49-F238E27FC236}">
                <a16:creationId xmlns:a16="http://schemas.microsoft.com/office/drawing/2014/main" id="{397547D3-3D4D-4DDC-F331-A9AF52A4ABDF}"/>
              </a:ext>
            </a:extLst>
          </p:cNvPr>
          <p:cNvSpPr/>
          <p:nvPr/>
        </p:nvSpPr>
        <p:spPr>
          <a:xfrm>
            <a:off x="1726162" y="4240761"/>
            <a:ext cx="3797560" cy="541177"/>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spTree>
    <p:extLst>
      <p:ext uri="{BB962C8B-B14F-4D97-AF65-F5344CB8AC3E}">
        <p14:creationId xmlns:p14="http://schemas.microsoft.com/office/powerpoint/2010/main" val="25244651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97FA25C-1180-4104-A4CC-8A41746B3EB5}"/>
              </a:ext>
            </a:extLst>
          </p:cNvPr>
          <p:cNvSpPr txBox="1"/>
          <p:nvPr/>
        </p:nvSpPr>
        <p:spPr>
          <a:xfrm>
            <a:off x="889462" y="1645745"/>
            <a:ext cx="10814857" cy="3460691"/>
          </a:xfrm>
          <a:prstGeom prst="rect">
            <a:avLst/>
          </a:prstGeom>
          <a:noFill/>
        </p:spPr>
        <p:txBody>
          <a:bodyPr wrap="square" rtlCol="0" anchor="t">
            <a:spAutoFit/>
          </a:bodyPr>
          <a:lstStyle/>
          <a:p>
            <a:pPr algn="ctr">
              <a:lnSpc>
                <a:spcPct val="114000"/>
              </a:lnSpc>
            </a:pPr>
            <a:r>
              <a:rPr lang="zh-TW" altLang="en-US" sz="9600" b="1" spc="600" dirty="0" smtClean="0">
                <a:solidFill>
                  <a:srgbClr val="E50C61"/>
                </a:solidFill>
                <a:latin typeface="微软雅黑" panose="020B0503020204020204" charset="-122"/>
                <a:ea typeface="微软雅黑" panose="020B0503020204020204" charset="-122"/>
              </a:rPr>
              <a:t>華藝</a:t>
            </a:r>
            <a:r>
              <a:rPr lang="zh-TW" altLang="en-US" sz="5400" b="1" spc="600" dirty="0" smtClean="0">
                <a:solidFill>
                  <a:srgbClr val="005BD3"/>
                </a:solidFill>
                <a:latin typeface="微软雅黑" panose="020B0503020204020204" charset="-122"/>
                <a:ea typeface="微软雅黑" panose="020B0503020204020204" charset="-122"/>
              </a:rPr>
              <a:t>下載練習</a:t>
            </a:r>
            <a:r>
              <a:rPr lang="en-US" altLang="zh-TW" sz="7200" b="1" spc="600" dirty="0">
                <a:solidFill>
                  <a:schemeClr val="tx1">
                    <a:lumMod val="75000"/>
                    <a:lumOff val="25000"/>
                  </a:schemeClr>
                </a:solidFill>
                <a:latin typeface="微软雅黑" panose="020B0503020204020204" charset="-122"/>
                <a:ea typeface="微软雅黑" panose="020B0503020204020204" charset="-122"/>
              </a:rPr>
              <a:t/>
            </a:r>
            <a:br>
              <a:rPr lang="en-US" altLang="zh-TW" sz="7200" b="1" spc="600" dirty="0">
                <a:solidFill>
                  <a:schemeClr val="tx1">
                    <a:lumMod val="75000"/>
                    <a:lumOff val="25000"/>
                  </a:schemeClr>
                </a:solidFill>
                <a:latin typeface="微软雅黑" panose="020B0503020204020204" charset="-122"/>
                <a:ea typeface="微软雅黑" panose="020B0503020204020204" charset="-122"/>
              </a:rPr>
            </a:b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利用華藝線上圖書館</a:t>
            </a:r>
            <a:r>
              <a:rPr lang="en-US" altLang="zh-TW" sz="4800" b="1" spc="600" dirty="0" smtClean="0">
                <a:solidFill>
                  <a:schemeClr val="tx1">
                    <a:lumMod val="75000"/>
                    <a:lumOff val="25000"/>
                  </a:schemeClr>
                </a:solidFill>
                <a:latin typeface="微软雅黑" panose="020B0503020204020204" charset="-122"/>
                <a:ea typeface="微软雅黑" panose="020B0503020204020204" charset="-122"/>
              </a:rPr>
              <a:t>,</a:t>
            </a: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找到</a:t>
            </a:r>
            <a:r>
              <a:rPr lang="en-US" altLang="zh-TW" sz="4800" b="1" spc="600" dirty="0" smtClean="0">
                <a:solidFill>
                  <a:schemeClr val="tx1">
                    <a:lumMod val="75000"/>
                    <a:lumOff val="25000"/>
                  </a:schemeClr>
                </a:solidFill>
                <a:latin typeface="微软雅黑" panose="020B0503020204020204" charset="-122"/>
                <a:ea typeface="微软雅黑" panose="020B0503020204020204" charset="-122"/>
              </a:rPr>
              <a:t>1</a:t>
            </a: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篇電子論文</a:t>
            </a:r>
            <a:r>
              <a:rPr lang="en-US" altLang="zh-TW" sz="4800" b="1" spc="600" dirty="0" smtClean="0">
                <a:solidFill>
                  <a:schemeClr val="tx1">
                    <a:lumMod val="75000"/>
                    <a:lumOff val="25000"/>
                  </a:schemeClr>
                </a:solidFill>
                <a:latin typeface="微软雅黑" panose="020B0503020204020204" charset="-122"/>
                <a:ea typeface="微软雅黑" panose="020B0503020204020204" charset="-122"/>
              </a:rPr>
              <a:t>,</a:t>
            </a: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下載</a:t>
            </a:r>
            <a:r>
              <a:rPr lang="en-US" altLang="zh-TW" sz="4800" b="1" spc="600" dirty="0" smtClean="0">
                <a:solidFill>
                  <a:schemeClr val="tx1">
                    <a:lumMod val="75000"/>
                    <a:lumOff val="25000"/>
                  </a:schemeClr>
                </a:solidFill>
                <a:latin typeface="微软雅黑" panose="020B0503020204020204" charset="-122"/>
                <a:ea typeface="微软雅黑" panose="020B0503020204020204" charset="-122"/>
              </a:rPr>
              <a:t>1</a:t>
            </a: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篇論文在桌面</a:t>
            </a:r>
            <a:r>
              <a:rPr lang="en-US" altLang="zh-TW" sz="4800" b="1" spc="600" dirty="0" smtClean="0">
                <a:solidFill>
                  <a:schemeClr val="tx1">
                    <a:lumMod val="75000"/>
                    <a:lumOff val="25000"/>
                  </a:schemeClr>
                </a:solidFill>
                <a:latin typeface="微软雅黑" panose="020B0503020204020204" charset="-122"/>
                <a:ea typeface="微软雅黑" panose="020B0503020204020204" charset="-122"/>
              </a:rPr>
              <a:t>.</a:t>
            </a:r>
            <a:r>
              <a:rPr lang="zh-TW" altLang="en-US" sz="4800" b="1" spc="600" dirty="0" smtClean="0">
                <a:solidFill>
                  <a:schemeClr val="tx1">
                    <a:lumMod val="75000"/>
                    <a:lumOff val="25000"/>
                  </a:schemeClr>
                </a:solidFill>
                <a:latin typeface="微软雅黑" panose="020B0503020204020204" charset="-122"/>
                <a:ea typeface="微软雅黑" panose="020B0503020204020204" charset="-122"/>
              </a:rPr>
              <a:t>抽禮券～</a:t>
            </a:r>
            <a:endParaRPr lang="zh-CN" altLang="en-US" sz="7200" b="1" spc="600" dirty="0">
              <a:solidFill>
                <a:schemeClr val="tx1">
                  <a:lumMod val="75000"/>
                  <a:lumOff val="25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50877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50" y="2643085"/>
            <a:ext cx="3196738" cy="3196738"/>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7808" y="2112396"/>
            <a:ext cx="3151914" cy="3151914"/>
          </a:xfrm>
          <a:prstGeom prst="rect">
            <a:avLst/>
          </a:prstGeom>
        </p:spPr>
      </p:pic>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4166690"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起飛吧！閱讀力量</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閱讀推廣活動</a:t>
            </a:r>
            <a:endParaRPr kumimoji="1" lang="zh-CN" altLang="en-US" sz="2000" b="0" dirty="0">
              <a:solidFill>
                <a:schemeClr val="tx1">
                  <a:lumMod val="65000"/>
                  <a:lumOff val="35000"/>
                </a:schemeClr>
              </a:solidFill>
              <a:latin typeface="微软雅黑" panose="020B0503020204020204" charset="-122"/>
              <a:ea typeface="微软雅黑" panose="020B0503020204020204" charset="-122"/>
            </a:endParaRPr>
          </a:p>
        </p:txBody>
      </p:sp>
      <p:grpSp>
        <p:nvGrpSpPr>
          <p:cNvPr id="3" name="群組 2">
            <a:extLst>
              <a:ext uri="{FF2B5EF4-FFF2-40B4-BE49-F238E27FC236}">
                <a16:creationId xmlns:a16="http://schemas.microsoft.com/office/drawing/2014/main" id="{CF9E12E1-AF16-496A-9D93-BBE1BBF39F97}"/>
              </a:ext>
            </a:extLst>
          </p:cNvPr>
          <p:cNvGrpSpPr/>
          <p:nvPr/>
        </p:nvGrpSpPr>
        <p:grpSpPr>
          <a:xfrm>
            <a:off x="361315" y="701840"/>
            <a:ext cx="7539394" cy="1692771"/>
            <a:chOff x="361315" y="701840"/>
            <a:chExt cx="7539394" cy="1692771"/>
          </a:xfrm>
        </p:grpSpPr>
        <p:sp>
          <p:nvSpPr>
            <p:cNvPr id="15" name="文字方塊 14"/>
            <p:cNvSpPr txBox="1"/>
            <p:nvPr/>
          </p:nvSpPr>
          <p:spPr>
            <a:xfrm>
              <a:off x="893663" y="701840"/>
              <a:ext cx="7007046" cy="1692771"/>
            </a:xfrm>
            <a:prstGeom prst="rect">
              <a:avLst/>
            </a:prstGeom>
            <a:noFill/>
          </p:spPr>
          <p:txBody>
            <a:bodyPr wrap="none" rtlCol="0">
              <a:spAutoFit/>
            </a:bodyPr>
            <a:lstStyle/>
            <a:p>
              <a:r>
                <a:rPr lang="zh-TW" altLang="en-US" sz="2800" dirty="0">
                  <a:latin typeface="微軟正黑體" panose="020B0604030504040204" pitchFamily="34" charset="-120"/>
                  <a:ea typeface="微軟正黑體" panose="020B0604030504040204" pitchFamily="34" charset="-120"/>
                </a:rPr>
                <a:t>借書、借影片、借電子書、使用電子資源。</a:t>
              </a:r>
              <a:endParaRPr lang="en-US" altLang="zh-TW" sz="2800" dirty="0">
                <a:latin typeface="微軟正黑體" panose="020B0604030504040204" pitchFamily="34" charset="-120"/>
                <a:ea typeface="微軟正黑體" panose="020B0604030504040204" pitchFamily="34" charset="-120"/>
              </a:endParaRPr>
            </a:p>
            <a:p>
              <a:r>
                <a:rPr lang="en-US" altLang="zh-TW" sz="2800" dirty="0">
                  <a:latin typeface="微軟正黑體" panose="020B0604030504040204" pitchFamily="34" charset="-120"/>
                  <a:ea typeface="微軟正黑體" panose="020B0604030504040204" pitchFamily="34" charset="-120"/>
                </a:rPr>
                <a:t>3-5</a:t>
              </a:r>
              <a:r>
                <a:rPr lang="zh-TW" altLang="en-US" sz="2800" dirty="0">
                  <a:latin typeface="微軟正黑體" panose="020B0604030504040204" pitchFamily="34" charset="-120"/>
                  <a:ea typeface="微軟正黑體" panose="020B0604030504040204" pitchFamily="34" charset="-120"/>
                </a:rPr>
                <a:t>月，</a:t>
              </a:r>
              <a:r>
                <a:rPr lang="zh-TW" altLang="en-US" sz="2800" b="1" dirty="0">
                  <a:latin typeface="微軟正黑體" panose="020B0604030504040204" pitchFamily="34" charset="-120"/>
                  <a:ea typeface="微軟正黑體" panose="020B0604030504040204" pitchFamily="34" charset="-120"/>
                </a:rPr>
                <a:t>每個月</a:t>
              </a:r>
              <a:r>
                <a:rPr lang="zh-TW" altLang="en-US" sz="2800" b="1" dirty="0">
                  <a:solidFill>
                    <a:srgbClr val="9C007F"/>
                  </a:solidFill>
                  <a:latin typeface="微軟正黑體" panose="020B0604030504040204" pitchFamily="34" charset="-120"/>
                  <a:ea typeface="微軟正黑體" panose="020B0604030504040204" pitchFamily="34" charset="-120"/>
                </a:rPr>
                <a:t>滿</a:t>
              </a:r>
              <a:r>
                <a:rPr lang="en-US" altLang="zh-TW" sz="2800" b="1" dirty="0">
                  <a:solidFill>
                    <a:srgbClr val="9C007F"/>
                  </a:solidFill>
                  <a:latin typeface="微軟正黑體" panose="020B0604030504040204" pitchFamily="34" charset="-120"/>
                  <a:ea typeface="微軟正黑體" panose="020B0604030504040204" pitchFamily="34" charset="-120"/>
                </a:rPr>
                <a:t>10</a:t>
              </a:r>
              <a:r>
                <a:rPr lang="zh-TW" altLang="en-US" sz="2800" b="1" dirty="0">
                  <a:solidFill>
                    <a:srgbClr val="9C007F"/>
                  </a:solidFill>
                  <a:latin typeface="微軟正黑體" panose="020B0604030504040204" pitchFamily="34" charset="-120"/>
                  <a:ea typeface="微軟正黑體" panose="020B0604030504040204" pitchFamily="34" charset="-120"/>
                </a:rPr>
                <a:t>次</a:t>
              </a:r>
              <a:r>
                <a:rPr lang="zh-TW" altLang="en-US" sz="2800" dirty="0">
                  <a:latin typeface="微軟正黑體" panose="020B0604030504040204" pitchFamily="34" charset="-120"/>
                  <a:ea typeface="微軟正黑體" panose="020B0604030504040204" pitchFamily="34" charset="-120"/>
                </a:rPr>
                <a:t>即可</a:t>
              </a:r>
              <a:r>
                <a:rPr lang="zh-TW" altLang="en-US" sz="4000" b="1" dirty="0">
                  <a:solidFill>
                    <a:srgbClr val="E40059"/>
                  </a:solidFill>
                  <a:latin typeface="微軟正黑體" panose="020B0604030504040204" pitchFamily="34" charset="-120"/>
                  <a:ea typeface="微軟正黑體" panose="020B0604030504040204" pitchFamily="34" charset="-120"/>
                </a:rPr>
                <a:t>抽好獎</a:t>
              </a:r>
              <a:r>
                <a:rPr lang="zh-TW" altLang="en-US" sz="2800" b="1" dirty="0">
                  <a:latin typeface="微軟正黑體" panose="020B0604030504040204" pitchFamily="34" charset="-120"/>
                  <a:ea typeface="微軟正黑體" panose="020B0604030504040204" pitchFamily="34" charset="-120"/>
                </a:rPr>
                <a:t>！</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solidFill>
                    <a:srgbClr val="9C007F"/>
                  </a:solidFill>
                  <a:latin typeface="微軟正黑體" panose="020B0604030504040204" pitchFamily="34" charset="-120"/>
                  <a:ea typeface="微軟正黑體" panose="020B0604030504040204" pitchFamily="34" charset="-120"/>
                </a:rPr>
                <a:t>借</a:t>
              </a:r>
              <a:r>
                <a:rPr lang="zh-TW" altLang="en-US" sz="3600" b="1" dirty="0">
                  <a:latin typeface="微軟正黑體" panose="020B0604030504040204" pitchFamily="34" charset="-120"/>
                  <a:ea typeface="微軟正黑體" panose="020B0604030504040204" pitchFamily="34" charset="-120"/>
                </a:rPr>
                <a:t>越多</a:t>
              </a:r>
              <a:r>
                <a:rPr lang="en-US" altLang="zh-TW" sz="2800" b="1" dirty="0">
                  <a:latin typeface="微軟正黑體" panose="020B0604030504040204" pitchFamily="34" charset="-120"/>
                  <a:ea typeface="微軟正黑體" panose="020B0604030504040204" pitchFamily="34" charset="-120"/>
                </a:rPr>
                <a:t>,</a:t>
              </a:r>
              <a:r>
                <a:rPr lang="zh-TW" altLang="en-US" sz="2800" b="1" dirty="0">
                  <a:solidFill>
                    <a:srgbClr val="9C007F"/>
                  </a:solidFill>
                  <a:latin typeface="微軟正黑體" panose="020B0604030504040204" pitchFamily="34" charset="-120"/>
                  <a:ea typeface="微軟正黑體" panose="020B0604030504040204" pitchFamily="34" charset="-120"/>
                </a:rPr>
                <a:t>中奬</a:t>
              </a:r>
              <a:r>
                <a:rPr lang="zh-TW" altLang="en-US" sz="2800" b="1" dirty="0">
                  <a:latin typeface="微軟正黑體" panose="020B0604030504040204" pitchFamily="34" charset="-120"/>
                  <a:ea typeface="微軟正黑體" panose="020B0604030504040204" pitchFamily="34" charset="-120"/>
                </a:rPr>
                <a:t>機率</a:t>
              </a:r>
              <a:r>
                <a:rPr lang="zh-TW" altLang="en-US" sz="3600" b="1" dirty="0">
                  <a:latin typeface="微軟正黑體" panose="020B0604030504040204" pitchFamily="34" charset="-120"/>
                  <a:ea typeface="微軟正黑體" panose="020B0604030504040204" pitchFamily="34" charset="-120"/>
                </a:rPr>
                <a:t>越高</a:t>
              </a:r>
              <a:r>
                <a:rPr lang="zh-TW" altLang="en-US" sz="2800" b="1" dirty="0">
                  <a:latin typeface="微軟正黑體" panose="020B0604030504040204" pitchFamily="34" charset="-120"/>
                  <a:ea typeface="微軟正黑體" panose="020B0604030504040204" pitchFamily="34" charset="-120"/>
                </a:rPr>
                <a:t>～</a:t>
              </a:r>
            </a:p>
          </p:txBody>
        </p:sp>
        <p:grpSp>
          <p:nvGrpSpPr>
            <p:cNvPr id="18" name="群組 17"/>
            <p:cNvGrpSpPr/>
            <p:nvPr/>
          </p:nvGrpSpPr>
          <p:grpSpPr>
            <a:xfrm>
              <a:off x="361315" y="754063"/>
              <a:ext cx="457200" cy="457200"/>
              <a:chOff x="403860" y="803458"/>
              <a:chExt cx="457200" cy="457200"/>
            </a:xfrm>
          </p:grpSpPr>
          <p:sp>
            <p:nvSpPr>
              <p:cNvPr id="36" name="矩形: 圆角 26"/>
              <p:cNvSpPr/>
              <p:nvPr/>
            </p:nvSpPr>
            <p:spPr>
              <a:xfrm>
                <a:off x="403860" y="803458"/>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37" name="文本框 571"/>
              <p:cNvSpPr txBox="1"/>
              <p:nvPr/>
            </p:nvSpPr>
            <p:spPr>
              <a:xfrm>
                <a:off x="411150" y="845873"/>
                <a:ext cx="418704" cy="36933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01</a:t>
                </a:r>
              </a:p>
            </p:txBody>
          </p:sp>
        </p:grpSp>
      </p:grpSp>
      <p:grpSp>
        <p:nvGrpSpPr>
          <p:cNvPr id="4" name="群組 3">
            <a:extLst>
              <a:ext uri="{FF2B5EF4-FFF2-40B4-BE49-F238E27FC236}">
                <a16:creationId xmlns:a16="http://schemas.microsoft.com/office/drawing/2014/main" id="{CF56C2FB-FD1B-4599-9D0A-BF8C5F359E36}"/>
              </a:ext>
            </a:extLst>
          </p:cNvPr>
          <p:cNvGrpSpPr/>
          <p:nvPr/>
        </p:nvGrpSpPr>
        <p:grpSpPr>
          <a:xfrm>
            <a:off x="361315" y="2540197"/>
            <a:ext cx="4307741" cy="523220"/>
            <a:chOff x="361315" y="2540197"/>
            <a:chExt cx="4307741" cy="523220"/>
          </a:xfrm>
        </p:grpSpPr>
        <p:grpSp>
          <p:nvGrpSpPr>
            <p:cNvPr id="39" name="群組 38"/>
            <p:cNvGrpSpPr/>
            <p:nvPr/>
          </p:nvGrpSpPr>
          <p:grpSpPr>
            <a:xfrm>
              <a:off x="361315" y="2555029"/>
              <a:ext cx="461260" cy="457200"/>
              <a:chOff x="403860" y="803458"/>
              <a:chExt cx="461260" cy="457200"/>
            </a:xfrm>
          </p:grpSpPr>
          <p:sp>
            <p:nvSpPr>
              <p:cNvPr id="41" name="矩形: 圆角 26"/>
              <p:cNvSpPr/>
              <p:nvPr/>
            </p:nvSpPr>
            <p:spPr>
              <a:xfrm>
                <a:off x="403860" y="803458"/>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46" name="文本框 571"/>
              <p:cNvSpPr txBox="1"/>
              <p:nvPr/>
            </p:nvSpPr>
            <p:spPr>
              <a:xfrm>
                <a:off x="411150" y="845873"/>
                <a:ext cx="453970" cy="36933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02</a:t>
                </a:r>
              </a:p>
            </p:txBody>
          </p:sp>
        </p:grpSp>
        <p:sp>
          <p:nvSpPr>
            <p:cNvPr id="47" name="文字方塊 46"/>
            <p:cNvSpPr txBox="1"/>
            <p:nvPr/>
          </p:nvSpPr>
          <p:spPr>
            <a:xfrm>
              <a:off x="893663" y="2540197"/>
              <a:ext cx="3775393" cy="523220"/>
            </a:xfrm>
            <a:prstGeom prst="rect">
              <a:avLst/>
            </a:prstGeom>
            <a:noFill/>
          </p:spPr>
          <p:txBody>
            <a:bodyPr wrap="none" rtlCol="0">
              <a:spAutoFit/>
            </a:bodyPr>
            <a:lstStyle/>
            <a:p>
              <a:r>
                <a:rPr lang="zh-TW" altLang="en-US" sz="2800" dirty="0">
                  <a:latin typeface="微軟正黑體" panose="020B0604030504040204" pitchFamily="34" charset="-120"/>
                  <a:ea typeface="微軟正黑體" panose="020B0604030504040204" pitchFamily="34" charset="-120"/>
                </a:rPr>
                <a:t>所有項目累計滿百抽！</a:t>
              </a:r>
            </a:p>
          </p:txBody>
        </p:sp>
      </p:grpSp>
      <p:pic>
        <p:nvPicPr>
          <p:cNvPr id="19" name="圖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1774" y="166559"/>
            <a:ext cx="3299374" cy="1468899"/>
          </a:xfrm>
          <a:prstGeom prst="rect">
            <a:avLst/>
          </a:prstGeom>
        </p:spPr>
      </p:pic>
      <p:sp>
        <p:nvSpPr>
          <p:cNvPr id="25" name="文字方塊 24"/>
          <p:cNvSpPr txBox="1"/>
          <p:nvPr/>
        </p:nvSpPr>
        <p:spPr>
          <a:xfrm>
            <a:off x="11170224" y="380269"/>
            <a:ext cx="766557" cy="92333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defPPr>
              <a:defRPr lang="zh-CN"/>
            </a:defPPr>
            <a:lvl1pPr>
              <a:defRPr sz="2000">
                <a:latin typeface="Microsoft YaHei" panose="020B0503020204020204" pitchFamily="34" charset="-122"/>
                <a:ea typeface="Microsoft YaHei" panose="020B0503020204020204" pitchFamily="34" charset="-122"/>
              </a:defRPr>
            </a:lvl1pPr>
          </a:lstStyle>
          <a:p>
            <a:r>
              <a:rPr lang="en-US" altLang="zh-TW" dirty="0"/>
              <a:t>100</a:t>
            </a:r>
            <a:r>
              <a:rPr lang="zh-TW" altLang="en-US" dirty="0"/>
              <a:t>元</a:t>
            </a:r>
            <a:endParaRPr lang="en-US" altLang="zh-TW" dirty="0"/>
          </a:p>
          <a:p>
            <a:r>
              <a:rPr lang="en-US" altLang="zh-TW" dirty="0"/>
              <a:t>200</a:t>
            </a:r>
            <a:r>
              <a:rPr lang="zh-TW" altLang="en-US" dirty="0"/>
              <a:t>元</a:t>
            </a:r>
            <a:endParaRPr lang="en-US" altLang="zh-TW" dirty="0"/>
          </a:p>
          <a:p>
            <a:r>
              <a:rPr lang="en-US" altLang="zh-TW" dirty="0"/>
              <a:t>300</a:t>
            </a:r>
            <a:r>
              <a:rPr lang="zh-TW" altLang="en-US" dirty="0"/>
              <a:t>元</a:t>
            </a:r>
          </a:p>
        </p:txBody>
      </p:sp>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1361" y="1272573"/>
            <a:ext cx="3479312" cy="3479312"/>
          </a:xfrm>
          <a:prstGeom prst="rect">
            <a:avLst/>
          </a:prstGeom>
        </p:spPr>
      </p:pic>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7375" y="3429000"/>
            <a:ext cx="4469423" cy="4469423"/>
          </a:xfrm>
          <a:prstGeom prst="rect">
            <a:avLst/>
          </a:prstGeom>
        </p:spPr>
      </p:pic>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3560" y="1630608"/>
            <a:ext cx="3041757" cy="3041757"/>
          </a:xfrm>
          <a:prstGeom prst="rect">
            <a:avLst/>
          </a:prstGeom>
        </p:spPr>
      </p:pic>
      <p:pic>
        <p:nvPicPr>
          <p:cNvPr id="8" name="圖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7363" y="4500132"/>
            <a:ext cx="3065501" cy="3065501"/>
          </a:xfrm>
          <a:prstGeom prst="rect">
            <a:avLst/>
          </a:prstGeom>
        </p:spPr>
      </p:pic>
      <p:sp>
        <p:nvSpPr>
          <p:cNvPr id="2" name="文字方塊 1"/>
          <p:cNvSpPr txBox="1"/>
          <p:nvPr/>
        </p:nvSpPr>
        <p:spPr>
          <a:xfrm>
            <a:off x="6546665" y="3895330"/>
            <a:ext cx="2060179" cy="369332"/>
          </a:xfrm>
          <a:prstGeom prst="rect">
            <a:avLst/>
          </a:prstGeom>
          <a:noFill/>
        </p:spPr>
        <p:txBody>
          <a:bodyPr wrap="none" rtlCol="0">
            <a:spAutoFit/>
          </a:bodyPr>
          <a:lstStyle/>
          <a:p>
            <a:r>
              <a:rPr lang="en-US" altLang="zh-TW" dirty="0">
                <a:latin typeface="Microsoft YaHei" panose="020B0503020204020204" pitchFamily="34" charset="-122"/>
                <a:ea typeface="Microsoft YaHei" panose="020B0503020204020204" pitchFamily="34" charset="-122"/>
              </a:rPr>
              <a:t>3</a:t>
            </a:r>
            <a:r>
              <a:rPr lang="zh-TW" altLang="en-US" dirty="0">
                <a:latin typeface="Microsoft YaHei" panose="020B0503020204020204" pitchFamily="34" charset="-122"/>
                <a:ea typeface="Microsoft YaHei" panose="020B0503020204020204" pitchFamily="34" charset="-122"/>
              </a:rPr>
              <a:t>月</a:t>
            </a:r>
            <a:r>
              <a:rPr lang="en-US" altLang="zh-TW" dirty="0">
                <a:latin typeface="Microsoft YaHei" panose="020B0503020204020204" pitchFamily="34" charset="-122"/>
                <a:ea typeface="Microsoft YaHei" panose="020B0503020204020204" pitchFamily="34" charset="-122"/>
              </a:rPr>
              <a:t>: </a:t>
            </a:r>
            <a:r>
              <a:rPr lang="zh-TW" altLang="en-US" dirty="0">
                <a:latin typeface="Microsoft YaHei" panose="020B0503020204020204" pitchFamily="34" charset="-122"/>
                <a:ea typeface="Microsoft YaHei" panose="020B0503020204020204" pitchFamily="34" charset="-122"/>
              </a:rPr>
              <a:t>藍芽復古喇叭</a:t>
            </a:r>
          </a:p>
        </p:txBody>
      </p:sp>
      <p:sp>
        <p:nvSpPr>
          <p:cNvPr id="22" name="文字方塊 21"/>
          <p:cNvSpPr txBox="1"/>
          <p:nvPr/>
        </p:nvSpPr>
        <p:spPr>
          <a:xfrm>
            <a:off x="9478993" y="6361368"/>
            <a:ext cx="2521844" cy="369332"/>
          </a:xfrm>
          <a:prstGeom prst="rect">
            <a:avLst/>
          </a:prstGeom>
          <a:noFill/>
        </p:spPr>
        <p:txBody>
          <a:bodyPr wrap="none" rtlCol="0">
            <a:spAutoFit/>
          </a:bodyPr>
          <a:lstStyle/>
          <a:p>
            <a:r>
              <a:rPr lang="en-US" altLang="zh-TW" dirty="0">
                <a:latin typeface="Microsoft YaHei" panose="020B0503020204020204" pitchFamily="34" charset="-122"/>
                <a:ea typeface="Microsoft YaHei" panose="020B0503020204020204" pitchFamily="34" charset="-122"/>
              </a:rPr>
              <a:t>4</a:t>
            </a:r>
            <a:r>
              <a:rPr lang="zh-TW" altLang="en-US" dirty="0">
                <a:latin typeface="Microsoft YaHei" panose="020B0503020204020204" pitchFamily="34" charset="-122"/>
                <a:ea typeface="Microsoft YaHei" panose="020B0503020204020204" pitchFamily="34" charset="-122"/>
              </a:rPr>
              <a:t>月</a:t>
            </a:r>
            <a:r>
              <a:rPr lang="en-US" altLang="zh-TW" dirty="0">
                <a:latin typeface="Microsoft YaHei" panose="020B0503020204020204" pitchFamily="34" charset="-122"/>
                <a:ea typeface="Microsoft YaHei" panose="020B0503020204020204" pitchFamily="34" charset="-122"/>
              </a:rPr>
              <a:t>: </a:t>
            </a:r>
            <a:r>
              <a:rPr lang="zh-TW" altLang="en-US" dirty="0">
                <a:latin typeface="Microsoft YaHei" panose="020B0503020204020204" pitchFamily="34" charset="-122"/>
                <a:ea typeface="Microsoft YaHei" panose="020B0503020204020204" pitchFamily="34" charset="-122"/>
              </a:rPr>
              <a:t>星巴克旅行收納組</a:t>
            </a:r>
          </a:p>
        </p:txBody>
      </p:sp>
      <p:sp>
        <p:nvSpPr>
          <p:cNvPr id="23" name="文字方塊 22"/>
          <p:cNvSpPr txBox="1"/>
          <p:nvPr/>
        </p:nvSpPr>
        <p:spPr>
          <a:xfrm>
            <a:off x="9635288" y="4240785"/>
            <a:ext cx="2521844" cy="369332"/>
          </a:xfrm>
          <a:prstGeom prst="rect">
            <a:avLst/>
          </a:prstGeom>
          <a:noFill/>
        </p:spPr>
        <p:txBody>
          <a:bodyPr wrap="none" rtlCol="0">
            <a:spAutoFit/>
          </a:bodyPr>
          <a:lstStyle/>
          <a:p>
            <a:r>
              <a:rPr lang="en-US" altLang="zh-TW" dirty="0">
                <a:latin typeface="Microsoft YaHei" panose="020B0503020204020204" pitchFamily="34" charset="-122"/>
                <a:ea typeface="Microsoft YaHei" panose="020B0503020204020204" pitchFamily="34" charset="-122"/>
              </a:rPr>
              <a:t>5</a:t>
            </a:r>
            <a:r>
              <a:rPr lang="zh-TW" altLang="en-US" dirty="0">
                <a:latin typeface="Microsoft YaHei" panose="020B0503020204020204" pitchFamily="34" charset="-122"/>
                <a:ea typeface="Microsoft YaHei" panose="020B0503020204020204" pitchFamily="34" charset="-122"/>
              </a:rPr>
              <a:t>月</a:t>
            </a:r>
            <a:r>
              <a:rPr lang="en-US" altLang="zh-TW" dirty="0">
                <a:latin typeface="Microsoft YaHei" panose="020B0503020204020204" pitchFamily="34" charset="-122"/>
                <a:ea typeface="Microsoft YaHei" panose="020B0503020204020204" pitchFamily="34" charset="-122"/>
              </a:rPr>
              <a:t>: </a:t>
            </a:r>
            <a:r>
              <a:rPr lang="zh-TW" altLang="en-US" dirty="0">
                <a:latin typeface="Microsoft YaHei" panose="020B0503020204020204" pitchFamily="34" charset="-122"/>
                <a:ea typeface="Microsoft YaHei" panose="020B0503020204020204" pitchFamily="34" charset="-122"/>
              </a:rPr>
              <a:t>星巴克經典提背袋</a:t>
            </a:r>
          </a:p>
        </p:txBody>
      </p:sp>
      <p:sp>
        <p:nvSpPr>
          <p:cNvPr id="24" name="文字方塊 23"/>
          <p:cNvSpPr txBox="1"/>
          <p:nvPr/>
        </p:nvSpPr>
        <p:spPr>
          <a:xfrm>
            <a:off x="93376" y="5226298"/>
            <a:ext cx="2031325" cy="369332"/>
          </a:xfrm>
          <a:prstGeom prst="rect">
            <a:avLst/>
          </a:prstGeom>
          <a:noFill/>
        </p:spPr>
        <p:txBody>
          <a:bodyPr wrap="none" rtlCol="0">
            <a:spAutoFit/>
          </a:bodyPr>
          <a:lstStyle/>
          <a:p>
            <a:r>
              <a:rPr lang="zh-TW" altLang="en-US" dirty="0">
                <a:latin typeface="Microsoft YaHei" panose="020B0503020204020204" pitchFamily="34" charset="-122"/>
                <a:ea typeface="Microsoft YaHei" panose="020B0503020204020204" pitchFamily="34" charset="-122"/>
              </a:rPr>
              <a:t>萬用磁吸行動電源</a:t>
            </a:r>
          </a:p>
        </p:txBody>
      </p:sp>
      <p:sp>
        <p:nvSpPr>
          <p:cNvPr id="26" name="文字方塊 25"/>
          <p:cNvSpPr txBox="1"/>
          <p:nvPr/>
        </p:nvSpPr>
        <p:spPr>
          <a:xfrm>
            <a:off x="4524160" y="4807763"/>
            <a:ext cx="1569660" cy="369332"/>
          </a:xfrm>
          <a:prstGeom prst="rect">
            <a:avLst/>
          </a:prstGeom>
          <a:noFill/>
        </p:spPr>
        <p:txBody>
          <a:bodyPr wrap="none" rtlCol="0">
            <a:spAutoFit/>
          </a:bodyPr>
          <a:lstStyle/>
          <a:p>
            <a:r>
              <a:rPr lang="zh-TW" altLang="en-US" dirty="0">
                <a:latin typeface="Microsoft YaHei" panose="020B0503020204020204" pitchFamily="34" charset="-122"/>
                <a:ea typeface="Microsoft YaHei" panose="020B0503020204020204" pitchFamily="34" charset="-122"/>
              </a:rPr>
              <a:t>降噪無線耳機</a:t>
            </a:r>
          </a:p>
        </p:txBody>
      </p:sp>
      <p:sp>
        <p:nvSpPr>
          <p:cNvPr id="27" name="文字方塊 26"/>
          <p:cNvSpPr txBox="1"/>
          <p:nvPr/>
        </p:nvSpPr>
        <p:spPr>
          <a:xfrm>
            <a:off x="4087260" y="6361368"/>
            <a:ext cx="1569660" cy="369332"/>
          </a:xfrm>
          <a:prstGeom prst="rect">
            <a:avLst/>
          </a:prstGeom>
          <a:noFill/>
        </p:spPr>
        <p:txBody>
          <a:bodyPr wrap="none" rtlCol="0">
            <a:spAutoFit/>
          </a:bodyPr>
          <a:lstStyle/>
          <a:p>
            <a:r>
              <a:rPr lang="zh-TW" altLang="en-US" dirty="0">
                <a:latin typeface="Microsoft YaHei" panose="020B0503020204020204" pitchFamily="34" charset="-122"/>
                <a:ea typeface="Microsoft YaHei" panose="020B0503020204020204" pitchFamily="34" charset="-122"/>
              </a:rPr>
              <a:t>健康智慧手錶</a:t>
            </a:r>
          </a:p>
        </p:txBody>
      </p:sp>
    </p:spTree>
    <p:custDataLst>
      <p:tags r:id="rId1"/>
    </p:custDataLst>
    <p:extLst>
      <p:ext uri="{BB962C8B-B14F-4D97-AF65-F5344CB8AC3E}">
        <p14:creationId xmlns:p14="http://schemas.microsoft.com/office/powerpoint/2010/main" val="24362724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12591" y="2153589"/>
            <a:ext cx="4879408" cy="4704408"/>
          </a:xfrm>
          <a:prstGeom prst="rect">
            <a:avLst/>
          </a:prstGeom>
        </p:spPr>
      </p:pic>
      <p:sp>
        <p:nvSpPr>
          <p:cNvPr id="4" name="object 4"/>
          <p:cNvSpPr txBox="1">
            <a:spLocks noGrp="1"/>
          </p:cNvSpPr>
          <p:nvPr>
            <p:ph type="title"/>
          </p:nvPr>
        </p:nvSpPr>
        <p:spPr>
          <a:xfrm>
            <a:off x="739783" y="2175411"/>
            <a:ext cx="6192520" cy="1582484"/>
          </a:xfrm>
          <a:prstGeom prst="rect">
            <a:avLst/>
          </a:prstGeom>
        </p:spPr>
        <p:txBody>
          <a:bodyPr vert="horz" wrap="square" lIns="0" tIns="17780" rIns="0" bIns="0" rtlCol="0" anchor="ctr">
            <a:spAutoFit/>
          </a:bodyPr>
          <a:lstStyle/>
          <a:p>
            <a:pPr marL="16933">
              <a:lnSpc>
                <a:spcPts val="6073"/>
              </a:lnSpc>
              <a:spcBef>
                <a:spcPts val="140"/>
              </a:spcBef>
            </a:pPr>
            <a:r>
              <a:rPr sz="5067" spc="-13" dirty="0">
                <a:solidFill>
                  <a:srgbClr val="52555A"/>
                </a:solidFill>
                <a:latin typeface="Arial MT"/>
                <a:cs typeface="Arial MT"/>
              </a:rPr>
              <a:t>ScienceDirect(SDOL)</a:t>
            </a:r>
            <a:endParaRPr sz="5067" dirty="0">
              <a:latin typeface="Arial MT"/>
              <a:cs typeface="Arial MT"/>
            </a:endParaRPr>
          </a:p>
          <a:p>
            <a:pPr marL="16933">
              <a:lnSpc>
                <a:spcPts val="6073"/>
              </a:lnSpc>
            </a:pPr>
            <a:r>
              <a:rPr sz="5067" spc="-13" dirty="0">
                <a:solidFill>
                  <a:srgbClr val="52555A"/>
                </a:solidFill>
                <a:latin typeface="Microsoft JhengHei"/>
                <a:cs typeface="Microsoft JhengHei"/>
              </a:rPr>
              <a:t>資料庫簡介與應用</a:t>
            </a:r>
            <a:endParaRPr sz="5067" dirty="0">
              <a:latin typeface="Microsoft JhengHei"/>
              <a:cs typeface="Microsoft JhengHei"/>
            </a:endParaRPr>
          </a:p>
        </p:txBody>
      </p:sp>
      <p:pic>
        <p:nvPicPr>
          <p:cNvPr id="5" name="object 5"/>
          <p:cNvPicPr/>
          <p:nvPr/>
        </p:nvPicPr>
        <p:blipFill>
          <a:blip r:embed="rId3" cstate="print"/>
          <a:stretch>
            <a:fillRect/>
          </a:stretch>
        </p:blipFill>
        <p:spPr>
          <a:xfrm>
            <a:off x="633983" y="670559"/>
            <a:ext cx="1050543" cy="1152144"/>
          </a:xfrm>
          <a:prstGeom prst="rect">
            <a:avLst/>
          </a:prstGeom>
        </p:spPr>
      </p:pic>
      <p:pic>
        <p:nvPicPr>
          <p:cNvPr id="6" name="object 6"/>
          <p:cNvPicPr/>
          <p:nvPr/>
        </p:nvPicPr>
        <p:blipFill>
          <a:blip r:embed="rId4" cstate="print"/>
          <a:stretch>
            <a:fillRect/>
          </a:stretch>
        </p:blipFill>
        <p:spPr>
          <a:xfrm>
            <a:off x="2162933" y="1187703"/>
            <a:ext cx="2174207" cy="381000"/>
          </a:xfrm>
          <a:prstGeom prst="rect">
            <a:avLst/>
          </a:prstGeom>
        </p:spPr>
      </p:pic>
    </p:spTree>
    <p:extLst>
      <p:ext uri="{BB962C8B-B14F-4D97-AF65-F5344CB8AC3E}">
        <p14:creationId xmlns:p14="http://schemas.microsoft.com/office/powerpoint/2010/main" val="30083022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502" y="285162"/>
            <a:ext cx="6980767" cy="632651"/>
          </a:xfrm>
          <a:prstGeom prst="rect">
            <a:avLst/>
          </a:prstGeom>
        </p:spPr>
        <p:txBody>
          <a:bodyPr vert="horz" wrap="square" lIns="0" tIns="16933" rIns="0" bIns="0" rtlCol="0" anchor="ctr">
            <a:spAutoFit/>
          </a:bodyPr>
          <a:lstStyle/>
          <a:p>
            <a:pPr marL="16933">
              <a:lnSpc>
                <a:spcPct val="100000"/>
              </a:lnSpc>
              <a:spcBef>
                <a:spcPts val="133"/>
              </a:spcBef>
            </a:pPr>
            <a:r>
              <a:rPr sz="4000" b="0" spc="-13" dirty="0">
                <a:solidFill>
                  <a:srgbClr val="52555A"/>
                </a:solidFill>
                <a:latin typeface="Microsoft JhengHei"/>
                <a:cs typeface="Microsoft JhengHei"/>
              </a:rPr>
              <a:t>內容涵蓋</a:t>
            </a:r>
            <a:r>
              <a:rPr sz="4000" spc="-13" dirty="0">
                <a:solidFill>
                  <a:srgbClr val="00AF50"/>
                </a:solidFill>
                <a:latin typeface="Microsoft JhengHei"/>
                <a:cs typeface="Microsoft JhengHei"/>
              </a:rPr>
              <a:t>四</a:t>
            </a:r>
            <a:r>
              <a:rPr sz="4000" b="0" spc="-13" dirty="0">
                <a:solidFill>
                  <a:srgbClr val="52555A"/>
                </a:solidFill>
                <a:latin typeface="Microsoft JhengHei"/>
                <a:cs typeface="Microsoft JhengHei"/>
              </a:rPr>
              <a:t>大主題</a:t>
            </a:r>
            <a:r>
              <a:rPr sz="4000" spc="40" dirty="0">
                <a:solidFill>
                  <a:srgbClr val="52555A"/>
                </a:solidFill>
              </a:rPr>
              <a:t>, </a:t>
            </a:r>
            <a:r>
              <a:rPr sz="4000" spc="-13" dirty="0">
                <a:solidFill>
                  <a:srgbClr val="00AF50"/>
                </a:solidFill>
              </a:rPr>
              <a:t>24</a:t>
            </a:r>
            <a:r>
              <a:rPr sz="4000" b="0" spc="-27" dirty="0">
                <a:solidFill>
                  <a:srgbClr val="52555A"/>
                </a:solidFill>
                <a:latin typeface="Microsoft JhengHei"/>
                <a:cs typeface="Microsoft JhengHei"/>
              </a:rPr>
              <a:t>個子主題</a:t>
            </a:r>
            <a:endParaRPr sz="4000">
              <a:latin typeface="Microsoft JhengHei"/>
              <a:cs typeface="Microsoft JhengHei"/>
            </a:endParaRPr>
          </a:p>
        </p:txBody>
      </p:sp>
      <p:pic>
        <p:nvPicPr>
          <p:cNvPr id="3" name="object 3"/>
          <p:cNvPicPr/>
          <p:nvPr/>
        </p:nvPicPr>
        <p:blipFill>
          <a:blip r:embed="rId2" cstate="print"/>
          <a:stretch>
            <a:fillRect/>
          </a:stretch>
        </p:blipFill>
        <p:spPr>
          <a:xfrm>
            <a:off x="10460211" y="314602"/>
            <a:ext cx="1326764" cy="233081"/>
          </a:xfrm>
          <a:prstGeom prst="rect">
            <a:avLst/>
          </a:prstGeom>
        </p:spPr>
      </p:pic>
      <p:sp>
        <p:nvSpPr>
          <p:cNvPr id="4" name="object 4"/>
          <p:cNvSpPr txBox="1"/>
          <p:nvPr/>
        </p:nvSpPr>
        <p:spPr>
          <a:xfrm>
            <a:off x="11333819" y="6277389"/>
            <a:ext cx="110067" cy="181310"/>
          </a:xfrm>
          <a:prstGeom prst="rect">
            <a:avLst/>
          </a:prstGeom>
        </p:spPr>
        <p:txBody>
          <a:bodyPr vert="horz" wrap="square" lIns="0" tIns="16933" rIns="0" bIns="0" rtlCol="0">
            <a:spAutoFit/>
          </a:bodyPr>
          <a:lstStyle/>
          <a:p>
            <a:pPr marL="16933">
              <a:spcBef>
                <a:spcPts val="133"/>
              </a:spcBef>
            </a:pPr>
            <a:r>
              <a:rPr sz="1067" spc="-67" dirty="0">
                <a:solidFill>
                  <a:srgbClr val="97999B"/>
                </a:solidFill>
                <a:latin typeface="Arial MT"/>
                <a:cs typeface="Arial MT"/>
              </a:rPr>
              <a:t>6</a:t>
            </a:r>
            <a:endParaRPr sz="1067">
              <a:latin typeface="Arial MT"/>
              <a:cs typeface="Arial MT"/>
            </a:endParaRPr>
          </a:p>
        </p:txBody>
      </p:sp>
      <p:pic>
        <p:nvPicPr>
          <p:cNvPr id="5" name="object 5"/>
          <p:cNvPicPr/>
          <p:nvPr/>
        </p:nvPicPr>
        <p:blipFill>
          <a:blip r:embed="rId3" cstate="print"/>
          <a:stretch>
            <a:fillRect/>
          </a:stretch>
        </p:blipFill>
        <p:spPr>
          <a:xfrm>
            <a:off x="357632" y="1032255"/>
            <a:ext cx="11681968" cy="5372607"/>
          </a:xfrm>
          <a:prstGeom prst="rect">
            <a:avLst/>
          </a:prstGeom>
        </p:spPr>
      </p:pic>
    </p:spTree>
    <p:extLst>
      <p:ext uri="{BB962C8B-B14F-4D97-AF65-F5344CB8AC3E}">
        <p14:creationId xmlns:p14="http://schemas.microsoft.com/office/powerpoint/2010/main" val="36345153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5373" y="1463965"/>
            <a:ext cx="10761979" cy="1430020"/>
            <a:chOff x="244030" y="1097973"/>
            <a:chExt cx="8071484" cy="1072515"/>
          </a:xfrm>
        </p:grpSpPr>
        <p:pic>
          <p:nvPicPr>
            <p:cNvPr id="3" name="object 3"/>
            <p:cNvPicPr/>
            <p:nvPr/>
          </p:nvPicPr>
          <p:blipFill>
            <a:blip r:embed="rId2" cstate="print"/>
            <a:stretch>
              <a:fillRect/>
            </a:stretch>
          </p:blipFill>
          <p:spPr>
            <a:xfrm>
              <a:off x="376461" y="1097973"/>
              <a:ext cx="7938911" cy="1026145"/>
            </a:xfrm>
            <a:prstGeom prst="rect">
              <a:avLst/>
            </a:prstGeom>
          </p:spPr>
        </p:pic>
        <p:sp>
          <p:nvSpPr>
            <p:cNvPr id="4" name="object 4"/>
            <p:cNvSpPr/>
            <p:nvPr/>
          </p:nvSpPr>
          <p:spPr>
            <a:xfrm>
              <a:off x="258318" y="1646681"/>
              <a:ext cx="6448425" cy="509270"/>
            </a:xfrm>
            <a:custGeom>
              <a:avLst/>
              <a:gdLst/>
              <a:ahLst/>
              <a:cxnLst/>
              <a:rect l="l" t="t" r="r" b="b"/>
              <a:pathLst>
                <a:path w="6448425" h="509269">
                  <a:moveTo>
                    <a:pt x="0" y="509015"/>
                  </a:moveTo>
                  <a:lnTo>
                    <a:pt x="6448044" y="509015"/>
                  </a:lnTo>
                  <a:lnTo>
                    <a:pt x="6448044" y="0"/>
                  </a:lnTo>
                  <a:lnTo>
                    <a:pt x="0" y="0"/>
                  </a:lnTo>
                  <a:lnTo>
                    <a:pt x="0" y="509015"/>
                  </a:lnTo>
                  <a:close/>
                </a:path>
              </a:pathLst>
            </a:custGeom>
            <a:ln w="28574">
              <a:solidFill>
                <a:srgbClr val="FF0000"/>
              </a:solidFill>
            </a:ln>
          </p:spPr>
          <p:txBody>
            <a:bodyPr wrap="square" lIns="0" tIns="0" rIns="0" bIns="0" rtlCol="0"/>
            <a:lstStyle/>
            <a:p>
              <a:endParaRPr sz="2400"/>
            </a:p>
          </p:txBody>
        </p:sp>
      </p:grpSp>
      <p:sp>
        <p:nvSpPr>
          <p:cNvPr id="5" name="object 5"/>
          <p:cNvSpPr txBox="1"/>
          <p:nvPr/>
        </p:nvSpPr>
        <p:spPr>
          <a:xfrm>
            <a:off x="11258295" y="6277389"/>
            <a:ext cx="185420" cy="181310"/>
          </a:xfrm>
          <a:prstGeom prst="rect">
            <a:avLst/>
          </a:prstGeom>
        </p:spPr>
        <p:txBody>
          <a:bodyPr vert="horz" wrap="square" lIns="0" tIns="16933" rIns="0" bIns="0" rtlCol="0">
            <a:spAutoFit/>
          </a:bodyPr>
          <a:lstStyle/>
          <a:p>
            <a:pPr marL="16933">
              <a:spcBef>
                <a:spcPts val="133"/>
              </a:spcBef>
            </a:pPr>
            <a:r>
              <a:rPr sz="1067" spc="-33" dirty="0">
                <a:solidFill>
                  <a:srgbClr val="97999B"/>
                </a:solidFill>
                <a:latin typeface="Arial MT"/>
                <a:cs typeface="Arial MT"/>
              </a:rPr>
              <a:t>15</a:t>
            </a:r>
            <a:endParaRPr sz="1067">
              <a:latin typeface="Arial MT"/>
              <a:cs typeface="Arial MT"/>
            </a:endParaRPr>
          </a:p>
        </p:txBody>
      </p:sp>
      <p:sp>
        <p:nvSpPr>
          <p:cNvPr id="6" name="object 6"/>
          <p:cNvSpPr txBox="1">
            <a:spLocks noGrp="1"/>
          </p:cNvSpPr>
          <p:nvPr>
            <p:ph type="title"/>
          </p:nvPr>
        </p:nvSpPr>
        <p:spPr>
          <a:xfrm>
            <a:off x="501948" y="201006"/>
            <a:ext cx="14020800" cy="693353"/>
          </a:xfrm>
          <a:prstGeom prst="rect">
            <a:avLst/>
          </a:prstGeom>
        </p:spPr>
        <p:txBody>
          <a:bodyPr vert="horz" wrap="square" lIns="0" tIns="16087" rIns="0" bIns="0" rtlCol="0" anchor="ctr">
            <a:spAutoFit/>
          </a:bodyPr>
          <a:lstStyle/>
          <a:p>
            <a:pPr>
              <a:lnSpc>
                <a:spcPct val="100000"/>
              </a:lnSpc>
              <a:spcBef>
                <a:spcPts val="127"/>
              </a:spcBef>
            </a:pPr>
            <a:r>
              <a:rPr spc="-47" dirty="0">
                <a:latin typeface="Microsoft JhengHei"/>
                <a:cs typeface="Microsoft JhengHei"/>
              </a:rPr>
              <a:t>快速搜尋</a:t>
            </a:r>
            <a:r>
              <a:rPr spc="-13" dirty="0"/>
              <a:t>(</a:t>
            </a:r>
            <a:r>
              <a:rPr spc="-47" dirty="0">
                <a:latin typeface="Microsoft JhengHei"/>
                <a:cs typeface="Microsoft JhengHei"/>
              </a:rPr>
              <a:t>首頁上</a:t>
            </a:r>
            <a:r>
              <a:rPr spc="-67" dirty="0"/>
              <a:t>)</a:t>
            </a:r>
          </a:p>
        </p:txBody>
      </p:sp>
      <p:sp>
        <p:nvSpPr>
          <p:cNvPr id="7" name="object 7"/>
          <p:cNvSpPr txBox="1"/>
          <p:nvPr/>
        </p:nvSpPr>
        <p:spPr>
          <a:xfrm>
            <a:off x="9801352" y="1114553"/>
            <a:ext cx="1659467" cy="509541"/>
          </a:xfrm>
          <a:prstGeom prst="rect">
            <a:avLst/>
          </a:prstGeom>
        </p:spPr>
        <p:txBody>
          <a:bodyPr vert="horz" wrap="square" lIns="0" tIns="16933" rIns="0" bIns="0" rtlCol="0">
            <a:spAutoFit/>
          </a:bodyPr>
          <a:lstStyle/>
          <a:p>
            <a:pPr marL="16933">
              <a:spcBef>
                <a:spcPts val="133"/>
              </a:spcBef>
            </a:pPr>
            <a:r>
              <a:rPr sz="3200" b="1" spc="-20" dirty="0">
                <a:solidFill>
                  <a:srgbClr val="FF0000"/>
                </a:solidFill>
                <a:latin typeface="Microsoft JhengHei"/>
                <a:cs typeface="Microsoft JhengHei"/>
              </a:rPr>
              <a:t>快速搜尋</a:t>
            </a:r>
            <a:endParaRPr sz="3200">
              <a:latin typeface="Microsoft JhengHei"/>
              <a:cs typeface="Microsoft JhengHei"/>
            </a:endParaRPr>
          </a:p>
        </p:txBody>
      </p:sp>
      <p:sp>
        <p:nvSpPr>
          <p:cNvPr id="8" name="object 8"/>
          <p:cNvSpPr txBox="1"/>
          <p:nvPr/>
        </p:nvSpPr>
        <p:spPr>
          <a:xfrm>
            <a:off x="400303" y="3017519"/>
            <a:ext cx="11284373" cy="1902230"/>
          </a:xfrm>
          <a:prstGeom prst="rect">
            <a:avLst/>
          </a:prstGeom>
          <a:solidFill>
            <a:srgbClr val="FFFF00"/>
          </a:solidFill>
        </p:spPr>
        <p:txBody>
          <a:bodyPr vert="horz" wrap="square" lIns="0" tIns="55033" rIns="0" bIns="0" rtlCol="0">
            <a:spAutoFit/>
          </a:bodyPr>
          <a:lstStyle/>
          <a:p>
            <a:pPr marL="121070">
              <a:spcBef>
                <a:spcPts val="433"/>
              </a:spcBef>
            </a:pPr>
            <a:r>
              <a:rPr sz="2400" b="1" spc="-7" dirty="0">
                <a:solidFill>
                  <a:srgbClr val="52555A"/>
                </a:solidFill>
                <a:latin typeface="Microsoft JhengHei"/>
                <a:cs typeface="Microsoft JhengHei"/>
              </a:rPr>
              <a:t>可以將關鍵字輸入以下欄位搜尋</a:t>
            </a:r>
            <a:endParaRPr sz="2400">
              <a:latin typeface="Microsoft JhengHei"/>
              <a:cs typeface="Microsoft JhengHei"/>
            </a:endParaRPr>
          </a:p>
          <a:p>
            <a:pPr marL="121070"/>
            <a:r>
              <a:rPr sz="2400" b="1" dirty="0">
                <a:solidFill>
                  <a:srgbClr val="52555A"/>
                </a:solidFill>
                <a:latin typeface="Arial"/>
                <a:cs typeface="Arial"/>
              </a:rPr>
              <a:t>Find</a:t>
            </a:r>
            <a:r>
              <a:rPr sz="2400" b="1" spc="-133" dirty="0">
                <a:solidFill>
                  <a:srgbClr val="52555A"/>
                </a:solidFill>
                <a:latin typeface="Arial"/>
                <a:cs typeface="Arial"/>
              </a:rPr>
              <a:t> </a:t>
            </a:r>
            <a:r>
              <a:rPr sz="2400" b="1" dirty="0">
                <a:solidFill>
                  <a:srgbClr val="52555A"/>
                </a:solidFill>
                <a:latin typeface="Arial"/>
                <a:cs typeface="Arial"/>
              </a:rPr>
              <a:t>Articles</a:t>
            </a:r>
            <a:r>
              <a:rPr sz="2400" b="1" spc="-7" dirty="0">
                <a:solidFill>
                  <a:srgbClr val="52555A"/>
                </a:solidFill>
                <a:latin typeface="Arial"/>
                <a:cs typeface="Arial"/>
              </a:rPr>
              <a:t> </a:t>
            </a:r>
            <a:r>
              <a:rPr sz="2400" b="1" dirty="0">
                <a:solidFill>
                  <a:srgbClr val="52555A"/>
                </a:solidFill>
                <a:latin typeface="Arial"/>
                <a:cs typeface="Arial"/>
              </a:rPr>
              <a:t>with</a:t>
            </a:r>
            <a:r>
              <a:rPr sz="2400" b="1" spc="-60" dirty="0">
                <a:solidFill>
                  <a:srgbClr val="52555A"/>
                </a:solidFill>
                <a:latin typeface="Arial"/>
                <a:cs typeface="Arial"/>
              </a:rPr>
              <a:t> </a:t>
            </a:r>
            <a:r>
              <a:rPr sz="2400" b="1" dirty="0">
                <a:solidFill>
                  <a:srgbClr val="52555A"/>
                </a:solidFill>
                <a:latin typeface="Arial"/>
                <a:cs typeface="Arial"/>
              </a:rPr>
              <a:t>these</a:t>
            </a:r>
            <a:r>
              <a:rPr sz="2400" b="1" spc="-47" dirty="0">
                <a:solidFill>
                  <a:srgbClr val="52555A"/>
                </a:solidFill>
                <a:latin typeface="Arial"/>
                <a:cs typeface="Arial"/>
              </a:rPr>
              <a:t> </a:t>
            </a:r>
            <a:r>
              <a:rPr sz="2400" b="1" dirty="0">
                <a:solidFill>
                  <a:srgbClr val="52555A"/>
                </a:solidFill>
                <a:latin typeface="Arial"/>
                <a:cs typeface="Arial"/>
              </a:rPr>
              <a:t>terms</a:t>
            </a:r>
            <a:r>
              <a:rPr sz="2400" b="1" spc="-13" dirty="0">
                <a:solidFill>
                  <a:srgbClr val="52555A"/>
                </a:solidFill>
                <a:latin typeface="Arial"/>
                <a:cs typeface="Arial"/>
              </a:rPr>
              <a:t> (</a:t>
            </a:r>
            <a:r>
              <a:rPr sz="2400" b="1" dirty="0">
                <a:solidFill>
                  <a:srgbClr val="52555A"/>
                </a:solidFill>
                <a:latin typeface="Microsoft JhengHei"/>
                <a:cs typeface="Microsoft JhengHei"/>
              </a:rPr>
              <a:t>全文所有欄位搜尋</a:t>
            </a:r>
            <a:r>
              <a:rPr sz="2400" b="1" spc="-13" dirty="0">
                <a:solidFill>
                  <a:srgbClr val="52555A"/>
                </a:solidFill>
                <a:latin typeface="Arial"/>
                <a:cs typeface="Arial"/>
              </a:rPr>
              <a:t>, </a:t>
            </a:r>
            <a:r>
              <a:rPr sz="2400" b="1" dirty="0">
                <a:solidFill>
                  <a:srgbClr val="52555A"/>
                </a:solidFill>
                <a:latin typeface="Microsoft JhengHei"/>
                <a:cs typeface="Microsoft JhengHei"/>
              </a:rPr>
              <a:t>除參考資料外</a:t>
            </a:r>
            <a:r>
              <a:rPr sz="2400" b="1" spc="-67" dirty="0">
                <a:solidFill>
                  <a:srgbClr val="52555A"/>
                </a:solidFill>
                <a:latin typeface="Arial"/>
                <a:cs typeface="Arial"/>
              </a:rPr>
              <a:t>)</a:t>
            </a:r>
            <a:endParaRPr sz="2400">
              <a:latin typeface="Arial"/>
              <a:cs typeface="Arial"/>
            </a:endParaRPr>
          </a:p>
          <a:p>
            <a:pPr marL="121070"/>
            <a:r>
              <a:rPr sz="2400" b="1" dirty="0">
                <a:solidFill>
                  <a:srgbClr val="52555A"/>
                </a:solidFill>
                <a:latin typeface="Arial"/>
                <a:cs typeface="Arial"/>
              </a:rPr>
              <a:t>In</a:t>
            </a:r>
            <a:r>
              <a:rPr sz="2400" b="1" spc="-33" dirty="0">
                <a:solidFill>
                  <a:srgbClr val="52555A"/>
                </a:solidFill>
                <a:latin typeface="Arial"/>
                <a:cs typeface="Arial"/>
              </a:rPr>
              <a:t> </a:t>
            </a:r>
            <a:r>
              <a:rPr sz="2400" b="1" dirty="0">
                <a:solidFill>
                  <a:srgbClr val="52555A"/>
                </a:solidFill>
                <a:latin typeface="Arial"/>
                <a:cs typeface="Arial"/>
              </a:rPr>
              <a:t>this</a:t>
            </a:r>
            <a:r>
              <a:rPr sz="2400" b="1" spc="-33" dirty="0">
                <a:solidFill>
                  <a:srgbClr val="52555A"/>
                </a:solidFill>
                <a:latin typeface="Arial"/>
                <a:cs typeface="Arial"/>
              </a:rPr>
              <a:t> </a:t>
            </a:r>
            <a:r>
              <a:rPr sz="2400" b="1" dirty="0">
                <a:solidFill>
                  <a:srgbClr val="52555A"/>
                </a:solidFill>
                <a:latin typeface="Arial"/>
                <a:cs typeface="Arial"/>
              </a:rPr>
              <a:t>Journal</a:t>
            </a:r>
            <a:r>
              <a:rPr sz="2400" b="1" spc="-13" dirty="0">
                <a:solidFill>
                  <a:srgbClr val="52555A"/>
                </a:solidFill>
                <a:latin typeface="Arial"/>
                <a:cs typeface="Arial"/>
              </a:rPr>
              <a:t> </a:t>
            </a:r>
            <a:r>
              <a:rPr sz="2400" b="1" dirty="0">
                <a:solidFill>
                  <a:srgbClr val="52555A"/>
                </a:solidFill>
                <a:latin typeface="Arial"/>
                <a:cs typeface="Arial"/>
              </a:rPr>
              <a:t>or</a:t>
            </a:r>
            <a:r>
              <a:rPr sz="2400" b="1" spc="-27" dirty="0">
                <a:solidFill>
                  <a:srgbClr val="52555A"/>
                </a:solidFill>
                <a:latin typeface="Arial"/>
                <a:cs typeface="Arial"/>
              </a:rPr>
              <a:t> </a:t>
            </a:r>
            <a:r>
              <a:rPr sz="2400" b="1" dirty="0">
                <a:solidFill>
                  <a:srgbClr val="52555A"/>
                </a:solidFill>
                <a:latin typeface="Arial"/>
                <a:cs typeface="Arial"/>
              </a:rPr>
              <a:t>book</a:t>
            </a:r>
            <a:r>
              <a:rPr sz="2400" b="1" spc="-27" dirty="0">
                <a:solidFill>
                  <a:srgbClr val="52555A"/>
                </a:solidFill>
                <a:latin typeface="Arial"/>
                <a:cs typeface="Arial"/>
              </a:rPr>
              <a:t> </a:t>
            </a:r>
            <a:r>
              <a:rPr sz="2400" b="1" dirty="0">
                <a:solidFill>
                  <a:srgbClr val="52555A"/>
                </a:solidFill>
                <a:latin typeface="Arial"/>
                <a:cs typeface="Arial"/>
              </a:rPr>
              <a:t>title </a:t>
            </a:r>
            <a:r>
              <a:rPr sz="2400" b="1" dirty="0">
                <a:solidFill>
                  <a:srgbClr val="52555A"/>
                </a:solidFill>
                <a:latin typeface="Microsoft JhengHei"/>
                <a:cs typeface="Microsoft JhengHei"/>
              </a:rPr>
              <a:t>期刊</a:t>
            </a:r>
            <a:r>
              <a:rPr sz="2400" b="1" dirty="0">
                <a:solidFill>
                  <a:srgbClr val="52555A"/>
                </a:solidFill>
                <a:latin typeface="Arial"/>
                <a:cs typeface="Arial"/>
              </a:rPr>
              <a:t>/</a:t>
            </a:r>
            <a:r>
              <a:rPr sz="2400" b="1" dirty="0">
                <a:solidFill>
                  <a:srgbClr val="52555A"/>
                </a:solidFill>
                <a:latin typeface="Microsoft JhengHei"/>
                <a:cs typeface="Microsoft JhengHei"/>
              </a:rPr>
              <a:t>書名</a:t>
            </a:r>
            <a:r>
              <a:rPr sz="2400" b="1" spc="-13" dirty="0">
                <a:solidFill>
                  <a:srgbClr val="52555A"/>
                </a:solidFill>
                <a:latin typeface="Arial"/>
                <a:cs typeface="Arial"/>
              </a:rPr>
              <a:t>(</a:t>
            </a:r>
            <a:r>
              <a:rPr sz="2400" b="1" dirty="0">
                <a:solidFill>
                  <a:srgbClr val="52555A"/>
                </a:solidFill>
                <a:latin typeface="Microsoft JhengHei"/>
                <a:cs typeface="Microsoft JhengHei"/>
              </a:rPr>
              <a:t>輸入刊</a:t>
            </a:r>
            <a:r>
              <a:rPr sz="2400" b="1" dirty="0">
                <a:solidFill>
                  <a:srgbClr val="52555A"/>
                </a:solidFill>
                <a:latin typeface="Arial"/>
                <a:cs typeface="Arial"/>
              </a:rPr>
              <a:t>/</a:t>
            </a:r>
            <a:r>
              <a:rPr sz="2400" b="1" dirty="0">
                <a:solidFill>
                  <a:srgbClr val="52555A"/>
                </a:solidFill>
                <a:latin typeface="Microsoft JhengHei"/>
                <a:cs typeface="Microsoft JhengHei"/>
              </a:rPr>
              <a:t>書名其中一關鍵字</a:t>
            </a:r>
            <a:r>
              <a:rPr sz="2400" b="1" spc="-20" dirty="0">
                <a:solidFill>
                  <a:srgbClr val="52555A"/>
                </a:solidFill>
                <a:latin typeface="Arial"/>
                <a:cs typeface="Arial"/>
              </a:rPr>
              <a:t>, </a:t>
            </a:r>
            <a:r>
              <a:rPr sz="2400" b="1" spc="-13" dirty="0">
                <a:solidFill>
                  <a:srgbClr val="52555A"/>
                </a:solidFill>
                <a:latin typeface="Microsoft JhengHei"/>
                <a:cs typeface="Microsoft JhengHei"/>
              </a:rPr>
              <a:t>系統會列出相</a:t>
            </a:r>
            <a:endParaRPr sz="2400">
              <a:latin typeface="Microsoft JhengHei"/>
              <a:cs typeface="Microsoft JhengHei"/>
            </a:endParaRPr>
          </a:p>
          <a:p>
            <a:pPr marL="121070"/>
            <a:r>
              <a:rPr sz="2400" b="1" spc="-13" dirty="0">
                <a:solidFill>
                  <a:srgbClr val="52555A"/>
                </a:solidFill>
                <a:latin typeface="Microsoft JhengHei"/>
                <a:cs typeface="Microsoft JhengHei"/>
              </a:rPr>
              <a:t>關刊名</a:t>
            </a:r>
            <a:r>
              <a:rPr sz="2400" b="1" spc="-67" dirty="0">
                <a:solidFill>
                  <a:srgbClr val="52555A"/>
                </a:solidFill>
                <a:latin typeface="Arial"/>
                <a:cs typeface="Arial"/>
              </a:rPr>
              <a:t>)</a:t>
            </a:r>
            <a:endParaRPr sz="2400">
              <a:latin typeface="Arial"/>
              <a:cs typeface="Arial"/>
            </a:endParaRPr>
          </a:p>
          <a:p>
            <a:pPr marL="121070"/>
            <a:r>
              <a:rPr sz="2400" b="1" dirty="0">
                <a:solidFill>
                  <a:srgbClr val="52555A"/>
                </a:solidFill>
                <a:latin typeface="Arial"/>
                <a:cs typeface="Arial"/>
              </a:rPr>
              <a:t>Author(s)</a:t>
            </a:r>
            <a:r>
              <a:rPr sz="2400" b="1" spc="-107" dirty="0">
                <a:solidFill>
                  <a:srgbClr val="52555A"/>
                </a:solidFill>
                <a:latin typeface="Arial"/>
                <a:cs typeface="Arial"/>
              </a:rPr>
              <a:t> </a:t>
            </a:r>
            <a:r>
              <a:rPr sz="2400" b="1" spc="-53" dirty="0">
                <a:solidFill>
                  <a:srgbClr val="52555A"/>
                </a:solidFill>
                <a:latin typeface="Microsoft JhengHei"/>
                <a:cs typeface="Microsoft JhengHei"/>
              </a:rPr>
              <a:t>作者</a:t>
            </a:r>
            <a:endParaRPr sz="2400">
              <a:latin typeface="Microsoft JhengHei"/>
              <a:cs typeface="Microsoft JhengHei"/>
            </a:endParaRPr>
          </a:p>
        </p:txBody>
      </p:sp>
      <p:pic>
        <p:nvPicPr>
          <p:cNvPr id="9" name="object 9"/>
          <p:cNvPicPr/>
          <p:nvPr/>
        </p:nvPicPr>
        <p:blipFill>
          <a:blip r:embed="rId3" cstate="print"/>
          <a:stretch>
            <a:fillRect/>
          </a:stretch>
        </p:blipFill>
        <p:spPr>
          <a:xfrm>
            <a:off x="10460211" y="314602"/>
            <a:ext cx="1326764" cy="233081"/>
          </a:xfrm>
          <a:prstGeom prst="rect">
            <a:avLst/>
          </a:prstGeom>
        </p:spPr>
      </p:pic>
      <p:sp>
        <p:nvSpPr>
          <p:cNvPr id="10" name="object 10"/>
          <p:cNvSpPr txBox="1"/>
          <p:nvPr/>
        </p:nvSpPr>
        <p:spPr>
          <a:xfrm>
            <a:off x="2145452" y="5982343"/>
            <a:ext cx="6514253" cy="509541"/>
          </a:xfrm>
          <a:prstGeom prst="rect">
            <a:avLst/>
          </a:prstGeom>
        </p:spPr>
        <p:txBody>
          <a:bodyPr vert="horz" wrap="square" lIns="0" tIns="16933" rIns="0" bIns="0" rtlCol="0">
            <a:spAutoFit/>
          </a:bodyPr>
          <a:lstStyle/>
          <a:p>
            <a:pPr marL="16933">
              <a:spcBef>
                <a:spcPts val="133"/>
              </a:spcBef>
            </a:pPr>
            <a:r>
              <a:rPr sz="3200" spc="20" dirty="0">
                <a:solidFill>
                  <a:srgbClr val="52555A"/>
                </a:solidFill>
                <a:latin typeface="Microsoft JhengHei"/>
                <a:cs typeface="Microsoft JhengHei"/>
              </a:rPr>
              <a:t>網站 </a:t>
            </a:r>
            <a:r>
              <a:rPr sz="3200" spc="-13" dirty="0">
                <a:solidFill>
                  <a:srgbClr val="52555A"/>
                </a:solidFill>
                <a:latin typeface="Arial MT"/>
                <a:cs typeface="Arial MT"/>
              </a:rPr>
              <a:t>https:/</a:t>
            </a:r>
            <a:r>
              <a:rPr sz="3200" spc="-13" dirty="0">
                <a:solidFill>
                  <a:srgbClr val="52555A"/>
                </a:solidFill>
                <a:latin typeface="Arial MT"/>
                <a:cs typeface="Arial MT"/>
                <a:hlinkClick r:id="rId4"/>
              </a:rPr>
              <a:t>/www.sciencedirect.com/</a:t>
            </a:r>
            <a:endParaRPr sz="3200">
              <a:latin typeface="Arial MT"/>
              <a:cs typeface="Arial MT"/>
            </a:endParaRPr>
          </a:p>
        </p:txBody>
      </p:sp>
    </p:spTree>
    <p:extLst>
      <p:ext uri="{BB962C8B-B14F-4D97-AF65-F5344CB8AC3E}">
        <p14:creationId xmlns:p14="http://schemas.microsoft.com/office/powerpoint/2010/main" val="34850735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5822" y="1365968"/>
            <a:ext cx="10551341" cy="610705"/>
          </a:xfrm>
          <a:prstGeom prst="rect">
            <a:avLst/>
          </a:prstGeom>
        </p:spPr>
      </p:pic>
      <p:sp>
        <p:nvSpPr>
          <p:cNvPr id="6" name="object 6"/>
          <p:cNvSpPr txBox="1"/>
          <p:nvPr/>
        </p:nvSpPr>
        <p:spPr>
          <a:xfrm>
            <a:off x="11258295" y="6277389"/>
            <a:ext cx="185420" cy="181310"/>
          </a:xfrm>
          <a:prstGeom prst="rect">
            <a:avLst/>
          </a:prstGeom>
        </p:spPr>
        <p:txBody>
          <a:bodyPr vert="horz" wrap="square" lIns="0" tIns="16933" rIns="0" bIns="0" rtlCol="0">
            <a:spAutoFit/>
          </a:bodyPr>
          <a:lstStyle/>
          <a:p>
            <a:pPr marL="16933">
              <a:spcBef>
                <a:spcPts val="133"/>
              </a:spcBef>
            </a:pPr>
            <a:r>
              <a:rPr sz="1067" spc="-33" dirty="0">
                <a:solidFill>
                  <a:srgbClr val="97999B"/>
                </a:solidFill>
                <a:latin typeface="Arial MT"/>
                <a:cs typeface="Arial MT"/>
              </a:rPr>
              <a:t>16</a:t>
            </a:r>
            <a:endParaRPr sz="1067">
              <a:latin typeface="Arial MT"/>
              <a:cs typeface="Arial MT"/>
            </a:endParaRPr>
          </a:p>
        </p:txBody>
      </p:sp>
      <p:sp>
        <p:nvSpPr>
          <p:cNvPr id="7" name="object 7"/>
          <p:cNvSpPr txBox="1">
            <a:spLocks noGrp="1"/>
          </p:cNvSpPr>
          <p:nvPr>
            <p:ph type="title"/>
          </p:nvPr>
        </p:nvSpPr>
        <p:spPr>
          <a:xfrm>
            <a:off x="354517" y="350637"/>
            <a:ext cx="4549992" cy="693353"/>
          </a:xfrm>
          <a:prstGeom prst="rect">
            <a:avLst/>
          </a:prstGeom>
        </p:spPr>
        <p:txBody>
          <a:bodyPr vert="horz" wrap="square" lIns="0" tIns="16087" rIns="0" bIns="0" rtlCol="0" anchor="ctr">
            <a:spAutoFit/>
          </a:bodyPr>
          <a:lstStyle/>
          <a:p>
            <a:pPr marL="16933">
              <a:lnSpc>
                <a:spcPct val="100000"/>
              </a:lnSpc>
              <a:spcBef>
                <a:spcPts val="127"/>
              </a:spcBef>
            </a:pPr>
            <a:r>
              <a:rPr spc="-47" dirty="0">
                <a:latin typeface="Microsoft JhengHei"/>
                <a:cs typeface="Microsoft JhengHei"/>
              </a:rPr>
              <a:t>進階搜尋</a:t>
            </a:r>
            <a:r>
              <a:rPr spc="-13" dirty="0"/>
              <a:t>(</a:t>
            </a:r>
            <a:r>
              <a:rPr spc="-47" dirty="0">
                <a:latin typeface="Microsoft JhengHei"/>
                <a:cs typeface="Microsoft JhengHei"/>
              </a:rPr>
              <a:t>首頁上</a:t>
            </a:r>
            <a:r>
              <a:rPr spc="-67" dirty="0"/>
              <a:t>)</a:t>
            </a:r>
          </a:p>
        </p:txBody>
      </p:sp>
      <p:sp>
        <p:nvSpPr>
          <p:cNvPr id="8" name="object 8"/>
          <p:cNvSpPr/>
          <p:nvPr/>
        </p:nvSpPr>
        <p:spPr>
          <a:xfrm>
            <a:off x="9917175" y="1525015"/>
            <a:ext cx="1391920" cy="463973"/>
          </a:xfrm>
          <a:custGeom>
            <a:avLst/>
            <a:gdLst/>
            <a:ahLst/>
            <a:cxnLst/>
            <a:rect l="l" t="t" r="r" b="b"/>
            <a:pathLst>
              <a:path w="1043940" h="347980">
                <a:moveTo>
                  <a:pt x="0" y="347472"/>
                </a:moveTo>
                <a:lnTo>
                  <a:pt x="1043940" y="347472"/>
                </a:lnTo>
                <a:lnTo>
                  <a:pt x="1043940" y="0"/>
                </a:lnTo>
                <a:lnTo>
                  <a:pt x="0" y="0"/>
                </a:lnTo>
                <a:lnTo>
                  <a:pt x="0" y="347472"/>
                </a:lnTo>
                <a:close/>
              </a:path>
            </a:pathLst>
          </a:custGeom>
          <a:ln w="28575">
            <a:solidFill>
              <a:srgbClr val="FF0000"/>
            </a:solidFill>
          </a:ln>
        </p:spPr>
        <p:txBody>
          <a:bodyPr wrap="square" lIns="0" tIns="0" rIns="0" bIns="0" rtlCol="0"/>
          <a:lstStyle/>
          <a:p>
            <a:endParaRPr sz="2400"/>
          </a:p>
        </p:txBody>
      </p:sp>
      <p:sp>
        <p:nvSpPr>
          <p:cNvPr id="9" name="object 9"/>
          <p:cNvSpPr txBox="1"/>
          <p:nvPr/>
        </p:nvSpPr>
        <p:spPr>
          <a:xfrm>
            <a:off x="10016236" y="741341"/>
            <a:ext cx="1659467" cy="509541"/>
          </a:xfrm>
          <a:prstGeom prst="rect">
            <a:avLst/>
          </a:prstGeom>
        </p:spPr>
        <p:txBody>
          <a:bodyPr vert="horz" wrap="square" lIns="0" tIns="16933" rIns="0" bIns="0" rtlCol="0">
            <a:spAutoFit/>
          </a:bodyPr>
          <a:lstStyle/>
          <a:p>
            <a:pPr marL="16933">
              <a:spcBef>
                <a:spcPts val="133"/>
              </a:spcBef>
            </a:pPr>
            <a:r>
              <a:rPr sz="3200" b="1" spc="-20" dirty="0">
                <a:solidFill>
                  <a:srgbClr val="FF0000"/>
                </a:solidFill>
                <a:latin typeface="Microsoft JhengHei"/>
                <a:cs typeface="Microsoft JhengHei"/>
              </a:rPr>
              <a:t>進階搜尋</a:t>
            </a:r>
            <a:endParaRPr sz="3200">
              <a:latin typeface="Microsoft JhengHei"/>
              <a:cs typeface="Microsoft JhengHei"/>
            </a:endParaRPr>
          </a:p>
        </p:txBody>
      </p:sp>
      <p:pic>
        <p:nvPicPr>
          <p:cNvPr id="10" name="object 10"/>
          <p:cNvPicPr/>
          <p:nvPr/>
        </p:nvPicPr>
        <p:blipFill>
          <a:blip r:embed="rId3" cstate="print"/>
          <a:stretch>
            <a:fillRect/>
          </a:stretch>
        </p:blipFill>
        <p:spPr>
          <a:xfrm>
            <a:off x="10460211" y="314602"/>
            <a:ext cx="1326764" cy="233081"/>
          </a:xfrm>
          <a:prstGeom prst="rect">
            <a:avLst/>
          </a:prstGeom>
        </p:spPr>
      </p:pic>
      <p:grpSp>
        <p:nvGrpSpPr>
          <p:cNvPr id="26" name="群組 25"/>
          <p:cNvGrpSpPr/>
          <p:nvPr/>
        </p:nvGrpSpPr>
        <p:grpSpPr>
          <a:xfrm>
            <a:off x="316992" y="1900936"/>
            <a:ext cx="11387328" cy="4765870"/>
            <a:chOff x="316992" y="1900936"/>
            <a:chExt cx="11387328" cy="4765870"/>
          </a:xfrm>
        </p:grpSpPr>
        <p:grpSp>
          <p:nvGrpSpPr>
            <p:cNvPr id="25" name="群組 24"/>
            <p:cNvGrpSpPr/>
            <p:nvPr/>
          </p:nvGrpSpPr>
          <p:grpSpPr>
            <a:xfrm>
              <a:off x="316992" y="1900936"/>
              <a:ext cx="11387328" cy="4725806"/>
              <a:chOff x="316992" y="1900936"/>
              <a:chExt cx="11387328" cy="4725806"/>
            </a:xfrm>
          </p:grpSpPr>
          <p:grpSp>
            <p:nvGrpSpPr>
              <p:cNvPr id="3" name="object 3"/>
              <p:cNvGrpSpPr/>
              <p:nvPr/>
            </p:nvGrpSpPr>
            <p:grpSpPr>
              <a:xfrm>
                <a:off x="316992" y="2168143"/>
                <a:ext cx="10672233" cy="4436533"/>
                <a:chOff x="237743" y="1626107"/>
                <a:chExt cx="8004175" cy="3327400"/>
              </a:xfrm>
            </p:grpSpPr>
            <p:pic>
              <p:nvPicPr>
                <p:cNvPr id="4" name="object 4"/>
                <p:cNvPicPr/>
                <p:nvPr/>
              </p:nvPicPr>
              <p:blipFill>
                <a:blip r:embed="rId4" cstate="print"/>
                <a:stretch>
                  <a:fillRect/>
                </a:stretch>
              </p:blipFill>
              <p:spPr>
                <a:xfrm>
                  <a:off x="2206751" y="1626107"/>
                  <a:ext cx="6035040" cy="3326891"/>
                </a:xfrm>
                <a:prstGeom prst="rect">
                  <a:avLst/>
                </a:prstGeom>
              </p:spPr>
            </p:pic>
            <p:pic>
              <p:nvPicPr>
                <p:cNvPr id="5" name="object 5"/>
                <p:cNvPicPr/>
                <p:nvPr/>
              </p:nvPicPr>
              <p:blipFill>
                <a:blip r:embed="rId5" cstate="print"/>
                <a:stretch>
                  <a:fillRect/>
                </a:stretch>
              </p:blipFill>
              <p:spPr>
                <a:xfrm>
                  <a:off x="237743" y="1950719"/>
                  <a:ext cx="2005583" cy="1162812"/>
                </a:xfrm>
                <a:prstGeom prst="rect">
                  <a:avLst/>
                </a:prstGeom>
              </p:spPr>
            </p:pic>
          </p:grpSp>
          <p:sp>
            <p:nvSpPr>
              <p:cNvPr id="11" name="object 11"/>
              <p:cNvSpPr/>
              <p:nvPr/>
            </p:nvSpPr>
            <p:spPr>
              <a:xfrm>
                <a:off x="2342220" y="1900936"/>
                <a:ext cx="532553" cy="392853"/>
              </a:xfrm>
              <a:custGeom>
                <a:avLst/>
                <a:gdLst/>
                <a:ahLst/>
                <a:cxnLst/>
                <a:rect l="l" t="t" r="r" b="b"/>
                <a:pathLst>
                  <a:path w="399414" h="294639">
                    <a:moveTo>
                      <a:pt x="189776" y="194781"/>
                    </a:moveTo>
                    <a:lnTo>
                      <a:pt x="146177" y="257301"/>
                    </a:lnTo>
                    <a:lnTo>
                      <a:pt x="399034" y="294259"/>
                    </a:lnTo>
                    <a:lnTo>
                      <a:pt x="356786" y="216535"/>
                    </a:lnTo>
                    <a:lnTo>
                      <a:pt x="220980" y="216535"/>
                    </a:lnTo>
                    <a:lnTo>
                      <a:pt x="189776" y="194781"/>
                    </a:lnTo>
                    <a:close/>
                  </a:path>
                  <a:path w="399414" h="294639">
                    <a:moveTo>
                      <a:pt x="233351" y="132295"/>
                    </a:moveTo>
                    <a:lnTo>
                      <a:pt x="189776" y="194781"/>
                    </a:lnTo>
                    <a:lnTo>
                      <a:pt x="220980" y="216535"/>
                    </a:lnTo>
                    <a:lnTo>
                      <a:pt x="264541" y="154050"/>
                    </a:lnTo>
                    <a:lnTo>
                      <a:pt x="233351" y="132295"/>
                    </a:lnTo>
                    <a:close/>
                  </a:path>
                  <a:path w="399414" h="294639">
                    <a:moveTo>
                      <a:pt x="276987" y="69723"/>
                    </a:moveTo>
                    <a:lnTo>
                      <a:pt x="233351" y="132295"/>
                    </a:lnTo>
                    <a:lnTo>
                      <a:pt x="264541" y="154050"/>
                    </a:lnTo>
                    <a:lnTo>
                      <a:pt x="220980" y="216535"/>
                    </a:lnTo>
                    <a:lnTo>
                      <a:pt x="356786" y="216535"/>
                    </a:lnTo>
                    <a:lnTo>
                      <a:pt x="276987" y="69723"/>
                    </a:lnTo>
                    <a:close/>
                  </a:path>
                  <a:path w="399414" h="294639">
                    <a:moveTo>
                      <a:pt x="43687" y="0"/>
                    </a:moveTo>
                    <a:lnTo>
                      <a:pt x="0" y="62484"/>
                    </a:lnTo>
                    <a:lnTo>
                      <a:pt x="189776" y="194781"/>
                    </a:lnTo>
                    <a:lnTo>
                      <a:pt x="233351" y="132295"/>
                    </a:lnTo>
                    <a:lnTo>
                      <a:pt x="43687" y="0"/>
                    </a:lnTo>
                    <a:close/>
                  </a:path>
                </a:pathLst>
              </a:custGeom>
              <a:solidFill>
                <a:srgbClr val="FF0000"/>
              </a:solidFill>
            </p:spPr>
            <p:txBody>
              <a:bodyPr wrap="square" lIns="0" tIns="0" rIns="0" bIns="0" rtlCol="0"/>
              <a:lstStyle/>
              <a:p>
                <a:endParaRPr sz="2400"/>
              </a:p>
            </p:txBody>
          </p:sp>
          <p:sp>
            <p:nvSpPr>
              <p:cNvPr id="12" name="object 12"/>
              <p:cNvSpPr txBox="1"/>
              <p:nvPr/>
            </p:nvSpPr>
            <p:spPr>
              <a:xfrm>
                <a:off x="5578347" y="2037081"/>
                <a:ext cx="3277447" cy="344475"/>
              </a:xfrm>
              <a:prstGeom prst="rect">
                <a:avLst/>
              </a:prstGeom>
            </p:spPr>
            <p:txBody>
              <a:bodyPr vert="horz" wrap="square" lIns="0" tIns="16087" rIns="0" bIns="0" rtlCol="0">
                <a:spAutoFit/>
              </a:bodyPr>
              <a:lstStyle/>
              <a:p>
                <a:pPr marL="16933">
                  <a:spcBef>
                    <a:spcPts val="127"/>
                  </a:spcBef>
                </a:pPr>
                <a:r>
                  <a:rPr sz="2133" b="1" spc="-40" dirty="0">
                    <a:solidFill>
                      <a:srgbClr val="FF0000"/>
                    </a:solidFill>
                    <a:latin typeface="Microsoft JhengHei"/>
                    <a:cs typeface="Microsoft JhengHei"/>
                  </a:rPr>
                  <a:t>搜尋所有欄位除參考資料外</a:t>
                </a:r>
                <a:endParaRPr sz="2133">
                  <a:latin typeface="Microsoft JhengHei"/>
                  <a:cs typeface="Microsoft JhengHei"/>
                </a:endParaRPr>
              </a:p>
            </p:txBody>
          </p:sp>
          <p:sp>
            <p:nvSpPr>
              <p:cNvPr id="13" name="object 13"/>
              <p:cNvSpPr txBox="1"/>
              <p:nvPr/>
            </p:nvSpPr>
            <p:spPr>
              <a:xfrm>
                <a:off x="5009048" y="3037163"/>
                <a:ext cx="1385147" cy="344475"/>
              </a:xfrm>
              <a:prstGeom prst="rect">
                <a:avLst/>
              </a:prstGeom>
            </p:spPr>
            <p:txBody>
              <a:bodyPr vert="horz" wrap="square" lIns="0" tIns="16087" rIns="0" bIns="0" rtlCol="0">
                <a:spAutoFit/>
              </a:bodyPr>
              <a:lstStyle/>
              <a:p>
                <a:pPr marL="16933">
                  <a:spcBef>
                    <a:spcPts val="127"/>
                  </a:spcBef>
                </a:pPr>
                <a:r>
                  <a:rPr sz="2133" b="1" spc="-40" dirty="0">
                    <a:solidFill>
                      <a:srgbClr val="FF0000"/>
                    </a:solidFill>
                    <a:latin typeface="Microsoft JhengHei"/>
                    <a:cs typeface="Microsoft JhengHei"/>
                  </a:rPr>
                  <a:t>期刊或書名</a:t>
                </a:r>
                <a:endParaRPr sz="2133">
                  <a:latin typeface="Microsoft JhengHei"/>
                  <a:cs typeface="Microsoft JhengHei"/>
                </a:endParaRPr>
              </a:p>
            </p:txBody>
          </p:sp>
          <p:sp>
            <p:nvSpPr>
              <p:cNvPr id="14" name="object 14"/>
              <p:cNvSpPr txBox="1"/>
              <p:nvPr/>
            </p:nvSpPr>
            <p:spPr>
              <a:xfrm>
                <a:off x="8956378" y="3088403"/>
                <a:ext cx="1565487" cy="344475"/>
              </a:xfrm>
              <a:prstGeom prst="rect">
                <a:avLst/>
              </a:prstGeom>
            </p:spPr>
            <p:txBody>
              <a:bodyPr vert="horz" wrap="square" lIns="0" tIns="16087" rIns="0" bIns="0" rtlCol="0">
                <a:spAutoFit/>
              </a:bodyPr>
              <a:lstStyle/>
              <a:p>
                <a:pPr marL="16933">
                  <a:spcBef>
                    <a:spcPts val="127"/>
                  </a:spcBef>
                </a:pPr>
                <a:r>
                  <a:rPr sz="2133" b="1" spc="-40" dirty="0">
                    <a:solidFill>
                      <a:srgbClr val="FF0000"/>
                    </a:solidFill>
                    <a:latin typeface="Microsoft JhengHei"/>
                    <a:cs typeface="Microsoft JhengHei"/>
                  </a:rPr>
                  <a:t>年份</a:t>
                </a:r>
                <a:r>
                  <a:rPr sz="2133" b="1" spc="-27" dirty="0">
                    <a:solidFill>
                      <a:srgbClr val="FF0000"/>
                    </a:solidFill>
                    <a:latin typeface="Arial"/>
                    <a:cs typeface="Arial"/>
                  </a:rPr>
                  <a:t>(</a:t>
                </a:r>
                <a:r>
                  <a:rPr sz="2133" b="1" spc="-40" dirty="0">
                    <a:solidFill>
                      <a:srgbClr val="FF0000"/>
                    </a:solidFill>
                    <a:latin typeface="Microsoft JhengHei"/>
                    <a:cs typeface="Microsoft JhengHei"/>
                  </a:rPr>
                  <a:t>或區間</a:t>
                </a:r>
                <a:r>
                  <a:rPr sz="2133" b="1" spc="-67" dirty="0">
                    <a:solidFill>
                      <a:srgbClr val="FF0000"/>
                    </a:solidFill>
                    <a:latin typeface="Arial"/>
                    <a:cs typeface="Arial"/>
                  </a:rPr>
                  <a:t>)</a:t>
                </a:r>
                <a:endParaRPr sz="2133">
                  <a:latin typeface="Arial"/>
                  <a:cs typeface="Arial"/>
                </a:endParaRPr>
              </a:p>
            </p:txBody>
          </p:sp>
          <p:pic>
            <p:nvPicPr>
              <p:cNvPr id="15" name="object 15"/>
              <p:cNvPicPr/>
              <p:nvPr/>
            </p:nvPicPr>
            <p:blipFill>
              <a:blip r:embed="rId6" cstate="print"/>
              <a:stretch>
                <a:fillRect/>
              </a:stretch>
            </p:blipFill>
            <p:spPr>
              <a:xfrm>
                <a:off x="9851136" y="3580384"/>
                <a:ext cx="1853184" cy="475488"/>
              </a:xfrm>
              <a:prstGeom prst="rect">
                <a:avLst/>
              </a:prstGeom>
            </p:spPr>
          </p:pic>
          <p:sp>
            <p:nvSpPr>
              <p:cNvPr id="16" name="object 16"/>
              <p:cNvSpPr txBox="1"/>
              <p:nvPr/>
            </p:nvSpPr>
            <p:spPr>
              <a:xfrm>
                <a:off x="3940217" y="4136474"/>
                <a:ext cx="846667" cy="344475"/>
              </a:xfrm>
              <a:prstGeom prst="rect">
                <a:avLst/>
              </a:prstGeom>
            </p:spPr>
            <p:txBody>
              <a:bodyPr vert="horz" wrap="square" lIns="0" tIns="16087" rIns="0" bIns="0" rtlCol="0">
                <a:spAutoFit/>
              </a:bodyPr>
              <a:lstStyle/>
              <a:p>
                <a:pPr marL="16933">
                  <a:spcBef>
                    <a:spcPts val="127"/>
                  </a:spcBef>
                </a:pPr>
                <a:r>
                  <a:rPr sz="2133" b="1" spc="-47" dirty="0">
                    <a:solidFill>
                      <a:srgbClr val="FF0000"/>
                    </a:solidFill>
                    <a:latin typeface="Microsoft JhengHei"/>
                    <a:cs typeface="Microsoft JhengHei"/>
                  </a:rPr>
                  <a:t>作者名</a:t>
                </a:r>
                <a:endParaRPr sz="2133">
                  <a:latin typeface="Microsoft JhengHei"/>
                  <a:cs typeface="Microsoft JhengHei"/>
                </a:endParaRPr>
              </a:p>
            </p:txBody>
          </p:sp>
          <p:sp>
            <p:nvSpPr>
              <p:cNvPr id="17" name="object 17"/>
              <p:cNvSpPr txBox="1"/>
              <p:nvPr/>
            </p:nvSpPr>
            <p:spPr>
              <a:xfrm>
                <a:off x="9357021" y="4092109"/>
                <a:ext cx="1385147" cy="344475"/>
              </a:xfrm>
              <a:prstGeom prst="rect">
                <a:avLst/>
              </a:prstGeom>
            </p:spPr>
            <p:txBody>
              <a:bodyPr vert="horz" wrap="square" lIns="0" tIns="16087" rIns="0" bIns="0" rtlCol="0">
                <a:spAutoFit/>
              </a:bodyPr>
              <a:lstStyle/>
              <a:p>
                <a:pPr marL="16933">
                  <a:spcBef>
                    <a:spcPts val="127"/>
                  </a:spcBef>
                </a:pPr>
                <a:r>
                  <a:rPr sz="2133" b="1" spc="-40" dirty="0">
                    <a:solidFill>
                      <a:srgbClr val="FF0000"/>
                    </a:solidFill>
                    <a:latin typeface="Microsoft JhengHei"/>
                    <a:cs typeface="Microsoft JhengHei"/>
                  </a:rPr>
                  <a:t>作者機構名</a:t>
                </a:r>
                <a:endParaRPr sz="2133">
                  <a:latin typeface="Microsoft JhengHei"/>
                  <a:cs typeface="Microsoft JhengHei"/>
                </a:endParaRPr>
              </a:p>
            </p:txBody>
          </p:sp>
          <p:sp>
            <p:nvSpPr>
              <p:cNvPr id="18" name="object 18"/>
              <p:cNvSpPr txBox="1"/>
              <p:nvPr/>
            </p:nvSpPr>
            <p:spPr>
              <a:xfrm>
                <a:off x="3940217" y="5121588"/>
                <a:ext cx="304800" cy="344475"/>
              </a:xfrm>
              <a:prstGeom prst="rect">
                <a:avLst/>
              </a:prstGeom>
            </p:spPr>
            <p:txBody>
              <a:bodyPr vert="horz" wrap="square" lIns="0" tIns="16087" rIns="0" bIns="0" rtlCol="0">
                <a:spAutoFit/>
              </a:bodyPr>
              <a:lstStyle/>
              <a:p>
                <a:pPr marL="16933">
                  <a:spcBef>
                    <a:spcPts val="127"/>
                  </a:spcBef>
                </a:pPr>
                <a:r>
                  <a:rPr sz="2133" b="1" spc="-67" dirty="0">
                    <a:solidFill>
                      <a:srgbClr val="FF0000"/>
                    </a:solidFill>
                    <a:latin typeface="Microsoft JhengHei"/>
                    <a:cs typeface="Microsoft JhengHei"/>
                  </a:rPr>
                  <a:t>卷</a:t>
                </a:r>
                <a:endParaRPr sz="2133">
                  <a:latin typeface="Microsoft JhengHei"/>
                  <a:cs typeface="Microsoft JhengHei"/>
                </a:endParaRPr>
              </a:p>
            </p:txBody>
          </p:sp>
          <p:sp>
            <p:nvSpPr>
              <p:cNvPr id="19" name="object 19"/>
              <p:cNvSpPr txBox="1"/>
              <p:nvPr/>
            </p:nvSpPr>
            <p:spPr>
              <a:xfrm>
                <a:off x="6321212" y="5023646"/>
                <a:ext cx="304800" cy="344475"/>
              </a:xfrm>
              <a:prstGeom prst="rect">
                <a:avLst/>
              </a:prstGeom>
            </p:spPr>
            <p:txBody>
              <a:bodyPr vert="horz" wrap="square" lIns="0" tIns="16087" rIns="0" bIns="0" rtlCol="0">
                <a:spAutoFit/>
              </a:bodyPr>
              <a:lstStyle/>
              <a:p>
                <a:pPr marL="16933">
                  <a:spcBef>
                    <a:spcPts val="127"/>
                  </a:spcBef>
                </a:pPr>
                <a:r>
                  <a:rPr sz="2133" b="1" spc="-67" dirty="0">
                    <a:solidFill>
                      <a:srgbClr val="FF0000"/>
                    </a:solidFill>
                    <a:latin typeface="Microsoft JhengHei"/>
                    <a:cs typeface="Microsoft JhengHei"/>
                  </a:rPr>
                  <a:t>期</a:t>
                </a:r>
                <a:endParaRPr sz="2133">
                  <a:latin typeface="Microsoft JhengHei"/>
                  <a:cs typeface="Microsoft JhengHei"/>
                </a:endParaRPr>
              </a:p>
            </p:txBody>
          </p:sp>
          <p:sp>
            <p:nvSpPr>
              <p:cNvPr id="20" name="object 20"/>
              <p:cNvSpPr txBox="1"/>
              <p:nvPr/>
            </p:nvSpPr>
            <p:spPr>
              <a:xfrm>
                <a:off x="8873406" y="5103301"/>
                <a:ext cx="575733" cy="344475"/>
              </a:xfrm>
              <a:prstGeom prst="rect">
                <a:avLst/>
              </a:prstGeom>
            </p:spPr>
            <p:txBody>
              <a:bodyPr vert="horz" wrap="square" lIns="0" tIns="16087" rIns="0" bIns="0" rtlCol="0">
                <a:spAutoFit/>
              </a:bodyPr>
              <a:lstStyle/>
              <a:p>
                <a:pPr marL="16933">
                  <a:spcBef>
                    <a:spcPts val="127"/>
                  </a:spcBef>
                </a:pPr>
                <a:r>
                  <a:rPr sz="2133" b="1" spc="-53" dirty="0">
                    <a:solidFill>
                      <a:srgbClr val="FF0000"/>
                    </a:solidFill>
                    <a:latin typeface="Microsoft JhengHei"/>
                    <a:cs typeface="Microsoft JhengHei"/>
                  </a:rPr>
                  <a:t>頁數</a:t>
                </a:r>
                <a:endParaRPr sz="2133">
                  <a:latin typeface="Microsoft JhengHei"/>
                  <a:cs typeface="Microsoft JhengHei"/>
                </a:endParaRPr>
              </a:p>
            </p:txBody>
          </p:sp>
          <p:sp>
            <p:nvSpPr>
              <p:cNvPr id="21" name="object 21"/>
              <p:cNvSpPr txBox="1"/>
              <p:nvPr/>
            </p:nvSpPr>
            <p:spPr>
              <a:xfrm>
                <a:off x="4651755" y="6091259"/>
                <a:ext cx="1656080" cy="344475"/>
              </a:xfrm>
              <a:prstGeom prst="rect">
                <a:avLst/>
              </a:prstGeom>
            </p:spPr>
            <p:txBody>
              <a:bodyPr vert="horz" wrap="square" lIns="0" tIns="16087" rIns="0" bIns="0" rtlCol="0">
                <a:spAutoFit/>
              </a:bodyPr>
              <a:lstStyle/>
              <a:p>
                <a:pPr marL="16933">
                  <a:spcBef>
                    <a:spcPts val="127"/>
                  </a:spcBef>
                </a:pPr>
                <a:r>
                  <a:rPr sz="2133" b="1" spc="-40" dirty="0">
                    <a:solidFill>
                      <a:srgbClr val="FF0000"/>
                    </a:solidFill>
                    <a:latin typeface="Microsoft JhengHei"/>
                    <a:cs typeface="Microsoft JhengHei"/>
                  </a:rPr>
                  <a:t>顯示所有欄位</a:t>
                </a:r>
                <a:endParaRPr sz="2133">
                  <a:latin typeface="Microsoft JhengHei"/>
                  <a:cs typeface="Microsoft JhengHei"/>
                </a:endParaRPr>
              </a:p>
            </p:txBody>
          </p:sp>
          <p:sp>
            <p:nvSpPr>
              <p:cNvPr id="22" name="object 22"/>
              <p:cNvSpPr txBox="1"/>
              <p:nvPr/>
            </p:nvSpPr>
            <p:spPr>
              <a:xfrm>
                <a:off x="8618729" y="6282267"/>
                <a:ext cx="574887" cy="344475"/>
              </a:xfrm>
              <a:prstGeom prst="rect">
                <a:avLst/>
              </a:prstGeom>
            </p:spPr>
            <p:txBody>
              <a:bodyPr vert="horz" wrap="square" lIns="0" tIns="16087" rIns="0" bIns="0" rtlCol="0">
                <a:spAutoFit/>
              </a:bodyPr>
              <a:lstStyle/>
              <a:p>
                <a:pPr marL="16933">
                  <a:spcBef>
                    <a:spcPts val="127"/>
                  </a:spcBef>
                </a:pPr>
                <a:r>
                  <a:rPr sz="2133" b="1" spc="-53" dirty="0">
                    <a:solidFill>
                      <a:srgbClr val="FF0000"/>
                    </a:solidFill>
                    <a:latin typeface="Microsoft JhengHei"/>
                    <a:cs typeface="Microsoft JhengHei"/>
                  </a:rPr>
                  <a:t>搜尋</a:t>
                </a:r>
                <a:endParaRPr sz="2133">
                  <a:latin typeface="Microsoft JhengHei"/>
                  <a:cs typeface="Microsoft JhengHei"/>
                </a:endParaRPr>
              </a:p>
            </p:txBody>
          </p:sp>
          <p:sp>
            <p:nvSpPr>
              <p:cNvPr id="23" name="object 23"/>
              <p:cNvSpPr txBox="1"/>
              <p:nvPr/>
            </p:nvSpPr>
            <p:spPr>
              <a:xfrm>
                <a:off x="378087" y="4269401"/>
                <a:ext cx="1385147" cy="344475"/>
              </a:xfrm>
              <a:prstGeom prst="rect">
                <a:avLst/>
              </a:prstGeom>
            </p:spPr>
            <p:txBody>
              <a:bodyPr vert="horz" wrap="square" lIns="0" tIns="16087" rIns="0" bIns="0" rtlCol="0">
                <a:spAutoFit/>
              </a:bodyPr>
              <a:lstStyle/>
              <a:p>
                <a:pPr marL="16933">
                  <a:spcBef>
                    <a:spcPts val="127"/>
                  </a:spcBef>
                </a:pPr>
                <a:r>
                  <a:rPr sz="2133" b="1" spc="-40" dirty="0">
                    <a:solidFill>
                      <a:srgbClr val="FF0000"/>
                    </a:solidFill>
                    <a:latin typeface="Microsoft JhengHei"/>
                    <a:cs typeface="Microsoft JhengHei"/>
                  </a:rPr>
                  <a:t>搜尋小撇步</a:t>
                </a:r>
                <a:endParaRPr sz="2133">
                  <a:latin typeface="Microsoft JhengHei"/>
                  <a:cs typeface="Microsoft JhengHei"/>
                </a:endParaRPr>
              </a:p>
            </p:txBody>
          </p:sp>
        </p:grpSp>
        <p:pic>
          <p:nvPicPr>
            <p:cNvPr id="24" name="object 24"/>
            <p:cNvPicPr/>
            <p:nvPr/>
          </p:nvPicPr>
          <p:blipFill>
            <a:blip r:embed="rId7" cstate="print"/>
            <a:stretch>
              <a:fillRect/>
            </a:stretch>
          </p:blipFill>
          <p:spPr>
            <a:xfrm>
              <a:off x="9393344" y="6103942"/>
              <a:ext cx="1395984" cy="562864"/>
            </a:xfrm>
            <a:prstGeom prst="rect">
              <a:avLst/>
            </a:prstGeom>
          </p:spPr>
        </p:pic>
      </p:grpSp>
    </p:spTree>
    <p:extLst>
      <p:ext uri="{BB962C8B-B14F-4D97-AF65-F5344CB8AC3E}">
        <p14:creationId xmlns:p14="http://schemas.microsoft.com/office/powerpoint/2010/main" val="40364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8096" y="5916846"/>
            <a:ext cx="5190067" cy="16933"/>
          </a:xfrm>
          <a:custGeom>
            <a:avLst/>
            <a:gdLst/>
            <a:ahLst/>
            <a:cxnLst/>
            <a:rect l="l" t="t" r="r" b="b"/>
            <a:pathLst>
              <a:path w="3892550" h="12700">
                <a:moveTo>
                  <a:pt x="0" y="12699"/>
                </a:moveTo>
                <a:lnTo>
                  <a:pt x="3892295" y="12699"/>
                </a:lnTo>
                <a:lnTo>
                  <a:pt x="3892295" y="0"/>
                </a:lnTo>
                <a:lnTo>
                  <a:pt x="0" y="0"/>
                </a:lnTo>
                <a:lnTo>
                  <a:pt x="0" y="12699"/>
                </a:lnTo>
                <a:close/>
              </a:path>
            </a:pathLst>
          </a:custGeom>
          <a:solidFill>
            <a:srgbClr val="DCDCDC"/>
          </a:solidFill>
        </p:spPr>
        <p:txBody>
          <a:bodyPr wrap="square" lIns="0" tIns="0" rIns="0" bIns="0" rtlCol="0"/>
          <a:lstStyle/>
          <a:p>
            <a:endParaRPr sz="2400"/>
          </a:p>
        </p:txBody>
      </p:sp>
      <p:pic>
        <p:nvPicPr>
          <p:cNvPr id="3" name="object 3"/>
          <p:cNvPicPr/>
          <p:nvPr/>
        </p:nvPicPr>
        <p:blipFill>
          <a:blip r:embed="rId2" cstate="print"/>
          <a:stretch>
            <a:fillRect/>
          </a:stretch>
        </p:blipFill>
        <p:spPr>
          <a:xfrm>
            <a:off x="768097" y="6041137"/>
            <a:ext cx="536447" cy="593343"/>
          </a:xfrm>
          <a:prstGeom prst="rect">
            <a:avLst/>
          </a:prstGeom>
        </p:spPr>
      </p:pic>
      <p:sp>
        <p:nvSpPr>
          <p:cNvPr id="8" name="object 8"/>
          <p:cNvSpPr txBox="1"/>
          <p:nvPr/>
        </p:nvSpPr>
        <p:spPr>
          <a:xfrm>
            <a:off x="11258295" y="6277389"/>
            <a:ext cx="185420" cy="181310"/>
          </a:xfrm>
          <a:prstGeom prst="rect">
            <a:avLst/>
          </a:prstGeom>
        </p:spPr>
        <p:txBody>
          <a:bodyPr vert="horz" wrap="square" lIns="0" tIns="16933" rIns="0" bIns="0" rtlCol="0">
            <a:spAutoFit/>
          </a:bodyPr>
          <a:lstStyle/>
          <a:p>
            <a:pPr marL="16933">
              <a:spcBef>
                <a:spcPts val="133"/>
              </a:spcBef>
            </a:pPr>
            <a:r>
              <a:rPr sz="1067" spc="-33" dirty="0">
                <a:solidFill>
                  <a:srgbClr val="97999B"/>
                </a:solidFill>
                <a:latin typeface="Arial MT"/>
                <a:cs typeface="Arial MT"/>
              </a:rPr>
              <a:t>17</a:t>
            </a:r>
            <a:endParaRPr sz="1067">
              <a:latin typeface="Arial MT"/>
              <a:cs typeface="Arial MT"/>
            </a:endParaRPr>
          </a:p>
        </p:txBody>
      </p:sp>
      <p:sp>
        <p:nvSpPr>
          <p:cNvPr id="9" name="object 9"/>
          <p:cNvSpPr txBox="1">
            <a:spLocks noGrp="1"/>
          </p:cNvSpPr>
          <p:nvPr>
            <p:ph type="title"/>
          </p:nvPr>
        </p:nvSpPr>
        <p:spPr>
          <a:xfrm>
            <a:off x="199505" y="350637"/>
            <a:ext cx="4253962" cy="693353"/>
          </a:xfrm>
          <a:prstGeom prst="rect">
            <a:avLst/>
          </a:prstGeom>
        </p:spPr>
        <p:txBody>
          <a:bodyPr vert="horz" wrap="square" lIns="0" tIns="16087" rIns="0" bIns="0" rtlCol="0" anchor="ctr">
            <a:spAutoFit/>
          </a:bodyPr>
          <a:lstStyle/>
          <a:p>
            <a:pPr marL="16933">
              <a:lnSpc>
                <a:spcPct val="100000"/>
              </a:lnSpc>
              <a:spcBef>
                <a:spcPts val="127"/>
              </a:spcBef>
            </a:pPr>
            <a:r>
              <a:rPr spc="-47" dirty="0">
                <a:latin typeface="Microsoft JhengHei"/>
                <a:cs typeface="Microsoft JhengHei"/>
              </a:rPr>
              <a:t>進階搜尋</a:t>
            </a:r>
            <a:r>
              <a:rPr spc="-13" dirty="0"/>
              <a:t>(</a:t>
            </a:r>
            <a:r>
              <a:rPr spc="-47" dirty="0">
                <a:latin typeface="Microsoft JhengHei"/>
                <a:cs typeface="Microsoft JhengHei"/>
              </a:rPr>
              <a:t>首頁上</a:t>
            </a:r>
            <a:r>
              <a:rPr spc="-67" dirty="0"/>
              <a:t>)</a:t>
            </a:r>
          </a:p>
        </p:txBody>
      </p:sp>
      <p:pic>
        <p:nvPicPr>
          <p:cNvPr id="10" name="object 10"/>
          <p:cNvPicPr/>
          <p:nvPr/>
        </p:nvPicPr>
        <p:blipFill>
          <a:blip r:embed="rId3" cstate="print"/>
          <a:stretch>
            <a:fillRect/>
          </a:stretch>
        </p:blipFill>
        <p:spPr>
          <a:xfrm>
            <a:off x="10460211" y="314602"/>
            <a:ext cx="1326764" cy="233081"/>
          </a:xfrm>
          <a:prstGeom prst="rect">
            <a:avLst/>
          </a:prstGeom>
        </p:spPr>
      </p:pic>
      <p:grpSp>
        <p:nvGrpSpPr>
          <p:cNvPr id="11" name="object 11"/>
          <p:cNvGrpSpPr/>
          <p:nvPr/>
        </p:nvGrpSpPr>
        <p:grpSpPr>
          <a:xfrm>
            <a:off x="4319355" y="190814"/>
            <a:ext cx="3009900" cy="920327"/>
            <a:chOff x="3239516" y="143110"/>
            <a:chExt cx="2257425" cy="690245"/>
          </a:xfrm>
        </p:grpSpPr>
        <p:pic>
          <p:nvPicPr>
            <p:cNvPr id="12" name="object 12"/>
            <p:cNvPicPr/>
            <p:nvPr/>
          </p:nvPicPr>
          <p:blipFill>
            <a:blip r:embed="rId4" cstate="print"/>
            <a:stretch>
              <a:fillRect/>
            </a:stretch>
          </p:blipFill>
          <p:spPr>
            <a:xfrm>
              <a:off x="3442682" y="143110"/>
              <a:ext cx="2053648" cy="689888"/>
            </a:xfrm>
            <a:prstGeom prst="rect">
              <a:avLst/>
            </a:prstGeom>
          </p:spPr>
        </p:pic>
        <p:sp>
          <p:nvSpPr>
            <p:cNvPr id="13" name="object 13"/>
            <p:cNvSpPr/>
            <p:nvPr/>
          </p:nvSpPr>
          <p:spPr>
            <a:xfrm>
              <a:off x="3239516" y="159258"/>
              <a:ext cx="399415" cy="294640"/>
            </a:xfrm>
            <a:custGeom>
              <a:avLst/>
              <a:gdLst/>
              <a:ahLst/>
              <a:cxnLst/>
              <a:rect l="l" t="t" r="r" b="b"/>
              <a:pathLst>
                <a:path w="399414" h="294640">
                  <a:moveTo>
                    <a:pt x="189776" y="194781"/>
                  </a:moveTo>
                  <a:lnTo>
                    <a:pt x="146176" y="257301"/>
                  </a:lnTo>
                  <a:lnTo>
                    <a:pt x="399033" y="294258"/>
                  </a:lnTo>
                  <a:lnTo>
                    <a:pt x="356786" y="216534"/>
                  </a:lnTo>
                  <a:lnTo>
                    <a:pt x="220980" y="216534"/>
                  </a:lnTo>
                  <a:lnTo>
                    <a:pt x="189776" y="194781"/>
                  </a:lnTo>
                  <a:close/>
                </a:path>
                <a:path w="399414" h="294640">
                  <a:moveTo>
                    <a:pt x="233351" y="132295"/>
                  </a:moveTo>
                  <a:lnTo>
                    <a:pt x="189776" y="194781"/>
                  </a:lnTo>
                  <a:lnTo>
                    <a:pt x="220980" y="216534"/>
                  </a:lnTo>
                  <a:lnTo>
                    <a:pt x="264541" y="154050"/>
                  </a:lnTo>
                  <a:lnTo>
                    <a:pt x="233351" y="132295"/>
                  </a:lnTo>
                  <a:close/>
                </a:path>
                <a:path w="399414" h="294640">
                  <a:moveTo>
                    <a:pt x="276986" y="69722"/>
                  </a:moveTo>
                  <a:lnTo>
                    <a:pt x="233351" y="132295"/>
                  </a:lnTo>
                  <a:lnTo>
                    <a:pt x="264541" y="154050"/>
                  </a:lnTo>
                  <a:lnTo>
                    <a:pt x="220980" y="216534"/>
                  </a:lnTo>
                  <a:lnTo>
                    <a:pt x="356786" y="216534"/>
                  </a:lnTo>
                  <a:lnTo>
                    <a:pt x="276986" y="69722"/>
                  </a:lnTo>
                  <a:close/>
                </a:path>
                <a:path w="399414" h="294640">
                  <a:moveTo>
                    <a:pt x="43687" y="0"/>
                  </a:moveTo>
                  <a:lnTo>
                    <a:pt x="0" y="62483"/>
                  </a:lnTo>
                  <a:lnTo>
                    <a:pt x="189776" y="194781"/>
                  </a:lnTo>
                  <a:lnTo>
                    <a:pt x="233351" y="132295"/>
                  </a:lnTo>
                  <a:lnTo>
                    <a:pt x="43687" y="0"/>
                  </a:lnTo>
                  <a:close/>
                </a:path>
              </a:pathLst>
            </a:custGeom>
            <a:solidFill>
              <a:srgbClr val="FF0000"/>
            </a:solidFill>
          </p:spPr>
          <p:txBody>
            <a:bodyPr wrap="square" lIns="0" tIns="0" rIns="0" bIns="0" rtlCol="0"/>
            <a:lstStyle/>
            <a:p>
              <a:endParaRPr sz="2400"/>
            </a:p>
          </p:txBody>
        </p:sp>
      </p:grpSp>
      <p:grpSp>
        <p:nvGrpSpPr>
          <p:cNvPr id="19" name="群組 18"/>
          <p:cNvGrpSpPr/>
          <p:nvPr/>
        </p:nvGrpSpPr>
        <p:grpSpPr>
          <a:xfrm>
            <a:off x="504443" y="1103546"/>
            <a:ext cx="10486814" cy="5116406"/>
            <a:chOff x="504443" y="1103546"/>
            <a:chExt cx="10486814" cy="5116406"/>
          </a:xfrm>
        </p:grpSpPr>
        <p:grpSp>
          <p:nvGrpSpPr>
            <p:cNvPr id="4" name="object 4"/>
            <p:cNvGrpSpPr/>
            <p:nvPr/>
          </p:nvGrpSpPr>
          <p:grpSpPr>
            <a:xfrm>
              <a:off x="768096" y="5396992"/>
              <a:ext cx="5201920" cy="822960"/>
              <a:chOff x="576072" y="4047744"/>
              <a:chExt cx="3901440" cy="617220"/>
            </a:xfrm>
          </p:grpSpPr>
          <p:sp>
            <p:nvSpPr>
              <p:cNvPr id="5" name="object 5"/>
              <p:cNvSpPr/>
              <p:nvPr/>
            </p:nvSpPr>
            <p:spPr>
              <a:xfrm>
                <a:off x="576072" y="4437634"/>
                <a:ext cx="3892550" cy="12700"/>
              </a:xfrm>
              <a:custGeom>
                <a:avLst/>
                <a:gdLst/>
                <a:ahLst/>
                <a:cxnLst/>
                <a:rect l="l" t="t" r="r" b="b"/>
                <a:pathLst>
                  <a:path w="3892550" h="12700">
                    <a:moveTo>
                      <a:pt x="0" y="12699"/>
                    </a:moveTo>
                    <a:lnTo>
                      <a:pt x="3892295" y="12699"/>
                    </a:lnTo>
                    <a:lnTo>
                      <a:pt x="3892295" y="0"/>
                    </a:lnTo>
                    <a:lnTo>
                      <a:pt x="0" y="0"/>
                    </a:lnTo>
                    <a:lnTo>
                      <a:pt x="0" y="12699"/>
                    </a:lnTo>
                    <a:close/>
                  </a:path>
                </a:pathLst>
              </a:custGeom>
              <a:solidFill>
                <a:srgbClr val="DCDCDC"/>
              </a:solidFill>
            </p:spPr>
            <p:txBody>
              <a:bodyPr wrap="square" lIns="0" tIns="0" rIns="0" bIns="0" rtlCol="0"/>
              <a:lstStyle/>
              <a:p>
                <a:endParaRPr sz="2400"/>
              </a:p>
            </p:txBody>
          </p:sp>
          <p:pic>
            <p:nvPicPr>
              <p:cNvPr id="6" name="object 6"/>
              <p:cNvPicPr/>
              <p:nvPr/>
            </p:nvPicPr>
            <p:blipFill>
              <a:blip r:embed="rId5" cstate="print"/>
              <a:stretch>
                <a:fillRect/>
              </a:stretch>
            </p:blipFill>
            <p:spPr>
              <a:xfrm>
                <a:off x="3273551" y="4047744"/>
                <a:ext cx="1203960" cy="617220"/>
              </a:xfrm>
              <a:prstGeom prst="rect">
                <a:avLst/>
              </a:prstGeom>
            </p:spPr>
          </p:pic>
        </p:grpSp>
        <p:pic>
          <p:nvPicPr>
            <p:cNvPr id="7" name="object 7"/>
            <p:cNvPicPr/>
            <p:nvPr/>
          </p:nvPicPr>
          <p:blipFill>
            <a:blip r:embed="rId6" cstate="print"/>
            <a:stretch>
              <a:fillRect/>
            </a:stretch>
          </p:blipFill>
          <p:spPr>
            <a:xfrm>
              <a:off x="504443" y="1402405"/>
              <a:ext cx="9613439" cy="3725027"/>
            </a:xfrm>
            <a:prstGeom prst="rect">
              <a:avLst/>
            </a:prstGeom>
          </p:spPr>
        </p:pic>
        <p:sp>
          <p:nvSpPr>
            <p:cNvPr id="14" name="object 14"/>
            <p:cNvSpPr txBox="1"/>
            <p:nvPr/>
          </p:nvSpPr>
          <p:spPr>
            <a:xfrm>
              <a:off x="4453467" y="1103546"/>
              <a:ext cx="3856567" cy="344475"/>
            </a:xfrm>
            <a:prstGeom prst="rect">
              <a:avLst/>
            </a:prstGeom>
          </p:spPr>
          <p:txBody>
            <a:bodyPr vert="horz" wrap="square" lIns="0" tIns="16087" rIns="0" bIns="0" rtlCol="0">
              <a:spAutoFit/>
            </a:bodyPr>
            <a:lstStyle/>
            <a:p>
              <a:pPr marL="16933">
                <a:spcBef>
                  <a:spcPts val="127"/>
                </a:spcBef>
              </a:pPr>
              <a:r>
                <a:rPr sz="2133" b="1" spc="-33" dirty="0">
                  <a:solidFill>
                    <a:srgbClr val="FF0000"/>
                  </a:solidFill>
                  <a:latin typeface="Microsoft JhengHei"/>
                  <a:cs typeface="Microsoft JhengHei"/>
                </a:rPr>
                <a:t>於文章標題</a:t>
              </a:r>
              <a:r>
                <a:rPr sz="2133" b="1" spc="53" dirty="0">
                  <a:solidFill>
                    <a:srgbClr val="FF0000"/>
                  </a:solidFill>
                  <a:latin typeface="Arial"/>
                  <a:cs typeface="Arial"/>
                </a:rPr>
                <a:t>, </a:t>
              </a:r>
              <a:r>
                <a:rPr sz="2133" b="1" spc="-33" dirty="0">
                  <a:solidFill>
                    <a:srgbClr val="FF0000"/>
                  </a:solidFill>
                  <a:latin typeface="Microsoft JhengHei"/>
                  <a:cs typeface="Microsoft JhengHei"/>
                </a:rPr>
                <a:t>摘要</a:t>
              </a:r>
              <a:r>
                <a:rPr sz="2133" b="1" spc="33" dirty="0">
                  <a:solidFill>
                    <a:srgbClr val="FF0000"/>
                  </a:solidFill>
                  <a:latin typeface="Arial"/>
                  <a:cs typeface="Arial"/>
                </a:rPr>
                <a:t>, </a:t>
              </a:r>
              <a:r>
                <a:rPr sz="2133" b="1" spc="-40" dirty="0">
                  <a:solidFill>
                    <a:srgbClr val="FF0000"/>
                  </a:solidFill>
                  <a:latin typeface="Microsoft JhengHei"/>
                  <a:cs typeface="Microsoft JhengHei"/>
                </a:rPr>
                <a:t>關鍵字內搜尋</a:t>
              </a:r>
              <a:endParaRPr sz="2133" dirty="0">
                <a:latin typeface="Microsoft JhengHei"/>
                <a:cs typeface="Microsoft JhengHei"/>
              </a:endParaRPr>
            </a:p>
          </p:txBody>
        </p:sp>
        <p:sp>
          <p:nvSpPr>
            <p:cNvPr id="15" name="object 15"/>
            <p:cNvSpPr txBox="1"/>
            <p:nvPr/>
          </p:nvSpPr>
          <p:spPr>
            <a:xfrm>
              <a:off x="1077502" y="2238925"/>
              <a:ext cx="2806700" cy="2563032"/>
            </a:xfrm>
            <a:prstGeom prst="rect">
              <a:avLst/>
            </a:prstGeom>
          </p:spPr>
          <p:txBody>
            <a:bodyPr vert="horz" wrap="square" lIns="0" tIns="16087" rIns="0" bIns="0" rtlCol="0">
              <a:spAutoFit/>
            </a:bodyPr>
            <a:lstStyle/>
            <a:p>
              <a:pPr marL="16933">
                <a:spcBef>
                  <a:spcPts val="127"/>
                </a:spcBef>
              </a:pPr>
              <a:r>
                <a:rPr sz="2133" b="1" spc="-40" dirty="0">
                  <a:solidFill>
                    <a:srgbClr val="FF0000"/>
                  </a:solidFill>
                  <a:latin typeface="Microsoft JhengHei"/>
                  <a:cs typeface="Microsoft JhengHei"/>
                </a:rPr>
                <a:t>於文章標題內搜尋</a:t>
              </a:r>
              <a:endParaRPr sz="2133">
                <a:latin typeface="Microsoft JhengHei"/>
                <a:cs typeface="Microsoft JhengHei"/>
              </a:endParaRPr>
            </a:p>
            <a:p>
              <a:pPr marL="839872" marR="6773" indent="-214201">
                <a:lnSpc>
                  <a:spcPts val="8346"/>
                </a:lnSpc>
                <a:spcBef>
                  <a:spcPts val="687"/>
                </a:spcBef>
              </a:pPr>
              <a:r>
                <a:rPr sz="2133" b="1" spc="-40" dirty="0">
                  <a:solidFill>
                    <a:srgbClr val="FF0000"/>
                  </a:solidFill>
                  <a:latin typeface="Microsoft JhengHei"/>
                  <a:cs typeface="Microsoft JhengHei"/>
                </a:rPr>
                <a:t>於參考資料內搜尋期刊</a:t>
              </a:r>
              <a:r>
                <a:rPr sz="2133" b="1" spc="-13" dirty="0">
                  <a:solidFill>
                    <a:srgbClr val="FF0000"/>
                  </a:solidFill>
                  <a:latin typeface="Arial"/>
                  <a:cs typeface="Arial"/>
                </a:rPr>
                <a:t>/</a:t>
              </a:r>
              <a:r>
                <a:rPr sz="2133" b="1" spc="-7" dirty="0">
                  <a:solidFill>
                    <a:srgbClr val="FF0000"/>
                  </a:solidFill>
                  <a:latin typeface="Microsoft JhengHei"/>
                  <a:cs typeface="Microsoft JhengHei"/>
                </a:rPr>
                <a:t>書 編碼</a:t>
              </a:r>
              <a:endParaRPr sz="2133">
                <a:latin typeface="Microsoft JhengHei"/>
                <a:cs typeface="Microsoft JhengHei"/>
              </a:endParaRPr>
            </a:p>
          </p:txBody>
        </p:sp>
        <p:sp>
          <p:nvSpPr>
            <p:cNvPr id="16" name="object 16"/>
            <p:cNvSpPr/>
            <p:nvPr/>
          </p:nvSpPr>
          <p:spPr>
            <a:xfrm>
              <a:off x="3762586" y="5373607"/>
              <a:ext cx="532553" cy="392853"/>
            </a:xfrm>
            <a:custGeom>
              <a:avLst/>
              <a:gdLst/>
              <a:ahLst/>
              <a:cxnLst/>
              <a:rect l="l" t="t" r="r" b="b"/>
              <a:pathLst>
                <a:path w="399414" h="294639">
                  <a:moveTo>
                    <a:pt x="189762" y="194809"/>
                  </a:moveTo>
                  <a:lnTo>
                    <a:pt x="146177" y="257289"/>
                  </a:lnTo>
                  <a:lnTo>
                    <a:pt x="399034" y="294284"/>
                  </a:lnTo>
                  <a:lnTo>
                    <a:pt x="356789" y="216573"/>
                  </a:lnTo>
                  <a:lnTo>
                    <a:pt x="220980" y="216573"/>
                  </a:lnTo>
                  <a:lnTo>
                    <a:pt x="189762" y="194809"/>
                  </a:lnTo>
                  <a:close/>
                </a:path>
                <a:path w="399414" h="294639">
                  <a:moveTo>
                    <a:pt x="233355" y="132319"/>
                  </a:moveTo>
                  <a:lnTo>
                    <a:pt x="189762" y="194809"/>
                  </a:lnTo>
                  <a:lnTo>
                    <a:pt x="220980" y="216573"/>
                  </a:lnTo>
                  <a:lnTo>
                    <a:pt x="264541" y="154076"/>
                  </a:lnTo>
                  <a:lnTo>
                    <a:pt x="233355" y="132319"/>
                  </a:lnTo>
                  <a:close/>
                </a:path>
                <a:path w="399414" h="294639">
                  <a:moveTo>
                    <a:pt x="276987" y="69773"/>
                  </a:moveTo>
                  <a:lnTo>
                    <a:pt x="233355" y="132319"/>
                  </a:lnTo>
                  <a:lnTo>
                    <a:pt x="264541" y="154076"/>
                  </a:lnTo>
                  <a:lnTo>
                    <a:pt x="220980" y="216573"/>
                  </a:lnTo>
                  <a:lnTo>
                    <a:pt x="356789" y="216573"/>
                  </a:lnTo>
                  <a:lnTo>
                    <a:pt x="276987" y="69773"/>
                  </a:lnTo>
                  <a:close/>
                </a:path>
                <a:path w="399414" h="294639">
                  <a:moveTo>
                    <a:pt x="43687" y="0"/>
                  </a:moveTo>
                  <a:lnTo>
                    <a:pt x="0" y="62509"/>
                  </a:lnTo>
                  <a:lnTo>
                    <a:pt x="189762" y="194809"/>
                  </a:lnTo>
                  <a:lnTo>
                    <a:pt x="233355" y="132319"/>
                  </a:lnTo>
                  <a:lnTo>
                    <a:pt x="43687" y="0"/>
                  </a:lnTo>
                  <a:close/>
                </a:path>
              </a:pathLst>
            </a:custGeom>
            <a:solidFill>
              <a:srgbClr val="FF0000"/>
            </a:solidFill>
          </p:spPr>
          <p:txBody>
            <a:bodyPr wrap="square" lIns="0" tIns="0" rIns="0" bIns="0" rtlCol="0"/>
            <a:lstStyle/>
            <a:p>
              <a:endParaRPr sz="2400"/>
            </a:p>
          </p:txBody>
        </p:sp>
        <p:sp>
          <p:nvSpPr>
            <p:cNvPr id="17" name="object 17"/>
            <p:cNvSpPr txBox="1"/>
            <p:nvPr/>
          </p:nvSpPr>
          <p:spPr>
            <a:xfrm>
              <a:off x="5957824" y="5537200"/>
              <a:ext cx="5033433" cy="424902"/>
            </a:xfrm>
            <a:prstGeom prst="rect">
              <a:avLst/>
            </a:prstGeom>
            <a:solidFill>
              <a:srgbClr val="FFFF00"/>
            </a:solidFill>
          </p:spPr>
          <p:txBody>
            <a:bodyPr vert="horz" wrap="square" lIns="0" tIns="55033" rIns="0" bIns="0" rtlCol="0">
              <a:spAutoFit/>
            </a:bodyPr>
            <a:lstStyle/>
            <a:p>
              <a:pPr marL="122764">
                <a:spcBef>
                  <a:spcPts val="433"/>
                </a:spcBef>
              </a:pPr>
              <a:r>
                <a:rPr sz="2400" b="1" spc="-7" dirty="0">
                  <a:solidFill>
                    <a:srgbClr val="52555A"/>
                  </a:solidFill>
                  <a:latin typeface="Microsoft JhengHei"/>
                  <a:cs typeface="Microsoft JhengHei"/>
                </a:rPr>
                <a:t>可於搜尋小撇步查看文獻類型定義</a:t>
              </a:r>
              <a:endParaRPr sz="2400">
                <a:latin typeface="Microsoft JhengHei"/>
                <a:cs typeface="Microsoft JhengHei"/>
              </a:endParaRPr>
            </a:p>
          </p:txBody>
        </p:sp>
      </p:grpSp>
      <p:sp>
        <p:nvSpPr>
          <p:cNvPr id="18" name="object 18"/>
          <p:cNvSpPr txBox="1"/>
          <p:nvPr/>
        </p:nvSpPr>
        <p:spPr>
          <a:xfrm>
            <a:off x="10974155" y="5575536"/>
            <a:ext cx="538480" cy="386430"/>
          </a:xfrm>
          <a:prstGeom prst="rect">
            <a:avLst/>
          </a:prstGeom>
        </p:spPr>
        <p:txBody>
          <a:bodyPr vert="horz" wrap="square" lIns="0" tIns="16933" rIns="0" bIns="0" rtlCol="0">
            <a:spAutoFit/>
          </a:bodyPr>
          <a:lstStyle/>
          <a:p>
            <a:pPr marL="16933">
              <a:spcBef>
                <a:spcPts val="133"/>
              </a:spcBef>
              <a:tabLst>
                <a:tab pos="520687" algn="l"/>
              </a:tabLst>
            </a:pPr>
            <a:r>
              <a:rPr sz="2400" u="sng" dirty="0">
                <a:solidFill>
                  <a:srgbClr val="52555A"/>
                </a:solidFill>
                <a:uFill>
                  <a:solidFill>
                    <a:srgbClr val="DCDCDC"/>
                  </a:solidFill>
                </a:uFill>
                <a:latin typeface="Times New Roman"/>
                <a:cs typeface="Times New Roman"/>
              </a:rPr>
              <a:t>	</a:t>
            </a:r>
            <a:endParaRPr sz="2400">
              <a:latin typeface="Times New Roman"/>
              <a:cs typeface="Times New Roman"/>
            </a:endParaRPr>
          </a:p>
        </p:txBody>
      </p:sp>
    </p:spTree>
    <p:extLst>
      <p:ext uri="{BB962C8B-B14F-4D97-AF65-F5344CB8AC3E}">
        <p14:creationId xmlns:p14="http://schemas.microsoft.com/office/powerpoint/2010/main" val="163002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8295" y="6277389"/>
            <a:ext cx="185420" cy="181310"/>
          </a:xfrm>
          <a:prstGeom prst="rect">
            <a:avLst/>
          </a:prstGeom>
        </p:spPr>
        <p:txBody>
          <a:bodyPr vert="horz" wrap="square" lIns="0" tIns="16933" rIns="0" bIns="0" rtlCol="0">
            <a:spAutoFit/>
          </a:bodyPr>
          <a:lstStyle/>
          <a:p>
            <a:pPr marL="16933">
              <a:spcBef>
                <a:spcPts val="133"/>
              </a:spcBef>
            </a:pPr>
            <a:r>
              <a:rPr sz="1067" spc="-33" dirty="0">
                <a:solidFill>
                  <a:srgbClr val="97999B"/>
                </a:solidFill>
                <a:latin typeface="Arial MT"/>
                <a:cs typeface="Arial MT"/>
              </a:rPr>
              <a:t>20</a:t>
            </a:r>
            <a:endParaRPr sz="1067">
              <a:latin typeface="Arial MT"/>
              <a:cs typeface="Arial MT"/>
            </a:endParaRPr>
          </a:p>
        </p:txBody>
      </p:sp>
      <p:sp>
        <p:nvSpPr>
          <p:cNvPr id="3" name="object 3"/>
          <p:cNvSpPr txBox="1">
            <a:spLocks noGrp="1"/>
          </p:cNvSpPr>
          <p:nvPr>
            <p:ph type="title"/>
          </p:nvPr>
        </p:nvSpPr>
        <p:spPr>
          <a:xfrm>
            <a:off x="873083" y="240503"/>
            <a:ext cx="3773562" cy="693353"/>
          </a:xfrm>
          <a:prstGeom prst="rect">
            <a:avLst/>
          </a:prstGeom>
        </p:spPr>
        <p:txBody>
          <a:bodyPr vert="horz" wrap="square" lIns="0" tIns="16087" rIns="0" bIns="0" rtlCol="0" anchor="ctr">
            <a:spAutoFit/>
          </a:bodyPr>
          <a:lstStyle/>
          <a:p>
            <a:pPr marL="16933">
              <a:lnSpc>
                <a:spcPct val="100000"/>
              </a:lnSpc>
              <a:spcBef>
                <a:spcPts val="127"/>
              </a:spcBef>
            </a:pPr>
            <a:r>
              <a:rPr spc="-60" dirty="0">
                <a:latin typeface="Microsoft JhengHei"/>
                <a:cs typeface="Microsoft JhengHei"/>
              </a:rPr>
              <a:t>搜尋結果頁面</a:t>
            </a:r>
          </a:p>
        </p:txBody>
      </p:sp>
      <p:pic>
        <p:nvPicPr>
          <p:cNvPr id="4" name="object 4"/>
          <p:cNvPicPr/>
          <p:nvPr/>
        </p:nvPicPr>
        <p:blipFill>
          <a:blip r:embed="rId2" cstate="print"/>
          <a:stretch>
            <a:fillRect/>
          </a:stretch>
        </p:blipFill>
        <p:spPr>
          <a:xfrm>
            <a:off x="10460211" y="314602"/>
            <a:ext cx="1326764" cy="233081"/>
          </a:xfrm>
          <a:prstGeom prst="rect">
            <a:avLst/>
          </a:prstGeom>
        </p:spPr>
      </p:pic>
      <p:pic>
        <p:nvPicPr>
          <p:cNvPr id="5" name="object 5"/>
          <p:cNvPicPr/>
          <p:nvPr/>
        </p:nvPicPr>
        <p:blipFill>
          <a:blip r:embed="rId3" cstate="print"/>
          <a:stretch>
            <a:fillRect/>
          </a:stretch>
        </p:blipFill>
        <p:spPr>
          <a:xfrm>
            <a:off x="191007" y="879855"/>
            <a:ext cx="11797792" cy="5441696"/>
          </a:xfrm>
          <a:prstGeom prst="rect">
            <a:avLst/>
          </a:prstGeom>
        </p:spPr>
      </p:pic>
      <p:pic>
        <p:nvPicPr>
          <p:cNvPr id="12" name="object 12"/>
          <p:cNvPicPr/>
          <p:nvPr/>
        </p:nvPicPr>
        <p:blipFill>
          <a:blip r:embed="rId4" cstate="print"/>
          <a:stretch>
            <a:fillRect/>
          </a:stretch>
        </p:blipFill>
        <p:spPr>
          <a:xfrm>
            <a:off x="3733162" y="6534361"/>
            <a:ext cx="3048575" cy="152089"/>
          </a:xfrm>
          <a:prstGeom prst="rect">
            <a:avLst/>
          </a:prstGeom>
        </p:spPr>
      </p:pic>
      <p:grpSp>
        <p:nvGrpSpPr>
          <p:cNvPr id="16" name="群組 15"/>
          <p:cNvGrpSpPr/>
          <p:nvPr/>
        </p:nvGrpSpPr>
        <p:grpSpPr>
          <a:xfrm>
            <a:off x="1844040" y="2008094"/>
            <a:ext cx="7120666" cy="1864659"/>
            <a:chOff x="1844040" y="2008094"/>
            <a:chExt cx="7120666" cy="1864659"/>
          </a:xfrm>
        </p:grpSpPr>
        <p:sp>
          <p:nvSpPr>
            <p:cNvPr id="6" name="object 6"/>
            <p:cNvSpPr txBox="1"/>
            <p:nvPr/>
          </p:nvSpPr>
          <p:spPr>
            <a:xfrm>
              <a:off x="1844040" y="2174409"/>
              <a:ext cx="1222587" cy="592598"/>
            </a:xfrm>
            <a:prstGeom prst="rect">
              <a:avLst/>
            </a:prstGeom>
          </p:spPr>
          <p:txBody>
            <a:bodyPr vert="horz" wrap="square" lIns="0" tIns="17780" rIns="0" bIns="0" rtlCol="0">
              <a:spAutoFit/>
            </a:bodyPr>
            <a:lstStyle/>
            <a:p>
              <a:pPr marL="16933" marR="6773">
                <a:spcBef>
                  <a:spcPts val="140"/>
                </a:spcBef>
              </a:pPr>
              <a:r>
                <a:rPr sz="1867" b="1" spc="-13" dirty="0">
                  <a:solidFill>
                    <a:srgbClr val="FF0000"/>
                  </a:solidFill>
                  <a:latin typeface="Microsoft JhengHei"/>
                  <a:cs typeface="Microsoft JhengHei"/>
                </a:rPr>
                <a:t>推薦相關主題的出版品</a:t>
              </a:r>
              <a:endParaRPr sz="1867" dirty="0">
                <a:latin typeface="Microsoft JhengHei"/>
                <a:cs typeface="Microsoft JhengHei"/>
              </a:endParaRPr>
            </a:p>
          </p:txBody>
        </p:sp>
        <p:sp>
          <p:nvSpPr>
            <p:cNvPr id="15" name="矩形 14"/>
            <p:cNvSpPr/>
            <p:nvPr/>
          </p:nvSpPr>
          <p:spPr>
            <a:xfrm>
              <a:off x="3343835" y="2008094"/>
              <a:ext cx="5620871" cy="186465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p:cNvGrpSpPr/>
          <p:nvPr/>
        </p:nvGrpSpPr>
        <p:grpSpPr>
          <a:xfrm>
            <a:off x="379052" y="3799279"/>
            <a:ext cx="2964783" cy="2598405"/>
            <a:chOff x="379052" y="3799279"/>
            <a:chExt cx="2964783" cy="2598405"/>
          </a:xfrm>
        </p:grpSpPr>
        <p:sp>
          <p:nvSpPr>
            <p:cNvPr id="10" name="object 10"/>
            <p:cNvSpPr txBox="1"/>
            <p:nvPr/>
          </p:nvSpPr>
          <p:spPr>
            <a:xfrm>
              <a:off x="1915745" y="5117152"/>
              <a:ext cx="937568" cy="879066"/>
            </a:xfrm>
            <a:prstGeom prst="rect">
              <a:avLst/>
            </a:prstGeom>
          </p:spPr>
          <p:txBody>
            <a:bodyPr vert="horz" wrap="square" lIns="0" tIns="16933" rIns="0" bIns="0" rtlCol="0">
              <a:spAutoFit/>
            </a:bodyPr>
            <a:lstStyle/>
            <a:p>
              <a:pPr marL="16933" marR="6773" algn="just">
                <a:spcBef>
                  <a:spcPts val="133"/>
                </a:spcBef>
              </a:pPr>
              <a:r>
                <a:rPr sz="1867" b="1" spc="-27" dirty="0">
                  <a:solidFill>
                    <a:srgbClr val="FF0000"/>
                  </a:solidFill>
                  <a:latin typeface="Microsoft JhengHei"/>
                  <a:cs typeface="Microsoft JhengHei"/>
                </a:rPr>
                <a:t>可根據條件限</a:t>
              </a:r>
              <a:r>
                <a:rPr sz="1867" b="1" spc="-67" dirty="0">
                  <a:solidFill>
                    <a:srgbClr val="FF0000"/>
                  </a:solidFill>
                  <a:latin typeface="Microsoft JhengHei"/>
                  <a:cs typeface="Microsoft JhengHei"/>
                </a:rPr>
                <a:t>縮</a:t>
              </a:r>
              <a:endParaRPr sz="1867" dirty="0">
                <a:latin typeface="Microsoft JhengHei"/>
                <a:cs typeface="Microsoft JhengHei"/>
              </a:endParaRPr>
            </a:p>
          </p:txBody>
        </p:sp>
        <p:sp>
          <p:nvSpPr>
            <p:cNvPr id="11" name="object 11"/>
            <p:cNvSpPr txBox="1"/>
            <p:nvPr/>
          </p:nvSpPr>
          <p:spPr>
            <a:xfrm>
              <a:off x="1883335" y="4117809"/>
              <a:ext cx="1460500" cy="304421"/>
            </a:xfrm>
            <a:prstGeom prst="rect">
              <a:avLst/>
            </a:prstGeom>
          </p:spPr>
          <p:txBody>
            <a:bodyPr vert="horz" wrap="square" lIns="0" tIns="16933" rIns="0" bIns="0" rtlCol="0">
              <a:spAutoFit/>
            </a:bodyPr>
            <a:lstStyle/>
            <a:p>
              <a:pPr marL="16933">
                <a:spcBef>
                  <a:spcPts val="133"/>
                </a:spcBef>
              </a:pPr>
              <a:r>
                <a:rPr sz="1867" b="1" spc="-13" dirty="0">
                  <a:solidFill>
                    <a:srgbClr val="FF0000"/>
                  </a:solidFill>
                  <a:latin typeface="Microsoft JhengHei"/>
                  <a:cs typeface="Microsoft JhengHei"/>
                </a:rPr>
                <a:t>設定新知通報</a:t>
              </a:r>
              <a:endParaRPr sz="1867" dirty="0">
                <a:latin typeface="Microsoft JhengHei"/>
                <a:cs typeface="Microsoft JhengHei"/>
              </a:endParaRPr>
            </a:p>
          </p:txBody>
        </p:sp>
        <p:sp>
          <p:nvSpPr>
            <p:cNvPr id="17" name="object 15"/>
            <p:cNvSpPr/>
            <p:nvPr/>
          </p:nvSpPr>
          <p:spPr>
            <a:xfrm>
              <a:off x="379052" y="3799279"/>
              <a:ext cx="1983740" cy="2598405"/>
            </a:xfrm>
            <a:custGeom>
              <a:avLst/>
              <a:gdLst/>
              <a:ahLst/>
              <a:cxnLst/>
              <a:rect l="l" t="t" r="r" b="b"/>
              <a:pathLst>
                <a:path w="1487804" h="312419">
                  <a:moveTo>
                    <a:pt x="0" y="312419"/>
                  </a:moveTo>
                  <a:lnTo>
                    <a:pt x="1487424" y="312419"/>
                  </a:lnTo>
                  <a:lnTo>
                    <a:pt x="1487424" y="0"/>
                  </a:lnTo>
                  <a:lnTo>
                    <a:pt x="0" y="0"/>
                  </a:lnTo>
                  <a:lnTo>
                    <a:pt x="0" y="312419"/>
                  </a:lnTo>
                  <a:close/>
                </a:path>
              </a:pathLst>
            </a:custGeom>
            <a:ln w="28575">
              <a:solidFill>
                <a:srgbClr val="FF0000"/>
              </a:solidFill>
            </a:ln>
          </p:spPr>
          <p:txBody>
            <a:bodyPr wrap="square" lIns="0" tIns="0" rIns="0" bIns="0" rtlCol="0"/>
            <a:lstStyle/>
            <a:p>
              <a:endParaRPr sz="2400"/>
            </a:p>
          </p:txBody>
        </p:sp>
      </p:grpSp>
      <p:grpSp>
        <p:nvGrpSpPr>
          <p:cNvPr id="20" name="群組 19"/>
          <p:cNvGrpSpPr/>
          <p:nvPr/>
        </p:nvGrpSpPr>
        <p:grpSpPr>
          <a:xfrm>
            <a:off x="3353877" y="3910814"/>
            <a:ext cx="5288099" cy="2947186"/>
            <a:chOff x="3353877" y="3910814"/>
            <a:chExt cx="5288099" cy="2947186"/>
          </a:xfrm>
        </p:grpSpPr>
        <p:sp>
          <p:nvSpPr>
            <p:cNvPr id="7" name="object 7"/>
            <p:cNvSpPr txBox="1"/>
            <p:nvPr/>
          </p:nvSpPr>
          <p:spPr>
            <a:xfrm>
              <a:off x="6518317" y="4116494"/>
              <a:ext cx="985520" cy="304421"/>
            </a:xfrm>
            <a:prstGeom prst="rect">
              <a:avLst/>
            </a:prstGeom>
          </p:spPr>
          <p:txBody>
            <a:bodyPr vert="horz" wrap="square" lIns="0" tIns="16933" rIns="0" bIns="0" rtlCol="0">
              <a:spAutoFit/>
            </a:bodyPr>
            <a:lstStyle/>
            <a:p>
              <a:pPr marL="16933">
                <a:spcBef>
                  <a:spcPts val="133"/>
                </a:spcBef>
              </a:pPr>
              <a:r>
                <a:rPr sz="1867" b="1" spc="-20" dirty="0">
                  <a:solidFill>
                    <a:srgbClr val="FF0000"/>
                  </a:solidFill>
                  <a:latin typeface="Microsoft JhengHei"/>
                  <a:cs typeface="Microsoft JhengHei"/>
                </a:rPr>
                <a:t>搜尋結果</a:t>
              </a:r>
              <a:endParaRPr sz="1867" dirty="0">
                <a:latin typeface="Microsoft JhengHei"/>
                <a:cs typeface="Microsoft JhengHei"/>
              </a:endParaRPr>
            </a:p>
          </p:txBody>
        </p:sp>
        <p:sp>
          <p:nvSpPr>
            <p:cNvPr id="13" name="object 13"/>
            <p:cNvSpPr txBox="1"/>
            <p:nvPr/>
          </p:nvSpPr>
          <p:spPr>
            <a:xfrm>
              <a:off x="6913371" y="6397685"/>
              <a:ext cx="1460500" cy="304421"/>
            </a:xfrm>
            <a:prstGeom prst="rect">
              <a:avLst/>
            </a:prstGeom>
          </p:spPr>
          <p:txBody>
            <a:bodyPr vert="horz" wrap="square" lIns="0" tIns="16933" rIns="0" bIns="0" rtlCol="0">
              <a:spAutoFit/>
            </a:bodyPr>
            <a:lstStyle/>
            <a:p>
              <a:pPr marL="16933">
                <a:spcBef>
                  <a:spcPts val="133"/>
                </a:spcBef>
              </a:pPr>
              <a:r>
                <a:rPr sz="1867" b="1" spc="-13" dirty="0">
                  <a:solidFill>
                    <a:srgbClr val="FF0000"/>
                  </a:solidFill>
                  <a:latin typeface="Microsoft JhengHei"/>
                  <a:cs typeface="Microsoft JhengHei"/>
                </a:rPr>
                <a:t>顯示每頁篇數</a:t>
              </a:r>
              <a:endParaRPr sz="1867" dirty="0">
                <a:latin typeface="Microsoft JhengHei"/>
                <a:cs typeface="Microsoft JhengHei"/>
              </a:endParaRPr>
            </a:p>
          </p:txBody>
        </p:sp>
        <p:sp>
          <p:nvSpPr>
            <p:cNvPr id="19" name="矩形 18"/>
            <p:cNvSpPr/>
            <p:nvPr/>
          </p:nvSpPr>
          <p:spPr>
            <a:xfrm>
              <a:off x="3353877" y="3910814"/>
              <a:ext cx="5288099" cy="294718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6" name="群組 25"/>
          <p:cNvGrpSpPr/>
          <p:nvPr/>
        </p:nvGrpSpPr>
        <p:grpSpPr>
          <a:xfrm>
            <a:off x="8652018" y="3743961"/>
            <a:ext cx="3421728" cy="2653723"/>
            <a:chOff x="8652018" y="3743961"/>
            <a:chExt cx="3421728" cy="2653723"/>
          </a:xfrm>
        </p:grpSpPr>
        <p:sp>
          <p:nvSpPr>
            <p:cNvPr id="8" name="object 8"/>
            <p:cNvSpPr txBox="1"/>
            <p:nvPr/>
          </p:nvSpPr>
          <p:spPr>
            <a:xfrm>
              <a:off x="8652018" y="4512105"/>
              <a:ext cx="1222587" cy="1166387"/>
            </a:xfrm>
            <a:prstGeom prst="rect">
              <a:avLst/>
            </a:prstGeom>
          </p:spPr>
          <p:txBody>
            <a:bodyPr vert="horz" wrap="square" lIns="0" tIns="16933" rIns="0" bIns="0" rtlCol="0">
              <a:spAutoFit/>
            </a:bodyPr>
            <a:lstStyle/>
            <a:p>
              <a:pPr marL="16933" marR="6773">
                <a:spcBef>
                  <a:spcPts val="133"/>
                </a:spcBef>
              </a:pPr>
              <a:r>
                <a:rPr sz="1867" b="1" dirty="0">
                  <a:solidFill>
                    <a:srgbClr val="FF0000"/>
                  </a:solidFill>
                  <a:latin typeface="Microsoft JhengHei"/>
                  <a:cs typeface="Microsoft JhengHei"/>
                </a:rPr>
                <a:t>相關主題</a:t>
              </a:r>
              <a:r>
                <a:rPr sz="1867" b="1" spc="-67" dirty="0">
                  <a:solidFill>
                    <a:srgbClr val="FF0000"/>
                  </a:solidFill>
                  <a:latin typeface="Arial"/>
                  <a:cs typeface="Arial"/>
                </a:rPr>
                <a:t>,</a:t>
              </a:r>
              <a:r>
                <a:rPr sz="1867" b="1" spc="-27" dirty="0">
                  <a:solidFill>
                    <a:srgbClr val="FF0000"/>
                  </a:solidFill>
                  <a:latin typeface="Microsoft JhengHei"/>
                  <a:cs typeface="Microsoft JhengHei"/>
                </a:rPr>
                <a:t>可點選查詢</a:t>
              </a:r>
              <a:r>
                <a:rPr sz="1867" b="1" spc="-13" dirty="0">
                  <a:solidFill>
                    <a:srgbClr val="FF0000"/>
                  </a:solidFill>
                  <a:latin typeface="Microsoft JhengHei"/>
                  <a:cs typeface="Microsoft JhengHei"/>
                </a:rPr>
                <a:t>該術語與其</a:t>
              </a:r>
              <a:r>
                <a:rPr sz="1867" b="1" spc="-20" dirty="0">
                  <a:solidFill>
                    <a:srgbClr val="FF0000"/>
                  </a:solidFill>
                  <a:latin typeface="Microsoft JhengHei"/>
                  <a:cs typeface="Microsoft JhengHei"/>
                </a:rPr>
                <a:t>相關書籍</a:t>
              </a:r>
              <a:endParaRPr sz="1867" dirty="0">
                <a:latin typeface="Microsoft JhengHei"/>
                <a:cs typeface="Microsoft JhengHei"/>
              </a:endParaRPr>
            </a:p>
          </p:txBody>
        </p:sp>
        <p:sp>
          <p:nvSpPr>
            <p:cNvPr id="9" name="object 9"/>
            <p:cNvSpPr txBox="1"/>
            <p:nvPr/>
          </p:nvSpPr>
          <p:spPr>
            <a:xfrm>
              <a:off x="9566825" y="3743961"/>
              <a:ext cx="2381673" cy="304421"/>
            </a:xfrm>
            <a:prstGeom prst="rect">
              <a:avLst/>
            </a:prstGeom>
          </p:spPr>
          <p:txBody>
            <a:bodyPr vert="horz" wrap="square" lIns="0" tIns="16933" rIns="0" bIns="0" rtlCol="0">
              <a:spAutoFit/>
            </a:bodyPr>
            <a:lstStyle/>
            <a:p>
              <a:pPr marL="16933">
                <a:spcBef>
                  <a:spcPts val="133"/>
                </a:spcBef>
              </a:pPr>
              <a:r>
                <a:rPr sz="1867" b="1" dirty="0">
                  <a:solidFill>
                    <a:srgbClr val="FF0000"/>
                  </a:solidFill>
                  <a:latin typeface="Microsoft JhengHei"/>
                  <a:cs typeface="Microsoft JhengHei"/>
                </a:rPr>
                <a:t>排序方式</a:t>
              </a:r>
              <a:r>
                <a:rPr sz="1867" b="1" spc="-20" dirty="0">
                  <a:solidFill>
                    <a:srgbClr val="FF0000"/>
                  </a:solidFill>
                  <a:latin typeface="Arial"/>
                  <a:cs typeface="Arial"/>
                </a:rPr>
                <a:t>: </a:t>
              </a:r>
              <a:r>
                <a:rPr sz="1867" b="1" dirty="0">
                  <a:solidFill>
                    <a:srgbClr val="FF0000"/>
                  </a:solidFill>
                  <a:latin typeface="Microsoft JhengHei"/>
                  <a:cs typeface="Microsoft JhengHei"/>
                </a:rPr>
                <a:t>相關性</a:t>
              </a:r>
              <a:r>
                <a:rPr sz="1867" b="1" dirty="0">
                  <a:solidFill>
                    <a:srgbClr val="FF0000"/>
                  </a:solidFill>
                  <a:latin typeface="Arial"/>
                  <a:cs typeface="Arial"/>
                </a:rPr>
                <a:t>/</a:t>
              </a:r>
              <a:r>
                <a:rPr sz="1867" b="1" spc="-33" dirty="0">
                  <a:solidFill>
                    <a:srgbClr val="FF0000"/>
                  </a:solidFill>
                  <a:latin typeface="Microsoft JhengHei"/>
                  <a:cs typeface="Microsoft JhengHei"/>
                </a:rPr>
                <a:t>日期</a:t>
              </a:r>
              <a:endParaRPr sz="1867">
                <a:latin typeface="Microsoft JhengHei"/>
                <a:cs typeface="Microsoft JhengHei"/>
              </a:endParaRPr>
            </a:p>
          </p:txBody>
        </p:sp>
        <p:sp>
          <p:nvSpPr>
            <p:cNvPr id="25" name="矩形 24"/>
            <p:cNvSpPr/>
            <p:nvPr/>
          </p:nvSpPr>
          <p:spPr>
            <a:xfrm>
              <a:off x="9789459" y="4124516"/>
              <a:ext cx="2284287" cy="227316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09857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3589" y="3755449"/>
            <a:ext cx="2564769" cy="727832"/>
          </a:xfrm>
          <a:prstGeom prst="rect">
            <a:avLst/>
          </a:prstGeom>
        </p:spPr>
      </p:pic>
      <p:pic>
        <p:nvPicPr>
          <p:cNvPr id="3" name="object 3"/>
          <p:cNvPicPr/>
          <p:nvPr/>
        </p:nvPicPr>
        <p:blipFill>
          <a:blip r:embed="rId3" cstate="print"/>
          <a:stretch>
            <a:fillRect/>
          </a:stretch>
        </p:blipFill>
        <p:spPr>
          <a:xfrm>
            <a:off x="333905" y="2856349"/>
            <a:ext cx="1709967" cy="750377"/>
          </a:xfrm>
          <a:prstGeom prst="rect">
            <a:avLst/>
          </a:prstGeom>
        </p:spPr>
      </p:pic>
      <p:grpSp>
        <p:nvGrpSpPr>
          <p:cNvPr id="5" name="object 5"/>
          <p:cNvGrpSpPr/>
          <p:nvPr/>
        </p:nvGrpSpPr>
        <p:grpSpPr>
          <a:xfrm>
            <a:off x="314776" y="1660397"/>
            <a:ext cx="3178387" cy="4450080"/>
            <a:chOff x="236082" y="1245298"/>
            <a:chExt cx="2383790" cy="3337560"/>
          </a:xfrm>
        </p:grpSpPr>
        <p:pic>
          <p:nvPicPr>
            <p:cNvPr id="6" name="object 6"/>
            <p:cNvPicPr/>
            <p:nvPr/>
          </p:nvPicPr>
          <p:blipFill>
            <a:blip r:embed="rId4" cstate="print"/>
            <a:stretch>
              <a:fillRect/>
            </a:stretch>
          </p:blipFill>
          <p:spPr>
            <a:xfrm>
              <a:off x="236082" y="3511055"/>
              <a:ext cx="2027690" cy="638044"/>
            </a:xfrm>
            <a:prstGeom prst="rect">
              <a:avLst/>
            </a:prstGeom>
          </p:spPr>
        </p:pic>
        <p:sp>
          <p:nvSpPr>
            <p:cNvPr id="7" name="object 7"/>
            <p:cNvSpPr/>
            <p:nvPr/>
          </p:nvSpPr>
          <p:spPr>
            <a:xfrm>
              <a:off x="2260853" y="1259586"/>
              <a:ext cx="344805" cy="3308985"/>
            </a:xfrm>
            <a:custGeom>
              <a:avLst/>
              <a:gdLst/>
              <a:ahLst/>
              <a:cxnLst/>
              <a:rect l="l" t="t" r="r" b="b"/>
              <a:pathLst>
                <a:path w="344805" h="3308985">
                  <a:moveTo>
                    <a:pt x="0" y="0"/>
                  </a:moveTo>
                  <a:lnTo>
                    <a:pt x="67038" y="1897"/>
                  </a:lnTo>
                  <a:lnTo>
                    <a:pt x="121777" y="7080"/>
                  </a:lnTo>
                  <a:lnTo>
                    <a:pt x="158680" y="14787"/>
                  </a:lnTo>
                  <a:lnTo>
                    <a:pt x="172212" y="24256"/>
                  </a:lnTo>
                  <a:lnTo>
                    <a:pt x="172212" y="169925"/>
                  </a:lnTo>
                  <a:lnTo>
                    <a:pt x="185743" y="179395"/>
                  </a:lnTo>
                  <a:lnTo>
                    <a:pt x="222646" y="187102"/>
                  </a:lnTo>
                  <a:lnTo>
                    <a:pt x="277385" y="192285"/>
                  </a:lnTo>
                  <a:lnTo>
                    <a:pt x="344423" y="194183"/>
                  </a:lnTo>
                  <a:lnTo>
                    <a:pt x="277385" y="196080"/>
                  </a:lnTo>
                  <a:lnTo>
                    <a:pt x="222646" y="201263"/>
                  </a:lnTo>
                  <a:lnTo>
                    <a:pt x="185743" y="208970"/>
                  </a:lnTo>
                  <a:lnTo>
                    <a:pt x="172212" y="218439"/>
                  </a:lnTo>
                  <a:lnTo>
                    <a:pt x="172212" y="3284359"/>
                  </a:lnTo>
                  <a:lnTo>
                    <a:pt x="158680" y="3293795"/>
                  </a:lnTo>
                  <a:lnTo>
                    <a:pt x="121777" y="3301501"/>
                  </a:lnTo>
                  <a:lnTo>
                    <a:pt x="67038" y="3306698"/>
                  </a:lnTo>
                  <a:lnTo>
                    <a:pt x="0" y="3308604"/>
                  </a:lnTo>
                </a:path>
              </a:pathLst>
            </a:custGeom>
            <a:ln w="28575">
              <a:solidFill>
                <a:srgbClr val="FF0000"/>
              </a:solidFill>
            </a:ln>
          </p:spPr>
          <p:txBody>
            <a:bodyPr wrap="square" lIns="0" tIns="0" rIns="0" bIns="0" rtlCol="0"/>
            <a:lstStyle/>
            <a:p>
              <a:endParaRPr sz="2400"/>
            </a:p>
          </p:txBody>
        </p:sp>
      </p:grpSp>
      <p:sp>
        <p:nvSpPr>
          <p:cNvPr id="8" name="object 8"/>
          <p:cNvSpPr txBox="1"/>
          <p:nvPr/>
        </p:nvSpPr>
        <p:spPr>
          <a:xfrm>
            <a:off x="11258295" y="6277389"/>
            <a:ext cx="185420" cy="181310"/>
          </a:xfrm>
          <a:prstGeom prst="rect">
            <a:avLst/>
          </a:prstGeom>
        </p:spPr>
        <p:txBody>
          <a:bodyPr vert="horz" wrap="square" lIns="0" tIns="16933" rIns="0" bIns="0" rtlCol="0">
            <a:spAutoFit/>
          </a:bodyPr>
          <a:lstStyle/>
          <a:p>
            <a:pPr marL="16933">
              <a:spcBef>
                <a:spcPts val="133"/>
              </a:spcBef>
            </a:pPr>
            <a:r>
              <a:rPr sz="1067" spc="-33" dirty="0">
                <a:solidFill>
                  <a:srgbClr val="97999B"/>
                </a:solidFill>
                <a:latin typeface="Arial MT"/>
                <a:cs typeface="Arial MT"/>
              </a:rPr>
              <a:t>19</a:t>
            </a:r>
            <a:endParaRPr sz="1067">
              <a:latin typeface="Arial MT"/>
              <a:cs typeface="Arial MT"/>
            </a:endParaRPr>
          </a:p>
        </p:txBody>
      </p:sp>
      <p:sp>
        <p:nvSpPr>
          <p:cNvPr id="9" name="object 9"/>
          <p:cNvSpPr txBox="1">
            <a:spLocks noGrp="1"/>
          </p:cNvSpPr>
          <p:nvPr>
            <p:ph type="title"/>
          </p:nvPr>
        </p:nvSpPr>
        <p:spPr>
          <a:xfrm>
            <a:off x="385671" y="89266"/>
            <a:ext cx="14020800" cy="693353"/>
          </a:xfrm>
          <a:prstGeom prst="rect">
            <a:avLst/>
          </a:prstGeom>
        </p:spPr>
        <p:txBody>
          <a:bodyPr vert="horz" wrap="square" lIns="0" tIns="16087" rIns="0" bIns="0" rtlCol="0" anchor="ctr">
            <a:spAutoFit/>
          </a:bodyPr>
          <a:lstStyle/>
          <a:p>
            <a:pPr>
              <a:lnSpc>
                <a:spcPct val="100000"/>
              </a:lnSpc>
              <a:spcBef>
                <a:spcPts val="127"/>
              </a:spcBef>
            </a:pPr>
            <a:r>
              <a:rPr spc="-53" dirty="0">
                <a:latin typeface="Microsoft JhengHei"/>
                <a:cs typeface="Microsoft JhengHei"/>
              </a:rPr>
              <a:t>進階搜尋</a:t>
            </a:r>
            <a:r>
              <a:rPr spc="-13" dirty="0"/>
              <a:t>(</a:t>
            </a:r>
            <a:r>
              <a:rPr spc="-47" dirty="0">
                <a:latin typeface="Microsoft JhengHei"/>
                <a:cs typeface="Microsoft JhengHei"/>
              </a:rPr>
              <a:t>限制搜尋</a:t>
            </a:r>
            <a:r>
              <a:rPr spc="-67" dirty="0"/>
              <a:t>)</a:t>
            </a:r>
          </a:p>
        </p:txBody>
      </p:sp>
      <p:sp>
        <p:nvSpPr>
          <p:cNvPr id="10" name="object 10"/>
          <p:cNvSpPr txBox="1"/>
          <p:nvPr/>
        </p:nvSpPr>
        <p:spPr>
          <a:xfrm>
            <a:off x="1998471" y="1917529"/>
            <a:ext cx="509693" cy="305276"/>
          </a:xfrm>
          <a:prstGeom prst="rect">
            <a:avLst/>
          </a:prstGeom>
        </p:spPr>
        <p:txBody>
          <a:bodyPr vert="horz" wrap="square" lIns="0" tIns="17780" rIns="0" bIns="0" rtlCol="0">
            <a:spAutoFit/>
          </a:bodyPr>
          <a:lstStyle/>
          <a:p>
            <a:pPr marL="16933">
              <a:spcBef>
                <a:spcPts val="140"/>
              </a:spcBef>
            </a:pPr>
            <a:r>
              <a:rPr sz="1867" b="1" spc="-33" dirty="0">
                <a:solidFill>
                  <a:srgbClr val="FF0000"/>
                </a:solidFill>
                <a:latin typeface="Microsoft JhengHei"/>
                <a:cs typeface="Microsoft JhengHei"/>
              </a:rPr>
              <a:t>年份</a:t>
            </a:r>
            <a:endParaRPr sz="1867">
              <a:latin typeface="Microsoft JhengHei"/>
              <a:cs typeface="Microsoft JhengHei"/>
            </a:endParaRPr>
          </a:p>
        </p:txBody>
      </p:sp>
      <p:sp>
        <p:nvSpPr>
          <p:cNvPr id="11" name="object 11"/>
          <p:cNvSpPr txBox="1"/>
          <p:nvPr/>
        </p:nvSpPr>
        <p:spPr>
          <a:xfrm>
            <a:off x="1996440" y="2727045"/>
            <a:ext cx="985520" cy="305276"/>
          </a:xfrm>
          <a:prstGeom prst="rect">
            <a:avLst/>
          </a:prstGeom>
        </p:spPr>
        <p:txBody>
          <a:bodyPr vert="horz" wrap="square" lIns="0" tIns="17780" rIns="0" bIns="0" rtlCol="0">
            <a:spAutoFit/>
          </a:bodyPr>
          <a:lstStyle/>
          <a:p>
            <a:pPr marL="16933">
              <a:spcBef>
                <a:spcPts val="140"/>
              </a:spcBef>
            </a:pPr>
            <a:r>
              <a:rPr sz="1867" b="1" spc="-27" dirty="0">
                <a:solidFill>
                  <a:srgbClr val="FF0000"/>
                </a:solidFill>
                <a:latin typeface="Microsoft JhengHei"/>
                <a:cs typeface="Microsoft JhengHei"/>
              </a:rPr>
              <a:t>文獻類型</a:t>
            </a:r>
            <a:endParaRPr sz="1867">
              <a:latin typeface="Microsoft JhengHei"/>
              <a:cs typeface="Microsoft JhengHei"/>
            </a:endParaRPr>
          </a:p>
        </p:txBody>
      </p:sp>
      <p:sp>
        <p:nvSpPr>
          <p:cNvPr id="12" name="object 12"/>
          <p:cNvSpPr txBox="1"/>
          <p:nvPr/>
        </p:nvSpPr>
        <p:spPr>
          <a:xfrm>
            <a:off x="1449357" y="3673111"/>
            <a:ext cx="1222587" cy="305276"/>
          </a:xfrm>
          <a:prstGeom prst="rect">
            <a:avLst/>
          </a:prstGeom>
        </p:spPr>
        <p:txBody>
          <a:bodyPr vert="horz" wrap="square" lIns="0" tIns="17780" rIns="0" bIns="0" rtlCol="0">
            <a:spAutoFit/>
          </a:bodyPr>
          <a:lstStyle/>
          <a:p>
            <a:pPr marL="16933">
              <a:spcBef>
                <a:spcPts val="140"/>
              </a:spcBef>
            </a:pPr>
            <a:r>
              <a:rPr sz="1867" b="1" spc="-27" dirty="0">
                <a:solidFill>
                  <a:srgbClr val="FF0000"/>
                </a:solidFill>
                <a:latin typeface="Microsoft JhengHei"/>
                <a:cs typeface="Microsoft JhengHei"/>
              </a:rPr>
              <a:t>出版品名稱</a:t>
            </a:r>
            <a:endParaRPr sz="1867">
              <a:latin typeface="Microsoft JhengHei"/>
              <a:cs typeface="Microsoft JhengHei"/>
            </a:endParaRPr>
          </a:p>
        </p:txBody>
      </p:sp>
      <p:sp>
        <p:nvSpPr>
          <p:cNvPr id="13" name="object 13"/>
          <p:cNvSpPr txBox="1"/>
          <p:nvPr/>
        </p:nvSpPr>
        <p:spPr>
          <a:xfrm>
            <a:off x="1547707" y="4772490"/>
            <a:ext cx="987213" cy="304421"/>
          </a:xfrm>
          <a:prstGeom prst="rect">
            <a:avLst/>
          </a:prstGeom>
        </p:spPr>
        <p:txBody>
          <a:bodyPr vert="horz" wrap="square" lIns="0" tIns="16933" rIns="0" bIns="0" rtlCol="0">
            <a:spAutoFit/>
          </a:bodyPr>
          <a:lstStyle/>
          <a:p>
            <a:pPr marL="16933">
              <a:spcBef>
                <a:spcPts val="133"/>
              </a:spcBef>
            </a:pPr>
            <a:r>
              <a:rPr sz="1867" b="1" spc="-20" dirty="0">
                <a:solidFill>
                  <a:srgbClr val="FF0000"/>
                </a:solidFill>
                <a:latin typeface="Microsoft JhengHei"/>
                <a:cs typeface="Microsoft JhengHei"/>
              </a:rPr>
              <a:t>主題領域</a:t>
            </a:r>
            <a:endParaRPr sz="1867">
              <a:latin typeface="Microsoft JhengHei"/>
              <a:cs typeface="Microsoft JhengHei"/>
            </a:endParaRPr>
          </a:p>
        </p:txBody>
      </p:sp>
      <p:sp>
        <p:nvSpPr>
          <p:cNvPr id="14" name="object 14"/>
          <p:cNvSpPr txBox="1"/>
          <p:nvPr/>
        </p:nvSpPr>
        <p:spPr>
          <a:xfrm>
            <a:off x="3801872" y="1619503"/>
            <a:ext cx="3991187" cy="422338"/>
          </a:xfrm>
          <a:prstGeom prst="rect">
            <a:avLst/>
          </a:prstGeom>
          <a:solidFill>
            <a:srgbClr val="FFFF00"/>
          </a:solidFill>
        </p:spPr>
        <p:txBody>
          <a:bodyPr vert="horz" wrap="square" lIns="0" tIns="52493" rIns="0" bIns="0" rtlCol="0">
            <a:spAutoFit/>
          </a:bodyPr>
          <a:lstStyle/>
          <a:p>
            <a:pPr marL="122764">
              <a:spcBef>
                <a:spcPts val="413"/>
              </a:spcBef>
            </a:pPr>
            <a:r>
              <a:rPr sz="2400" b="1" spc="-7" dirty="0">
                <a:solidFill>
                  <a:srgbClr val="52555A"/>
                </a:solidFill>
                <a:latin typeface="Microsoft JhengHei"/>
                <a:cs typeface="Microsoft JhengHei"/>
              </a:rPr>
              <a:t>可利用左邊條件進行限縮</a:t>
            </a:r>
            <a:endParaRPr sz="2400" dirty="0">
              <a:latin typeface="Microsoft JhengHei"/>
              <a:cs typeface="Microsoft JhengHei"/>
            </a:endParaRPr>
          </a:p>
        </p:txBody>
      </p:sp>
      <p:grpSp>
        <p:nvGrpSpPr>
          <p:cNvPr id="26" name="群組 25"/>
          <p:cNvGrpSpPr/>
          <p:nvPr/>
        </p:nvGrpSpPr>
        <p:grpSpPr>
          <a:xfrm>
            <a:off x="3546857" y="2472943"/>
            <a:ext cx="6767575" cy="1220217"/>
            <a:chOff x="3546857" y="2472943"/>
            <a:chExt cx="6767575" cy="1220217"/>
          </a:xfrm>
        </p:grpSpPr>
        <p:pic>
          <p:nvPicPr>
            <p:cNvPr id="4" name="object 4"/>
            <p:cNvPicPr/>
            <p:nvPr/>
          </p:nvPicPr>
          <p:blipFill>
            <a:blip r:embed="rId5" cstate="print"/>
            <a:stretch>
              <a:fillRect/>
            </a:stretch>
          </p:blipFill>
          <p:spPr>
            <a:xfrm>
              <a:off x="3547872" y="2472943"/>
              <a:ext cx="6766560" cy="1194816"/>
            </a:xfrm>
            <a:prstGeom prst="rect">
              <a:avLst/>
            </a:prstGeom>
          </p:spPr>
        </p:pic>
        <p:sp>
          <p:nvSpPr>
            <p:cNvPr id="15" name="object 15"/>
            <p:cNvSpPr/>
            <p:nvPr/>
          </p:nvSpPr>
          <p:spPr>
            <a:xfrm>
              <a:off x="3546857" y="3276600"/>
              <a:ext cx="1983740" cy="416560"/>
            </a:xfrm>
            <a:custGeom>
              <a:avLst/>
              <a:gdLst/>
              <a:ahLst/>
              <a:cxnLst/>
              <a:rect l="l" t="t" r="r" b="b"/>
              <a:pathLst>
                <a:path w="1487804" h="312419">
                  <a:moveTo>
                    <a:pt x="0" y="312419"/>
                  </a:moveTo>
                  <a:lnTo>
                    <a:pt x="1487424" y="312419"/>
                  </a:lnTo>
                  <a:lnTo>
                    <a:pt x="1487424" y="0"/>
                  </a:lnTo>
                  <a:lnTo>
                    <a:pt x="0" y="0"/>
                  </a:lnTo>
                  <a:lnTo>
                    <a:pt x="0" y="312419"/>
                  </a:lnTo>
                  <a:close/>
                </a:path>
              </a:pathLst>
            </a:custGeom>
            <a:ln w="28575">
              <a:solidFill>
                <a:srgbClr val="FF0000"/>
              </a:solidFill>
            </a:ln>
          </p:spPr>
          <p:txBody>
            <a:bodyPr wrap="square" lIns="0" tIns="0" rIns="0" bIns="0" rtlCol="0"/>
            <a:lstStyle/>
            <a:p>
              <a:endParaRPr sz="2400"/>
            </a:p>
          </p:txBody>
        </p:sp>
        <p:sp>
          <p:nvSpPr>
            <p:cNvPr id="16" name="object 16"/>
            <p:cNvSpPr txBox="1"/>
            <p:nvPr/>
          </p:nvSpPr>
          <p:spPr>
            <a:xfrm>
              <a:off x="5648960" y="3265423"/>
              <a:ext cx="2689013" cy="424902"/>
            </a:xfrm>
            <a:prstGeom prst="rect">
              <a:avLst/>
            </a:prstGeom>
            <a:solidFill>
              <a:srgbClr val="FFFF00"/>
            </a:solidFill>
          </p:spPr>
          <p:txBody>
            <a:bodyPr vert="horz" wrap="square" lIns="0" tIns="55033" rIns="0" bIns="0" rtlCol="0">
              <a:spAutoFit/>
            </a:bodyPr>
            <a:lstStyle/>
            <a:p>
              <a:pPr marL="122764">
                <a:spcBef>
                  <a:spcPts val="433"/>
                </a:spcBef>
              </a:pPr>
              <a:r>
                <a:rPr sz="2400" b="1" spc="-13" dirty="0">
                  <a:solidFill>
                    <a:srgbClr val="52555A"/>
                  </a:solidFill>
                  <a:latin typeface="Microsoft JhengHei"/>
                  <a:cs typeface="Microsoft JhengHei"/>
                </a:rPr>
                <a:t>選此進行更新搜尋</a:t>
              </a:r>
              <a:endParaRPr sz="2400" dirty="0">
                <a:latin typeface="Microsoft JhengHei"/>
                <a:cs typeface="Microsoft JhengHei"/>
              </a:endParaRPr>
            </a:p>
          </p:txBody>
        </p:sp>
      </p:grpSp>
      <p:pic>
        <p:nvPicPr>
          <p:cNvPr id="20" name="object 20"/>
          <p:cNvPicPr/>
          <p:nvPr/>
        </p:nvPicPr>
        <p:blipFill>
          <a:blip r:embed="rId6" cstate="print"/>
          <a:stretch>
            <a:fillRect/>
          </a:stretch>
        </p:blipFill>
        <p:spPr>
          <a:xfrm>
            <a:off x="363085" y="1782292"/>
            <a:ext cx="958717" cy="867617"/>
          </a:xfrm>
          <a:prstGeom prst="rect">
            <a:avLst/>
          </a:prstGeom>
        </p:spPr>
      </p:pic>
      <p:pic>
        <p:nvPicPr>
          <p:cNvPr id="21" name="object 21"/>
          <p:cNvPicPr/>
          <p:nvPr/>
        </p:nvPicPr>
        <p:blipFill>
          <a:blip r:embed="rId7" cstate="print"/>
          <a:stretch>
            <a:fillRect/>
          </a:stretch>
        </p:blipFill>
        <p:spPr>
          <a:xfrm>
            <a:off x="254001" y="5722112"/>
            <a:ext cx="2676144" cy="583184"/>
          </a:xfrm>
          <a:prstGeom prst="rect">
            <a:avLst/>
          </a:prstGeom>
        </p:spPr>
      </p:pic>
      <p:grpSp>
        <p:nvGrpSpPr>
          <p:cNvPr id="27" name="群組 26"/>
          <p:cNvGrpSpPr/>
          <p:nvPr/>
        </p:nvGrpSpPr>
        <p:grpSpPr>
          <a:xfrm>
            <a:off x="3472689" y="3728720"/>
            <a:ext cx="6123091" cy="1253958"/>
            <a:chOff x="3472689" y="3728720"/>
            <a:chExt cx="6123091" cy="1253958"/>
          </a:xfrm>
        </p:grpSpPr>
        <p:pic>
          <p:nvPicPr>
            <p:cNvPr id="18" name="object 18"/>
            <p:cNvPicPr/>
            <p:nvPr/>
          </p:nvPicPr>
          <p:blipFill>
            <a:blip r:embed="rId8" cstate="print"/>
            <a:stretch>
              <a:fillRect/>
            </a:stretch>
          </p:blipFill>
          <p:spPr>
            <a:xfrm>
              <a:off x="3472689" y="3728720"/>
              <a:ext cx="2318511" cy="745743"/>
            </a:xfrm>
            <a:prstGeom prst="rect">
              <a:avLst/>
            </a:prstGeom>
          </p:spPr>
        </p:pic>
        <p:sp>
          <p:nvSpPr>
            <p:cNvPr id="19" name="object 19"/>
            <p:cNvSpPr/>
            <p:nvPr/>
          </p:nvSpPr>
          <p:spPr>
            <a:xfrm>
              <a:off x="3544824" y="3894328"/>
              <a:ext cx="2381673" cy="506307"/>
            </a:xfrm>
            <a:custGeom>
              <a:avLst/>
              <a:gdLst/>
              <a:ahLst/>
              <a:cxnLst/>
              <a:rect l="l" t="t" r="r" b="b"/>
              <a:pathLst>
                <a:path w="1786254" h="379729">
                  <a:moveTo>
                    <a:pt x="0" y="379475"/>
                  </a:moveTo>
                  <a:lnTo>
                    <a:pt x="1786128" y="379475"/>
                  </a:lnTo>
                  <a:lnTo>
                    <a:pt x="1786128" y="0"/>
                  </a:lnTo>
                  <a:lnTo>
                    <a:pt x="0" y="0"/>
                  </a:lnTo>
                  <a:lnTo>
                    <a:pt x="0" y="379475"/>
                  </a:lnTo>
                  <a:close/>
                </a:path>
              </a:pathLst>
            </a:custGeom>
            <a:ln w="28575">
              <a:solidFill>
                <a:srgbClr val="FF0000"/>
              </a:solidFill>
            </a:ln>
          </p:spPr>
          <p:txBody>
            <a:bodyPr wrap="square" lIns="0" tIns="0" rIns="0" bIns="0" rtlCol="0"/>
            <a:lstStyle/>
            <a:p>
              <a:endParaRPr sz="2400"/>
            </a:p>
          </p:txBody>
        </p:sp>
        <p:sp>
          <p:nvSpPr>
            <p:cNvPr id="22" name="object 22"/>
            <p:cNvSpPr txBox="1"/>
            <p:nvPr/>
          </p:nvSpPr>
          <p:spPr>
            <a:xfrm>
              <a:off x="3513327" y="4557776"/>
              <a:ext cx="6082453" cy="424902"/>
            </a:xfrm>
            <a:prstGeom prst="rect">
              <a:avLst/>
            </a:prstGeom>
            <a:solidFill>
              <a:srgbClr val="FFFF00"/>
            </a:solidFill>
          </p:spPr>
          <p:txBody>
            <a:bodyPr vert="horz" wrap="square" lIns="0" tIns="55033" rIns="0" bIns="0" rtlCol="0">
              <a:spAutoFit/>
            </a:bodyPr>
            <a:lstStyle/>
            <a:p>
              <a:pPr marL="122764">
                <a:spcBef>
                  <a:spcPts val="433"/>
                </a:spcBef>
              </a:pPr>
              <a:r>
                <a:rPr sz="2400" b="1" dirty="0">
                  <a:solidFill>
                    <a:srgbClr val="52555A"/>
                  </a:solidFill>
                  <a:latin typeface="Microsoft JhengHei"/>
                  <a:cs typeface="Microsoft JhengHei"/>
                </a:rPr>
                <a:t>不需要更新搜尋可取消</a:t>
              </a:r>
              <a:r>
                <a:rPr sz="2400" b="1" spc="-7" dirty="0">
                  <a:solidFill>
                    <a:srgbClr val="52555A"/>
                  </a:solidFill>
                  <a:latin typeface="Arial"/>
                  <a:cs typeface="Arial"/>
                </a:rPr>
                <a:t>; </a:t>
              </a:r>
              <a:r>
                <a:rPr sz="2400" b="1" spc="-13" dirty="0">
                  <a:solidFill>
                    <a:srgbClr val="52555A"/>
                  </a:solidFill>
                  <a:latin typeface="Microsoft JhengHei"/>
                  <a:cs typeface="Microsoft JhengHei"/>
                </a:rPr>
                <a:t>更新好則選取搜尋</a:t>
              </a:r>
              <a:endParaRPr sz="2400" dirty="0">
                <a:latin typeface="Microsoft JhengHei"/>
                <a:cs typeface="Microsoft JhengHei"/>
              </a:endParaRPr>
            </a:p>
          </p:txBody>
        </p:sp>
      </p:grpSp>
      <p:pic>
        <p:nvPicPr>
          <p:cNvPr id="23" name="object 23"/>
          <p:cNvPicPr/>
          <p:nvPr/>
        </p:nvPicPr>
        <p:blipFill>
          <a:blip r:embed="rId9" cstate="print"/>
          <a:stretch>
            <a:fillRect/>
          </a:stretch>
        </p:blipFill>
        <p:spPr>
          <a:xfrm>
            <a:off x="10460211" y="314602"/>
            <a:ext cx="1326764" cy="233081"/>
          </a:xfrm>
          <a:prstGeom prst="rect">
            <a:avLst/>
          </a:prstGeom>
        </p:spPr>
      </p:pic>
      <p:sp>
        <p:nvSpPr>
          <p:cNvPr id="24" name="object 24"/>
          <p:cNvSpPr txBox="1"/>
          <p:nvPr/>
        </p:nvSpPr>
        <p:spPr>
          <a:xfrm>
            <a:off x="3061207" y="6226183"/>
            <a:ext cx="1460500" cy="304421"/>
          </a:xfrm>
          <a:prstGeom prst="rect">
            <a:avLst/>
          </a:prstGeom>
        </p:spPr>
        <p:txBody>
          <a:bodyPr vert="horz" wrap="square" lIns="0" tIns="16933" rIns="0" bIns="0" rtlCol="0">
            <a:spAutoFit/>
          </a:bodyPr>
          <a:lstStyle/>
          <a:p>
            <a:pPr marL="16933">
              <a:spcBef>
                <a:spcPts val="133"/>
              </a:spcBef>
            </a:pPr>
            <a:r>
              <a:rPr sz="1867" b="1" spc="-13" dirty="0">
                <a:solidFill>
                  <a:srgbClr val="FF0000"/>
                </a:solidFill>
                <a:latin typeface="Microsoft JhengHei"/>
                <a:cs typeface="Microsoft JhengHei"/>
              </a:rPr>
              <a:t>公開取用文章</a:t>
            </a:r>
            <a:endParaRPr sz="1867">
              <a:latin typeface="Microsoft JhengHei"/>
              <a:cs typeface="Microsoft JhengHei"/>
            </a:endParaRPr>
          </a:p>
        </p:txBody>
      </p:sp>
      <p:pic>
        <p:nvPicPr>
          <p:cNvPr id="25" name="object 25"/>
          <p:cNvPicPr/>
          <p:nvPr/>
        </p:nvPicPr>
        <p:blipFill>
          <a:blip r:embed="rId10" cstate="print"/>
          <a:stretch>
            <a:fillRect/>
          </a:stretch>
        </p:blipFill>
        <p:spPr>
          <a:xfrm>
            <a:off x="379914" y="1067469"/>
            <a:ext cx="1306669" cy="497555"/>
          </a:xfrm>
          <a:prstGeom prst="rect">
            <a:avLst/>
          </a:prstGeom>
        </p:spPr>
      </p:pic>
    </p:spTree>
    <p:extLst>
      <p:ext uri="{BB962C8B-B14F-4D97-AF65-F5344CB8AC3E}">
        <p14:creationId xmlns:p14="http://schemas.microsoft.com/office/powerpoint/2010/main" val="188286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0976" y="1016000"/>
            <a:ext cx="9243568" cy="5035296"/>
          </a:xfrm>
          <a:prstGeom prst="rect">
            <a:avLst/>
          </a:prstGeom>
        </p:spPr>
      </p:pic>
      <p:sp>
        <p:nvSpPr>
          <p:cNvPr id="3" name="object 3"/>
          <p:cNvSpPr txBox="1">
            <a:spLocks noGrp="1"/>
          </p:cNvSpPr>
          <p:nvPr>
            <p:ph type="title"/>
          </p:nvPr>
        </p:nvSpPr>
        <p:spPr>
          <a:xfrm>
            <a:off x="12192" y="161634"/>
            <a:ext cx="14020800" cy="693353"/>
          </a:xfrm>
          <a:prstGeom prst="rect">
            <a:avLst/>
          </a:prstGeom>
        </p:spPr>
        <p:txBody>
          <a:bodyPr vert="horz" wrap="square" lIns="0" tIns="16087" rIns="0" bIns="0" rtlCol="0" anchor="ctr">
            <a:spAutoFit/>
          </a:bodyPr>
          <a:lstStyle/>
          <a:p>
            <a:pPr marL="592652">
              <a:lnSpc>
                <a:spcPct val="100000"/>
              </a:lnSpc>
              <a:spcBef>
                <a:spcPts val="127"/>
              </a:spcBef>
            </a:pPr>
            <a:r>
              <a:rPr spc="-53" dirty="0">
                <a:latin typeface="Microsoft JhengHei"/>
                <a:cs typeface="Microsoft JhengHei"/>
              </a:rPr>
              <a:t>瀏覽文獻</a:t>
            </a:r>
            <a:r>
              <a:rPr spc="-13" dirty="0"/>
              <a:t>(</a:t>
            </a:r>
            <a:r>
              <a:rPr spc="-53" dirty="0">
                <a:latin typeface="Microsoft JhengHei"/>
                <a:cs typeface="Microsoft JhengHei"/>
              </a:rPr>
              <a:t>搜尋結果</a:t>
            </a:r>
            <a:r>
              <a:rPr spc="-67" dirty="0"/>
              <a:t>)</a:t>
            </a:r>
          </a:p>
        </p:txBody>
      </p:sp>
      <p:pic>
        <p:nvPicPr>
          <p:cNvPr id="4" name="object 4"/>
          <p:cNvPicPr/>
          <p:nvPr/>
        </p:nvPicPr>
        <p:blipFill>
          <a:blip r:embed="rId3" cstate="print"/>
          <a:stretch>
            <a:fillRect/>
          </a:stretch>
        </p:blipFill>
        <p:spPr>
          <a:xfrm>
            <a:off x="10460211" y="314602"/>
            <a:ext cx="1326764" cy="233081"/>
          </a:xfrm>
          <a:prstGeom prst="rect">
            <a:avLst/>
          </a:prstGeom>
        </p:spPr>
      </p:pic>
      <p:sp>
        <p:nvSpPr>
          <p:cNvPr id="5" name="object 5"/>
          <p:cNvSpPr txBox="1"/>
          <p:nvPr/>
        </p:nvSpPr>
        <p:spPr>
          <a:xfrm>
            <a:off x="1866392" y="1575816"/>
            <a:ext cx="985520" cy="305276"/>
          </a:xfrm>
          <a:prstGeom prst="rect">
            <a:avLst/>
          </a:prstGeom>
        </p:spPr>
        <p:txBody>
          <a:bodyPr vert="horz" wrap="square" lIns="0" tIns="17780" rIns="0" bIns="0" rtlCol="0">
            <a:spAutoFit/>
          </a:bodyPr>
          <a:lstStyle/>
          <a:p>
            <a:pPr marL="16933">
              <a:spcBef>
                <a:spcPts val="140"/>
              </a:spcBef>
            </a:pPr>
            <a:r>
              <a:rPr sz="1867" b="1" spc="-20" dirty="0">
                <a:solidFill>
                  <a:srgbClr val="FF0000"/>
                </a:solidFill>
                <a:latin typeface="Microsoft JhengHei"/>
                <a:cs typeface="Microsoft JhengHei"/>
              </a:rPr>
              <a:t>文獻種類</a:t>
            </a:r>
            <a:endParaRPr sz="1867">
              <a:latin typeface="Microsoft JhengHei"/>
              <a:cs typeface="Microsoft JhengHei"/>
            </a:endParaRPr>
          </a:p>
        </p:txBody>
      </p:sp>
      <p:sp>
        <p:nvSpPr>
          <p:cNvPr id="6" name="object 6"/>
          <p:cNvSpPr txBox="1"/>
          <p:nvPr/>
        </p:nvSpPr>
        <p:spPr>
          <a:xfrm>
            <a:off x="3153325" y="1587160"/>
            <a:ext cx="2177627" cy="305276"/>
          </a:xfrm>
          <a:prstGeom prst="rect">
            <a:avLst/>
          </a:prstGeom>
        </p:spPr>
        <p:txBody>
          <a:bodyPr vert="horz" wrap="square" lIns="0" tIns="17780" rIns="0" bIns="0" rtlCol="0">
            <a:spAutoFit/>
          </a:bodyPr>
          <a:lstStyle/>
          <a:p>
            <a:pPr marL="16933">
              <a:spcBef>
                <a:spcPts val="140"/>
              </a:spcBef>
            </a:pPr>
            <a:r>
              <a:rPr sz="1867" b="1" spc="-13" dirty="0">
                <a:solidFill>
                  <a:srgbClr val="FF0000"/>
                </a:solidFill>
                <a:latin typeface="Microsoft JhengHei"/>
                <a:cs typeface="Microsoft JhengHei"/>
              </a:rPr>
              <a:t>綠點代表可存取全文</a:t>
            </a:r>
            <a:endParaRPr sz="1867">
              <a:latin typeface="Microsoft JhengHei"/>
              <a:cs typeface="Microsoft JhengHei"/>
            </a:endParaRPr>
          </a:p>
        </p:txBody>
      </p:sp>
      <p:sp>
        <p:nvSpPr>
          <p:cNvPr id="7" name="object 7"/>
          <p:cNvSpPr txBox="1"/>
          <p:nvPr/>
        </p:nvSpPr>
        <p:spPr>
          <a:xfrm>
            <a:off x="5118269" y="2132042"/>
            <a:ext cx="3423920" cy="1173164"/>
          </a:xfrm>
          <a:prstGeom prst="rect">
            <a:avLst/>
          </a:prstGeom>
        </p:spPr>
        <p:txBody>
          <a:bodyPr vert="horz" wrap="square" lIns="0" tIns="104987" rIns="0" bIns="0" rtlCol="0">
            <a:spAutoFit/>
          </a:bodyPr>
          <a:lstStyle/>
          <a:p>
            <a:pPr marL="2455272">
              <a:spcBef>
                <a:spcPts val="827"/>
              </a:spcBef>
            </a:pPr>
            <a:r>
              <a:rPr sz="1867" b="1" spc="-20" dirty="0">
                <a:solidFill>
                  <a:srgbClr val="FF0000"/>
                </a:solidFill>
                <a:latin typeface="Microsoft JhengHei"/>
                <a:cs typeface="Microsoft JhengHei"/>
              </a:rPr>
              <a:t>文章標題</a:t>
            </a:r>
            <a:endParaRPr sz="1867" dirty="0">
              <a:latin typeface="Microsoft JhengHei"/>
              <a:cs typeface="Microsoft JhengHei"/>
            </a:endParaRPr>
          </a:p>
          <a:p>
            <a:pPr marL="491054">
              <a:spcBef>
                <a:spcPts val="693"/>
              </a:spcBef>
            </a:pPr>
            <a:r>
              <a:rPr sz="1867" b="1" spc="-20" dirty="0">
                <a:solidFill>
                  <a:srgbClr val="FF0000"/>
                </a:solidFill>
                <a:latin typeface="Microsoft JhengHei"/>
                <a:cs typeface="Microsoft JhengHei"/>
              </a:rPr>
              <a:t>期刊名稱</a:t>
            </a:r>
            <a:endParaRPr sz="1867" dirty="0">
              <a:latin typeface="Microsoft JhengHei"/>
              <a:cs typeface="Microsoft JhengHei"/>
            </a:endParaRPr>
          </a:p>
          <a:p>
            <a:pPr marL="16933">
              <a:spcBef>
                <a:spcPts val="873"/>
              </a:spcBef>
            </a:pPr>
            <a:r>
              <a:rPr sz="1867" b="1" spc="-27" dirty="0">
                <a:solidFill>
                  <a:srgbClr val="FF0000"/>
                </a:solidFill>
                <a:latin typeface="Microsoft JhengHei"/>
                <a:cs typeface="Microsoft JhengHei"/>
              </a:rPr>
              <a:t>作者名稱</a:t>
            </a:r>
            <a:endParaRPr sz="1867" dirty="0">
              <a:latin typeface="Microsoft JhengHei"/>
              <a:cs typeface="Microsoft JhengHei"/>
            </a:endParaRPr>
          </a:p>
        </p:txBody>
      </p:sp>
      <p:sp>
        <p:nvSpPr>
          <p:cNvPr id="8" name="object 8"/>
          <p:cNvSpPr txBox="1"/>
          <p:nvPr/>
        </p:nvSpPr>
        <p:spPr>
          <a:xfrm>
            <a:off x="1674503" y="3721609"/>
            <a:ext cx="1220892" cy="304421"/>
          </a:xfrm>
          <a:prstGeom prst="rect">
            <a:avLst/>
          </a:prstGeom>
        </p:spPr>
        <p:txBody>
          <a:bodyPr vert="horz" wrap="square" lIns="0" tIns="16933" rIns="0" bIns="0" rtlCol="0">
            <a:spAutoFit/>
          </a:bodyPr>
          <a:lstStyle/>
          <a:p>
            <a:pPr marL="16933">
              <a:spcBef>
                <a:spcPts val="133"/>
              </a:spcBef>
            </a:pPr>
            <a:r>
              <a:rPr sz="1867" b="1" dirty="0">
                <a:solidFill>
                  <a:srgbClr val="FF0000"/>
                </a:solidFill>
                <a:latin typeface="Microsoft JhengHei"/>
                <a:cs typeface="Microsoft JhengHei"/>
              </a:rPr>
              <a:t>觀看</a:t>
            </a:r>
            <a:r>
              <a:rPr sz="1867" b="1" spc="-13" dirty="0">
                <a:solidFill>
                  <a:srgbClr val="FF0000"/>
                </a:solidFill>
                <a:latin typeface="Arial"/>
                <a:cs typeface="Arial"/>
              </a:rPr>
              <a:t>PDF</a:t>
            </a:r>
            <a:r>
              <a:rPr sz="1867" b="1" spc="-67" dirty="0">
                <a:solidFill>
                  <a:srgbClr val="FF0000"/>
                </a:solidFill>
                <a:latin typeface="Microsoft JhengHei"/>
                <a:cs typeface="Microsoft JhengHei"/>
              </a:rPr>
              <a:t>檔</a:t>
            </a:r>
            <a:endParaRPr sz="1867">
              <a:latin typeface="Microsoft JhengHei"/>
              <a:cs typeface="Microsoft JhengHei"/>
            </a:endParaRPr>
          </a:p>
        </p:txBody>
      </p:sp>
      <p:sp>
        <p:nvSpPr>
          <p:cNvPr id="9" name="object 9"/>
          <p:cNvSpPr txBox="1"/>
          <p:nvPr/>
        </p:nvSpPr>
        <p:spPr>
          <a:xfrm>
            <a:off x="3255434" y="3687403"/>
            <a:ext cx="509693" cy="304421"/>
          </a:xfrm>
          <a:prstGeom prst="rect">
            <a:avLst/>
          </a:prstGeom>
        </p:spPr>
        <p:txBody>
          <a:bodyPr vert="horz" wrap="square" lIns="0" tIns="16933" rIns="0" bIns="0" rtlCol="0">
            <a:spAutoFit/>
          </a:bodyPr>
          <a:lstStyle/>
          <a:p>
            <a:pPr marL="16933">
              <a:spcBef>
                <a:spcPts val="133"/>
              </a:spcBef>
            </a:pPr>
            <a:r>
              <a:rPr sz="1867" b="1" spc="-33" dirty="0">
                <a:solidFill>
                  <a:srgbClr val="FF0000"/>
                </a:solidFill>
                <a:latin typeface="Microsoft JhengHei"/>
                <a:cs typeface="Microsoft JhengHei"/>
              </a:rPr>
              <a:t>摘要</a:t>
            </a:r>
            <a:endParaRPr sz="1867">
              <a:latin typeface="Microsoft JhengHei"/>
              <a:cs typeface="Microsoft JhengHei"/>
            </a:endParaRPr>
          </a:p>
        </p:txBody>
      </p:sp>
      <p:sp>
        <p:nvSpPr>
          <p:cNvPr id="10" name="object 10"/>
          <p:cNvSpPr txBox="1"/>
          <p:nvPr/>
        </p:nvSpPr>
        <p:spPr>
          <a:xfrm>
            <a:off x="4090586" y="3743961"/>
            <a:ext cx="1225125" cy="304421"/>
          </a:xfrm>
          <a:prstGeom prst="rect">
            <a:avLst/>
          </a:prstGeom>
        </p:spPr>
        <p:txBody>
          <a:bodyPr vert="horz" wrap="square" lIns="0" tIns="16933" rIns="0" bIns="0" rtlCol="0">
            <a:spAutoFit/>
          </a:bodyPr>
          <a:lstStyle/>
          <a:p>
            <a:pPr marL="16933">
              <a:spcBef>
                <a:spcPts val="133"/>
              </a:spcBef>
            </a:pPr>
            <a:r>
              <a:rPr sz="1867" b="1" spc="-13" dirty="0">
                <a:solidFill>
                  <a:srgbClr val="FF0000"/>
                </a:solidFill>
                <a:latin typeface="Microsoft JhengHei"/>
                <a:cs typeface="Microsoft JhengHei"/>
              </a:rPr>
              <a:t>擷取關鍵字</a:t>
            </a:r>
            <a:endParaRPr sz="1867">
              <a:latin typeface="Microsoft JhengHei"/>
              <a:cs typeface="Microsoft JhengHei"/>
            </a:endParaRPr>
          </a:p>
        </p:txBody>
      </p:sp>
      <p:sp>
        <p:nvSpPr>
          <p:cNvPr id="11" name="object 11"/>
          <p:cNvSpPr txBox="1"/>
          <p:nvPr/>
        </p:nvSpPr>
        <p:spPr>
          <a:xfrm>
            <a:off x="5501979" y="3732039"/>
            <a:ext cx="272627" cy="305276"/>
          </a:xfrm>
          <a:prstGeom prst="rect">
            <a:avLst/>
          </a:prstGeom>
        </p:spPr>
        <p:txBody>
          <a:bodyPr vert="horz" wrap="square" lIns="0" tIns="17780" rIns="0" bIns="0" rtlCol="0">
            <a:spAutoFit/>
          </a:bodyPr>
          <a:lstStyle/>
          <a:p>
            <a:pPr marL="16933">
              <a:spcBef>
                <a:spcPts val="140"/>
              </a:spcBef>
            </a:pPr>
            <a:r>
              <a:rPr sz="1867" b="1" spc="-67" dirty="0">
                <a:solidFill>
                  <a:srgbClr val="FF0000"/>
                </a:solidFill>
                <a:latin typeface="Microsoft JhengHei"/>
                <a:cs typeface="Microsoft JhengHei"/>
              </a:rPr>
              <a:t>圖</a:t>
            </a:r>
            <a:endParaRPr sz="1867">
              <a:latin typeface="Microsoft JhengHei"/>
              <a:cs typeface="Microsoft JhengHei"/>
            </a:endParaRPr>
          </a:p>
        </p:txBody>
      </p:sp>
      <p:sp>
        <p:nvSpPr>
          <p:cNvPr id="12" name="object 12"/>
          <p:cNvSpPr txBox="1"/>
          <p:nvPr/>
        </p:nvSpPr>
        <p:spPr>
          <a:xfrm>
            <a:off x="6484280" y="3743961"/>
            <a:ext cx="1463040" cy="304421"/>
          </a:xfrm>
          <a:prstGeom prst="rect">
            <a:avLst/>
          </a:prstGeom>
        </p:spPr>
        <p:txBody>
          <a:bodyPr vert="horz" wrap="square" lIns="0" tIns="16933" rIns="0" bIns="0" rtlCol="0">
            <a:spAutoFit/>
          </a:bodyPr>
          <a:lstStyle/>
          <a:p>
            <a:pPr marL="16933">
              <a:spcBef>
                <a:spcPts val="133"/>
              </a:spcBef>
            </a:pPr>
            <a:r>
              <a:rPr sz="1867" b="1" spc="-13" dirty="0">
                <a:solidFill>
                  <a:srgbClr val="FF0000"/>
                </a:solidFill>
                <a:latin typeface="Microsoft JhengHei"/>
                <a:cs typeface="Microsoft JhengHei"/>
              </a:rPr>
              <a:t>匯出書目資料</a:t>
            </a:r>
            <a:endParaRPr sz="1867" dirty="0">
              <a:latin typeface="Microsoft JhengHei"/>
              <a:cs typeface="Microsoft JhengHei"/>
            </a:endParaRPr>
          </a:p>
        </p:txBody>
      </p:sp>
      <p:sp>
        <p:nvSpPr>
          <p:cNvPr id="13" name="object 13"/>
          <p:cNvSpPr/>
          <p:nvPr/>
        </p:nvSpPr>
        <p:spPr>
          <a:xfrm>
            <a:off x="7022592" y="1543644"/>
            <a:ext cx="922867" cy="679873"/>
          </a:xfrm>
          <a:custGeom>
            <a:avLst/>
            <a:gdLst/>
            <a:ahLst/>
            <a:cxnLst/>
            <a:rect l="l" t="t" r="r" b="b"/>
            <a:pathLst>
              <a:path w="692150" h="509905">
                <a:moveTo>
                  <a:pt x="119633" y="283590"/>
                </a:moveTo>
                <a:lnTo>
                  <a:pt x="0" y="509396"/>
                </a:lnTo>
                <a:lnTo>
                  <a:pt x="252475" y="469645"/>
                </a:lnTo>
                <a:lnTo>
                  <a:pt x="224003" y="429767"/>
                </a:lnTo>
                <a:lnTo>
                  <a:pt x="177164" y="429767"/>
                </a:lnTo>
                <a:lnTo>
                  <a:pt x="132841" y="367664"/>
                </a:lnTo>
                <a:lnTo>
                  <a:pt x="163851" y="345520"/>
                </a:lnTo>
                <a:lnTo>
                  <a:pt x="119633" y="283590"/>
                </a:lnTo>
                <a:close/>
              </a:path>
              <a:path w="692150" h="509905">
                <a:moveTo>
                  <a:pt x="163851" y="345520"/>
                </a:moveTo>
                <a:lnTo>
                  <a:pt x="132841" y="367664"/>
                </a:lnTo>
                <a:lnTo>
                  <a:pt x="177164" y="429767"/>
                </a:lnTo>
                <a:lnTo>
                  <a:pt x="208182" y="407610"/>
                </a:lnTo>
                <a:lnTo>
                  <a:pt x="163851" y="345520"/>
                </a:lnTo>
                <a:close/>
              </a:path>
              <a:path w="692150" h="509905">
                <a:moveTo>
                  <a:pt x="208182" y="407610"/>
                </a:moveTo>
                <a:lnTo>
                  <a:pt x="177164" y="429767"/>
                </a:lnTo>
                <a:lnTo>
                  <a:pt x="224003" y="429767"/>
                </a:lnTo>
                <a:lnTo>
                  <a:pt x="208182" y="407610"/>
                </a:lnTo>
                <a:close/>
              </a:path>
              <a:path w="692150" h="509905">
                <a:moveTo>
                  <a:pt x="647700" y="0"/>
                </a:moveTo>
                <a:lnTo>
                  <a:pt x="163851" y="345520"/>
                </a:lnTo>
                <a:lnTo>
                  <a:pt x="208182" y="407610"/>
                </a:lnTo>
                <a:lnTo>
                  <a:pt x="692022" y="61975"/>
                </a:lnTo>
                <a:lnTo>
                  <a:pt x="647700" y="0"/>
                </a:lnTo>
                <a:close/>
              </a:path>
            </a:pathLst>
          </a:custGeom>
          <a:solidFill>
            <a:srgbClr val="FF0000"/>
          </a:solidFill>
        </p:spPr>
        <p:txBody>
          <a:bodyPr wrap="square" lIns="0" tIns="0" rIns="0" bIns="0" rtlCol="0"/>
          <a:lstStyle/>
          <a:p>
            <a:endParaRPr sz="2400"/>
          </a:p>
        </p:txBody>
      </p:sp>
      <p:sp>
        <p:nvSpPr>
          <p:cNvPr id="14" name="object 14"/>
          <p:cNvSpPr txBox="1"/>
          <p:nvPr/>
        </p:nvSpPr>
        <p:spPr>
          <a:xfrm>
            <a:off x="7260336" y="1026159"/>
            <a:ext cx="3068320" cy="422338"/>
          </a:xfrm>
          <a:prstGeom prst="rect">
            <a:avLst/>
          </a:prstGeom>
          <a:solidFill>
            <a:srgbClr val="FFFF00"/>
          </a:solidFill>
        </p:spPr>
        <p:txBody>
          <a:bodyPr vert="horz" wrap="square" lIns="0" tIns="52493" rIns="0" bIns="0" rtlCol="0">
            <a:spAutoFit/>
          </a:bodyPr>
          <a:lstStyle/>
          <a:p>
            <a:pPr marL="123610">
              <a:spcBef>
                <a:spcPts val="413"/>
              </a:spcBef>
            </a:pPr>
            <a:r>
              <a:rPr sz="2400" b="1" dirty="0">
                <a:solidFill>
                  <a:srgbClr val="52555A"/>
                </a:solidFill>
                <a:latin typeface="Microsoft JhengHei"/>
                <a:cs typeface="Microsoft JhengHei"/>
              </a:rPr>
              <a:t>點選文章</a:t>
            </a:r>
            <a:r>
              <a:rPr sz="2400" b="1" spc="-7" dirty="0">
                <a:solidFill>
                  <a:srgbClr val="52555A"/>
                </a:solidFill>
                <a:latin typeface="Arial"/>
                <a:cs typeface="Arial"/>
              </a:rPr>
              <a:t>, </a:t>
            </a:r>
            <a:r>
              <a:rPr sz="2400" b="1" spc="-20" dirty="0">
                <a:solidFill>
                  <a:srgbClr val="52555A"/>
                </a:solidFill>
                <a:latin typeface="Microsoft JhengHei"/>
                <a:cs typeface="Microsoft JhengHei"/>
              </a:rPr>
              <a:t>瀏覽文獻</a:t>
            </a:r>
            <a:endParaRPr sz="2400">
              <a:latin typeface="Microsoft JhengHei"/>
              <a:cs typeface="Microsoft JhengHei"/>
            </a:endParaRPr>
          </a:p>
        </p:txBody>
      </p:sp>
    </p:spTree>
    <p:extLst>
      <p:ext uri="{BB962C8B-B14F-4D97-AF65-F5344CB8AC3E}">
        <p14:creationId xmlns:p14="http://schemas.microsoft.com/office/powerpoint/2010/main" val="10718183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8096" y="4072127"/>
            <a:ext cx="11255587" cy="2509519"/>
            <a:chOff x="576072" y="3054095"/>
            <a:chExt cx="8441690" cy="1882139"/>
          </a:xfrm>
        </p:grpSpPr>
        <p:pic>
          <p:nvPicPr>
            <p:cNvPr id="3" name="object 3"/>
            <p:cNvPicPr/>
            <p:nvPr/>
          </p:nvPicPr>
          <p:blipFill>
            <a:blip r:embed="rId2" cstate="print"/>
            <a:stretch>
              <a:fillRect/>
            </a:stretch>
          </p:blipFill>
          <p:spPr>
            <a:xfrm>
              <a:off x="1758696" y="3054095"/>
              <a:ext cx="4532376" cy="1066799"/>
            </a:xfrm>
            <a:prstGeom prst="rect">
              <a:avLst/>
            </a:prstGeom>
          </p:spPr>
        </p:pic>
        <p:pic>
          <p:nvPicPr>
            <p:cNvPr id="4" name="object 4"/>
            <p:cNvPicPr/>
            <p:nvPr/>
          </p:nvPicPr>
          <p:blipFill>
            <a:blip r:embed="rId3" cstate="print"/>
            <a:stretch>
              <a:fillRect/>
            </a:stretch>
          </p:blipFill>
          <p:spPr>
            <a:xfrm>
              <a:off x="1680972" y="4085843"/>
              <a:ext cx="4719828" cy="850392"/>
            </a:xfrm>
            <a:prstGeom prst="rect">
              <a:avLst/>
            </a:prstGeom>
          </p:spPr>
        </p:pic>
        <p:pic>
          <p:nvPicPr>
            <p:cNvPr id="5" name="object 5"/>
            <p:cNvPicPr/>
            <p:nvPr/>
          </p:nvPicPr>
          <p:blipFill>
            <a:blip r:embed="rId4" cstate="print"/>
            <a:stretch>
              <a:fillRect/>
            </a:stretch>
          </p:blipFill>
          <p:spPr>
            <a:xfrm>
              <a:off x="6434327" y="3416807"/>
              <a:ext cx="2583179" cy="1205484"/>
            </a:xfrm>
            <a:prstGeom prst="rect">
              <a:avLst/>
            </a:prstGeom>
          </p:spPr>
        </p:pic>
      </p:grpSp>
      <p:sp>
        <p:nvSpPr>
          <p:cNvPr id="6" name="object 6"/>
          <p:cNvSpPr txBox="1">
            <a:spLocks noGrp="1"/>
          </p:cNvSpPr>
          <p:nvPr>
            <p:ph type="title"/>
          </p:nvPr>
        </p:nvSpPr>
        <p:spPr>
          <a:xfrm>
            <a:off x="344356" y="234475"/>
            <a:ext cx="6802893" cy="693353"/>
          </a:xfrm>
          <a:prstGeom prst="rect">
            <a:avLst/>
          </a:prstGeom>
        </p:spPr>
        <p:txBody>
          <a:bodyPr vert="horz" wrap="square" lIns="0" tIns="16087" rIns="0" bIns="0" rtlCol="0" anchor="ctr">
            <a:spAutoFit/>
          </a:bodyPr>
          <a:lstStyle/>
          <a:p>
            <a:pPr marL="16933">
              <a:lnSpc>
                <a:spcPct val="100000"/>
              </a:lnSpc>
              <a:spcBef>
                <a:spcPts val="127"/>
              </a:spcBef>
            </a:pPr>
            <a:r>
              <a:rPr spc="-47" dirty="0">
                <a:latin typeface="Microsoft JhengHei"/>
                <a:cs typeface="Microsoft JhengHei"/>
              </a:rPr>
              <a:t>瀏覽文獻</a:t>
            </a:r>
            <a:r>
              <a:rPr spc="-13" dirty="0"/>
              <a:t>(</a:t>
            </a:r>
            <a:r>
              <a:rPr spc="-47" dirty="0">
                <a:latin typeface="Microsoft JhengHei"/>
                <a:cs typeface="Microsoft JhengHei"/>
              </a:rPr>
              <a:t>網頁全文頁左</a:t>
            </a:r>
            <a:r>
              <a:rPr dirty="0"/>
              <a:t>/</a:t>
            </a:r>
            <a:r>
              <a:rPr spc="-47" dirty="0">
                <a:latin typeface="Microsoft JhengHei"/>
                <a:cs typeface="Microsoft JhengHei"/>
              </a:rPr>
              <a:t>中</a:t>
            </a:r>
            <a:r>
              <a:rPr spc="-67" dirty="0"/>
              <a:t>)</a:t>
            </a:r>
          </a:p>
        </p:txBody>
      </p:sp>
      <p:pic>
        <p:nvPicPr>
          <p:cNvPr id="7" name="object 7"/>
          <p:cNvPicPr/>
          <p:nvPr/>
        </p:nvPicPr>
        <p:blipFill>
          <a:blip r:embed="rId5" cstate="print"/>
          <a:stretch>
            <a:fillRect/>
          </a:stretch>
        </p:blipFill>
        <p:spPr>
          <a:xfrm>
            <a:off x="10460211" y="314602"/>
            <a:ext cx="1326764" cy="233081"/>
          </a:xfrm>
          <a:prstGeom prst="rect">
            <a:avLst/>
          </a:prstGeom>
        </p:spPr>
      </p:pic>
      <p:pic>
        <p:nvPicPr>
          <p:cNvPr id="8" name="object 8"/>
          <p:cNvPicPr/>
          <p:nvPr/>
        </p:nvPicPr>
        <p:blipFill>
          <a:blip r:embed="rId6" cstate="print"/>
          <a:stretch>
            <a:fillRect/>
          </a:stretch>
        </p:blipFill>
        <p:spPr>
          <a:xfrm>
            <a:off x="395125" y="1387956"/>
            <a:ext cx="660056" cy="899261"/>
          </a:xfrm>
          <a:prstGeom prst="rect">
            <a:avLst/>
          </a:prstGeom>
        </p:spPr>
      </p:pic>
      <p:pic>
        <p:nvPicPr>
          <p:cNvPr id="9" name="object 9"/>
          <p:cNvPicPr/>
          <p:nvPr/>
        </p:nvPicPr>
        <p:blipFill>
          <a:blip r:embed="rId7" cstate="print"/>
          <a:stretch>
            <a:fillRect/>
          </a:stretch>
        </p:blipFill>
        <p:spPr>
          <a:xfrm>
            <a:off x="470379" y="2585380"/>
            <a:ext cx="880332" cy="194733"/>
          </a:xfrm>
          <a:prstGeom prst="rect">
            <a:avLst/>
          </a:prstGeom>
        </p:spPr>
      </p:pic>
      <p:pic>
        <p:nvPicPr>
          <p:cNvPr id="10" name="object 10"/>
          <p:cNvPicPr/>
          <p:nvPr/>
        </p:nvPicPr>
        <p:blipFill>
          <a:blip r:embed="rId8" cstate="print"/>
          <a:stretch>
            <a:fillRect/>
          </a:stretch>
        </p:blipFill>
        <p:spPr>
          <a:xfrm>
            <a:off x="392890" y="2961318"/>
            <a:ext cx="1702732" cy="1295721"/>
          </a:xfrm>
          <a:prstGeom prst="rect">
            <a:avLst/>
          </a:prstGeom>
        </p:spPr>
      </p:pic>
      <p:pic>
        <p:nvPicPr>
          <p:cNvPr id="11" name="object 11"/>
          <p:cNvPicPr/>
          <p:nvPr/>
        </p:nvPicPr>
        <p:blipFill>
          <a:blip r:embed="rId9" cstate="print"/>
          <a:stretch>
            <a:fillRect/>
          </a:stretch>
        </p:blipFill>
        <p:spPr>
          <a:xfrm>
            <a:off x="401453" y="4445952"/>
            <a:ext cx="729399" cy="600885"/>
          </a:xfrm>
          <a:prstGeom prst="rect">
            <a:avLst/>
          </a:prstGeom>
        </p:spPr>
      </p:pic>
      <p:pic>
        <p:nvPicPr>
          <p:cNvPr id="12" name="object 12"/>
          <p:cNvPicPr/>
          <p:nvPr/>
        </p:nvPicPr>
        <p:blipFill>
          <a:blip r:embed="rId10" cstate="print"/>
          <a:stretch>
            <a:fillRect/>
          </a:stretch>
        </p:blipFill>
        <p:spPr>
          <a:xfrm>
            <a:off x="2409644" y="1053540"/>
            <a:ext cx="6265977" cy="2549725"/>
          </a:xfrm>
          <a:prstGeom prst="rect">
            <a:avLst/>
          </a:prstGeom>
        </p:spPr>
      </p:pic>
      <p:pic>
        <p:nvPicPr>
          <p:cNvPr id="13" name="object 13"/>
          <p:cNvPicPr/>
          <p:nvPr/>
        </p:nvPicPr>
        <p:blipFill>
          <a:blip r:embed="rId11" cstate="print"/>
          <a:stretch>
            <a:fillRect/>
          </a:stretch>
        </p:blipFill>
        <p:spPr>
          <a:xfrm>
            <a:off x="2478229" y="3781316"/>
            <a:ext cx="2746520" cy="205609"/>
          </a:xfrm>
          <a:prstGeom prst="rect">
            <a:avLst/>
          </a:prstGeom>
        </p:spPr>
      </p:pic>
      <p:grpSp>
        <p:nvGrpSpPr>
          <p:cNvPr id="14" name="object 14"/>
          <p:cNvGrpSpPr/>
          <p:nvPr/>
        </p:nvGrpSpPr>
        <p:grpSpPr>
          <a:xfrm>
            <a:off x="8865104" y="1312696"/>
            <a:ext cx="3067473" cy="2346960"/>
            <a:chOff x="6648827" y="984522"/>
            <a:chExt cx="2300605" cy="1760220"/>
          </a:xfrm>
        </p:grpSpPr>
        <p:pic>
          <p:nvPicPr>
            <p:cNvPr id="15" name="object 15"/>
            <p:cNvPicPr/>
            <p:nvPr/>
          </p:nvPicPr>
          <p:blipFill>
            <a:blip r:embed="rId12" cstate="print"/>
            <a:stretch>
              <a:fillRect/>
            </a:stretch>
          </p:blipFill>
          <p:spPr>
            <a:xfrm>
              <a:off x="6650497" y="984522"/>
              <a:ext cx="2135420" cy="818037"/>
            </a:xfrm>
            <a:prstGeom prst="rect">
              <a:avLst/>
            </a:prstGeom>
          </p:spPr>
        </p:pic>
        <p:pic>
          <p:nvPicPr>
            <p:cNvPr id="16" name="object 16"/>
            <p:cNvPicPr/>
            <p:nvPr/>
          </p:nvPicPr>
          <p:blipFill>
            <a:blip r:embed="rId13" cstate="print"/>
            <a:stretch>
              <a:fillRect/>
            </a:stretch>
          </p:blipFill>
          <p:spPr>
            <a:xfrm>
              <a:off x="6648827" y="1831847"/>
              <a:ext cx="2300100" cy="912724"/>
            </a:xfrm>
            <a:prstGeom prst="rect">
              <a:avLst/>
            </a:prstGeom>
          </p:spPr>
        </p:pic>
      </p:grpSp>
      <p:sp>
        <p:nvSpPr>
          <p:cNvPr id="17" name="object 17"/>
          <p:cNvSpPr txBox="1"/>
          <p:nvPr/>
        </p:nvSpPr>
        <p:spPr>
          <a:xfrm>
            <a:off x="4056888" y="909659"/>
            <a:ext cx="3015827" cy="305276"/>
          </a:xfrm>
          <a:prstGeom prst="rect">
            <a:avLst/>
          </a:prstGeom>
        </p:spPr>
        <p:txBody>
          <a:bodyPr vert="horz" wrap="square" lIns="0" tIns="17780" rIns="0" bIns="0" rtlCol="0">
            <a:spAutoFit/>
          </a:bodyPr>
          <a:lstStyle/>
          <a:p>
            <a:pPr marL="16933">
              <a:spcBef>
                <a:spcPts val="140"/>
              </a:spcBef>
            </a:pPr>
            <a:r>
              <a:rPr sz="1867" b="1" dirty="0">
                <a:solidFill>
                  <a:srgbClr val="FF0000"/>
                </a:solidFill>
                <a:latin typeface="Microsoft JhengHei"/>
                <a:cs typeface="Microsoft JhengHei"/>
              </a:rPr>
              <a:t>期刊名稱</a:t>
            </a:r>
            <a:r>
              <a:rPr sz="1867" b="1" spc="-20" dirty="0">
                <a:solidFill>
                  <a:srgbClr val="FF0000"/>
                </a:solidFill>
                <a:latin typeface="Arial"/>
                <a:cs typeface="Arial"/>
              </a:rPr>
              <a:t>, </a:t>
            </a:r>
            <a:r>
              <a:rPr sz="1867" b="1" spc="-13" dirty="0">
                <a:solidFill>
                  <a:srgbClr val="FF0000"/>
                </a:solidFill>
                <a:latin typeface="Microsoft JhengHei"/>
                <a:cs typeface="Microsoft JhengHei"/>
              </a:rPr>
              <a:t>點選可看期刊資訊</a:t>
            </a:r>
            <a:endParaRPr sz="1867">
              <a:latin typeface="Microsoft JhengHei"/>
              <a:cs typeface="Microsoft JhengHei"/>
            </a:endParaRPr>
          </a:p>
        </p:txBody>
      </p:sp>
      <p:sp>
        <p:nvSpPr>
          <p:cNvPr id="18" name="object 18"/>
          <p:cNvSpPr txBox="1"/>
          <p:nvPr/>
        </p:nvSpPr>
        <p:spPr>
          <a:xfrm>
            <a:off x="3842172" y="2196355"/>
            <a:ext cx="985520" cy="305276"/>
          </a:xfrm>
          <a:prstGeom prst="rect">
            <a:avLst/>
          </a:prstGeom>
        </p:spPr>
        <p:txBody>
          <a:bodyPr vert="horz" wrap="square" lIns="0" tIns="17780" rIns="0" bIns="0" rtlCol="0">
            <a:spAutoFit/>
          </a:bodyPr>
          <a:lstStyle/>
          <a:p>
            <a:pPr marL="16933">
              <a:spcBef>
                <a:spcPts val="140"/>
              </a:spcBef>
            </a:pPr>
            <a:r>
              <a:rPr sz="1867" b="1" spc="-27" dirty="0">
                <a:solidFill>
                  <a:srgbClr val="FF0000"/>
                </a:solidFill>
                <a:latin typeface="Microsoft JhengHei"/>
                <a:cs typeface="Microsoft JhengHei"/>
              </a:rPr>
              <a:t>文章標題</a:t>
            </a:r>
            <a:endParaRPr sz="1867">
              <a:latin typeface="Microsoft JhengHei"/>
              <a:cs typeface="Microsoft JhengHei"/>
            </a:endParaRPr>
          </a:p>
        </p:txBody>
      </p:sp>
      <p:sp>
        <p:nvSpPr>
          <p:cNvPr id="19" name="object 19"/>
          <p:cNvSpPr txBox="1"/>
          <p:nvPr/>
        </p:nvSpPr>
        <p:spPr>
          <a:xfrm>
            <a:off x="7218171" y="3043191"/>
            <a:ext cx="509693" cy="305276"/>
          </a:xfrm>
          <a:prstGeom prst="rect">
            <a:avLst/>
          </a:prstGeom>
        </p:spPr>
        <p:txBody>
          <a:bodyPr vert="horz" wrap="square" lIns="0" tIns="17780" rIns="0" bIns="0" rtlCol="0">
            <a:spAutoFit/>
          </a:bodyPr>
          <a:lstStyle/>
          <a:p>
            <a:pPr marL="16933">
              <a:spcBef>
                <a:spcPts val="140"/>
              </a:spcBef>
            </a:pPr>
            <a:r>
              <a:rPr sz="1867" b="1" spc="-40" dirty="0">
                <a:solidFill>
                  <a:srgbClr val="FF0000"/>
                </a:solidFill>
                <a:latin typeface="Microsoft JhengHei"/>
                <a:cs typeface="Microsoft JhengHei"/>
              </a:rPr>
              <a:t>作者</a:t>
            </a:r>
            <a:endParaRPr sz="1867">
              <a:latin typeface="Microsoft JhengHei"/>
              <a:cs typeface="Microsoft JhengHei"/>
            </a:endParaRPr>
          </a:p>
        </p:txBody>
      </p:sp>
      <p:grpSp>
        <p:nvGrpSpPr>
          <p:cNvPr id="20" name="object 20"/>
          <p:cNvGrpSpPr/>
          <p:nvPr/>
        </p:nvGrpSpPr>
        <p:grpSpPr>
          <a:xfrm>
            <a:off x="6394957" y="2902711"/>
            <a:ext cx="2265680" cy="911860"/>
            <a:chOff x="4796218" y="2177033"/>
            <a:chExt cx="1699260" cy="683895"/>
          </a:xfrm>
        </p:grpSpPr>
        <p:sp>
          <p:nvSpPr>
            <p:cNvPr id="21" name="object 21"/>
            <p:cNvSpPr/>
            <p:nvPr/>
          </p:nvSpPr>
          <p:spPr>
            <a:xfrm>
              <a:off x="6052819" y="2177033"/>
              <a:ext cx="442595" cy="295910"/>
            </a:xfrm>
            <a:custGeom>
              <a:avLst/>
              <a:gdLst/>
              <a:ahLst/>
              <a:cxnLst/>
              <a:rect l="l" t="t" r="r" b="b"/>
              <a:pathLst>
                <a:path w="442595" h="295910">
                  <a:moveTo>
                    <a:pt x="335943" y="46144"/>
                  </a:moveTo>
                  <a:lnTo>
                    <a:pt x="0" y="263398"/>
                  </a:lnTo>
                  <a:lnTo>
                    <a:pt x="20700" y="295402"/>
                  </a:lnTo>
                  <a:lnTo>
                    <a:pt x="356588" y="78062"/>
                  </a:lnTo>
                  <a:lnTo>
                    <a:pt x="335943" y="46144"/>
                  </a:lnTo>
                  <a:close/>
                </a:path>
                <a:path w="442595" h="295910">
                  <a:moveTo>
                    <a:pt x="421105" y="35814"/>
                  </a:moveTo>
                  <a:lnTo>
                    <a:pt x="351916" y="35814"/>
                  </a:lnTo>
                  <a:lnTo>
                    <a:pt x="372617" y="67691"/>
                  </a:lnTo>
                  <a:lnTo>
                    <a:pt x="356588" y="78062"/>
                  </a:lnTo>
                  <a:lnTo>
                    <a:pt x="377316" y="110109"/>
                  </a:lnTo>
                  <a:lnTo>
                    <a:pt x="421105" y="35814"/>
                  </a:lnTo>
                  <a:close/>
                </a:path>
                <a:path w="442595" h="295910">
                  <a:moveTo>
                    <a:pt x="351916" y="35814"/>
                  </a:moveTo>
                  <a:lnTo>
                    <a:pt x="335943" y="46144"/>
                  </a:lnTo>
                  <a:lnTo>
                    <a:pt x="356588" y="78062"/>
                  </a:lnTo>
                  <a:lnTo>
                    <a:pt x="372617" y="67691"/>
                  </a:lnTo>
                  <a:lnTo>
                    <a:pt x="351916" y="35814"/>
                  </a:lnTo>
                  <a:close/>
                </a:path>
                <a:path w="442595" h="295910">
                  <a:moveTo>
                    <a:pt x="442213" y="0"/>
                  </a:moveTo>
                  <a:lnTo>
                    <a:pt x="315213" y="14097"/>
                  </a:lnTo>
                  <a:lnTo>
                    <a:pt x="335943" y="46144"/>
                  </a:lnTo>
                  <a:lnTo>
                    <a:pt x="351916" y="35814"/>
                  </a:lnTo>
                  <a:lnTo>
                    <a:pt x="421105" y="35814"/>
                  </a:lnTo>
                  <a:lnTo>
                    <a:pt x="442213" y="0"/>
                  </a:lnTo>
                  <a:close/>
                </a:path>
              </a:pathLst>
            </a:custGeom>
            <a:solidFill>
              <a:srgbClr val="F73C28"/>
            </a:solidFill>
          </p:spPr>
          <p:txBody>
            <a:bodyPr wrap="square" lIns="0" tIns="0" rIns="0" bIns="0" rtlCol="0"/>
            <a:lstStyle/>
            <a:p>
              <a:endParaRPr sz="2400"/>
            </a:p>
          </p:txBody>
        </p:sp>
        <p:sp>
          <p:nvSpPr>
            <p:cNvPr id="22" name="object 22"/>
            <p:cNvSpPr/>
            <p:nvPr/>
          </p:nvSpPr>
          <p:spPr>
            <a:xfrm>
              <a:off x="4810505" y="2530601"/>
              <a:ext cx="1353820" cy="315595"/>
            </a:xfrm>
            <a:custGeom>
              <a:avLst/>
              <a:gdLst/>
              <a:ahLst/>
              <a:cxnLst/>
              <a:rect l="l" t="t" r="r" b="b"/>
              <a:pathLst>
                <a:path w="1353820" h="315594">
                  <a:moveTo>
                    <a:pt x="0" y="315468"/>
                  </a:moveTo>
                  <a:lnTo>
                    <a:pt x="1353312" y="315468"/>
                  </a:lnTo>
                  <a:lnTo>
                    <a:pt x="1353312" y="0"/>
                  </a:lnTo>
                  <a:lnTo>
                    <a:pt x="0" y="0"/>
                  </a:lnTo>
                  <a:lnTo>
                    <a:pt x="0" y="315468"/>
                  </a:lnTo>
                  <a:close/>
                </a:path>
              </a:pathLst>
            </a:custGeom>
            <a:ln w="28575">
              <a:solidFill>
                <a:srgbClr val="FF0000"/>
              </a:solidFill>
            </a:ln>
          </p:spPr>
          <p:txBody>
            <a:bodyPr wrap="square" lIns="0" tIns="0" rIns="0" bIns="0" rtlCol="0"/>
            <a:lstStyle/>
            <a:p>
              <a:endParaRPr sz="2400"/>
            </a:p>
          </p:txBody>
        </p:sp>
      </p:grpSp>
      <p:sp>
        <p:nvSpPr>
          <p:cNvPr id="23" name="object 23"/>
          <p:cNvSpPr txBox="1"/>
          <p:nvPr/>
        </p:nvSpPr>
        <p:spPr>
          <a:xfrm>
            <a:off x="9815069" y="709811"/>
            <a:ext cx="1936327" cy="991745"/>
          </a:xfrm>
          <a:prstGeom prst="rect">
            <a:avLst/>
          </a:prstGeom>
        </p:spPr>
        <p:txBody>
          <a:bodyPr vert="horz" wrap="square" lIns="0" tIns="43179" rIns="0" bIns="0" rtlCol="0">
            <a:spAutoFit/>
          </a:bodyPr>
          <a:lstStyle/>
          <a:p>
            <a:pPr marL="61805" marR="6773" indent="-45719" algn="just">
              <a:lnSpc>
                <a:spcPct val="109500"/>
              </a:lnSpc>
              <a:spcBef>
                <a:spcPts val="339"/>
              </a:spcBef>
            </a:pPr>
            <a:r>
              <a:rPr sz="1867" b="1" spc="-13" dirty="0">
                <a:solidFill>
                  <a:srgbClr val="FF0000"/>
                </a:solidFill>
                <a:latin typeface="Microsoft JhengHei"/>
                <a:cs typeface="Microsoft JhengHei"/>
              </a:rPr>
              <a:t>點選查看作者資訊</a:t>
            </a:r>
            <a:r>
              <a:rPr sz="1867" b="1" spc="-7" dirty="0">
                <a:solidFill>
                  <a:srgbClr val="FF0000"/>
                </a:solidFill>
                <a:latin typeface="Microsoft JhengHei"/>
                <a:cs typeface="Microsoft JhengHei"/>
              </a:rPr>
              <a:t>透過</a:t>
            </a:r>
            <a:r>
              <a:rPr sz="1867" b="1" spc="-13" dirty="0">
                <a:solidFill>
                  <a:srgbClr val="FF0000"/>
                </a:solidFill>
                <a:latin typeface="Arial"/>
                <a:cs typeface="Arial"/>
              </a:rPr>
              <a:t>Scopus</a:t>
            </a:r>
            <a:r>
              <a:rPr sz="1867" b="1" spc="-33" dirty="0">
                <a:solidFill>
                  <a:srgbClr val="FF0000"/>
                </a:solidFill>
                <a:latin typeface="Microsoft JhengHei"/>
                <a:cs typeface="Microsoft JhengHei"/>
              </a:rPr>
              <a:t>查看</a:t>
            </a:r>
            <a:r>
              <a:rPr sz="1867" b="1" spc="-13" dirty="0">
                <a:solidFill>
                  <a:srgbClr val="FF0000"/>
                </a:solidFill>
                <a:latin typeface="Microsoft JhengHei"/>
                <a:cs typeface="Microsoft JhengHei"/>
              </a:rPr>
              <a:t>作者相關文獻</a:t>
            </a:r>
            <a:endParaRPr sz="1867">
              <a:latin typeface="Microsoft JhengHei"/>
              <a:cs typeface="Microsoft JhengHei"/>
            </a:endParaRPr>
          </a:p>
        </p:txBody>
      </p:sp>
      <p:sp>
        <p:nvSpPr>
          <p:cNvPr id="24" name="object 24"/>
          <p:cNvSpPr txBox="1"/>
          <p:nvPr/>
        </p:nvSpPr>
        <p:spPr>
          <a:xfrm>
            <a:off x="1130852" y="1039316"/>
            <a:ext cx="1112118" cy="1167243"/>
          </a:xfrm>
          <a:prstGeom prst="rect">
            <a:avLst/>
          </a:prstGeom>
        </p:spPr>
        <p:txBody>
          <a:bodyPr vert="horz" wrap="square" lIns="0" tIns="17780" rIns="0" bIns="0" rtlCol="0">
            <a:spAutoFit/>
          </a:bodyPr>
          <a:lstStyle/>
          <a:p>
            <a:pPr marL="16933">
              <a:spcBef>
                <a:spcPts val="140"/>
              </a:spcBef>
            </a:pPr>
            <a:r>
              <a:rPr sz="1867" b="1" spc="-40" dirty="0">
                <a:solidFill>
                  <a:srgbClr val="FF0000"/>
                </a:solidFill>
                <a:latin typeface="Microsoft JhengHei"/>
                <a:cs typeface="Microsoft JhengHei"/>
              </a:rPr>
              <a:t>大綱</a:t>
            </a:r>
            <a:endParaRPr sz="1867" dirty="0">
              <a:latin typeface="Microsoft JhengHei"/>
              <a:cs typeface="Microsoft JhengHei"/>
            </a:endParaRPr>
          </a:p>
          <a:p>
            <a:pPr marL="16933" marR="6773" algn="just"/>
            <a:r>
              <a:rPr sz="1867" b="1" spc="-20" dirty="0">
                <a:solidFill>
                  <a:srgbClr val="FF0000"/>
                </a:solidFill>
                <a:latin typeface="Microsoft JhengHei"/>
                <a:cs typeface="Microsoft JhengHei"/>
              </a:rPr>
              <a:t>可快速檢視想看的</a:t>
            </a:r>
            <a:r>
              <a:rPr sz="1867" b="1" spc="-33" dirty="0">
                <a:solidFill>
                  <a:srgbClr val="FF0000"/>
                </a:solidFill>
                <a:latin typeface="Microsoft JhengHei"/>
                <a:cs typeface="Microsoft JhengHei"/>
              </a:rPr>
              <a:t>內容</a:t>
            </a:r>
            <a:endParaRPr sz="1867" dirty="0">
              <a:latin typeface="Microsoft JhengHei"/>
              <a:cs typeface="Microsoft JhengHei"/>
            </a:endParaRPr>
          </a:p>
        </p:txBody>
      </p:sp>
      <p:sp>
        <p:nvSpPr>
          <p:cNvPr id="25" name="object 25"/>
          <p:cNvSpPr txBox="1"/>
          <p:nvPr/>
        </p:nvSpPr>
        <p:spPr>
          <a:xfrm>
            <a:off x="3842172" y="4195742"/>
            <a:ext cx="985520" cy="304421"/>
          </a:xfrm>
          <a:prstGeom prst="rect">
            <a:avLst/>
          </a:prstGeom>
        </p:spPr>
        <p:txBody>
          <a:bodyPr vert="horz" wrap="square" lIns="0" tIns="16933" rIns="0" bIns="0" rtlCol="0">
            <a:spAutoFit/>
          </a:bodyPr>
          <a:lstStyle/>
          <a:p>
            <a:pPr marL="16933">
              <a:spcBef>
                <a:spcPts val="133"/>
              </a:spcBef>
            </a:pPr>
            <a:r>
              <a:rPr sz="1867" b="1" spc="-20" dirty="0">
                <a:solidFill>
                  <a:srgbClr val="FF0000"/>
                </a:solidFill>
                <a:latin typeface="Microsoft JhengHei"/>
                <a:cs typeface="Microsoft JhengHei"/>
              </a:rPr>
              <a:t>文章重點</a:t>
            </a:r>
            <a:endParaRPr sz="1867">
              <a:latin typeface="Microsoft JhengHei"/>
              <a:cs typeface="Microsoft JhengHei"/>
            </a:endParaRPr>
          </a:p>
        </p:txBody>
      </p:sp>
      <p:sp>
        <p:nvSpPr>
          <p:cNvPr id="26" name="object 26"/>
          <p:cNvSpPr txBox="1"/>
          <p:nvPr/>
        </p:nvSpPr>
        <p:spPr>
          <a:xfrm>
            <a:off x="1403433" y="2490555"/>
            <a:ext cx="985520" cy="784958"/>
          </a:xfrm>
          <a:prstGeom prst="rect">
            <a:avLst/>
          </a:prstGeom>
        </p:spPr>
        <p:txBody>
          <a:bodyPr vert="horz" wrap="square" lIns="0" tIns="17780" rIns="0" bIns="0" rtlCol="0">
            <a:spAutoFit/>
          </a:bodyPr>
          <a:lstStyle/>
          <a:p>
            <a:pPr marL="16933">
              <a:spcBef>
                <a:spcPts val="140"/>
              </a:spcBef>
            </a:pPr>
            <a:r>
              <a:rPr sz="1867" b="1" spc="-20" dirty="0">
                <a:solidFill>
                  <a:srgbClr val="FF0000"/>
                </a:solidFill>
                <a:latin typeface="Microsoft JhengHei"/>
                <a:cs typeface="Microsoft JhengHei"/>
              </a:rPr>
              <a:t>引用文獻</a:t>
            </a:r>
            <a:endParaRPr sz="1867" dirty="0">
              <a:latin typeface="Microsoft JhengHei"/>
              <a:cs typeface="Microsoft JhengHei"/>
            </a:endParaRPr>
          </a:p>
          <a:p>
            <a:pPr marL="38944">
              <a:spcBef>
                <a:spcPts val="1493"/>
              </a:spcBef>
            </a:pPr>
            <a:r>
              <a:rPr sz="1867" b="1" spc="-67" dirty="0">
                <a:solidFill>
                  <a:srgbClr val="FF0000"/>
                </a:solidFill>
                <a:latin typeface="Microsoft JhengHei"/>
                <a:cs typeface="Microsoft JhengHei"/>
              </a:rPr>
              <a:t>圖</a:t>
            </a:r>
            <a:endParaRPr sz="1867" dirty="0">
              <a:latin typeface="Microsoft JhengHei"/>
              <a:cs typeface="Microsoft JhengHei"/>
            </a:endParaRPr>
          </a:p>
        </p:txBody>
      </p:sp>
      <p:sp>
        <p:nvSpPr>
          <p:cNvPr id="27" name="object 27"/>
          <p:cNvSpPr txBox="1"/>
          <p:nvPr/>
        </p:nvSpPr>
        <p:spPr>
          <a:xfrm>
            <a:off x="1268103" y="4376251"/>
            <a:ext cx="271780" cy="304421"/>
          </a:xfrm>
          <a:prstGeom prst="rect">
            <a:avLst/>
          </a:prstGeom>
        </p:spPr>
        <p:txBody>
          <a:bodyPr vert="horz" wrap="square" lIns="0" tIns="16933" rIns="0" bIns="0" rtlCol="0">
            <a:spAutoFit/>
          </a:bodyPr>
          <a:lstStyle/>
          <a:p>
            <a:pPr marL="16933">
              <a:spcBef>
                <a:spcPts val="133"/>
              </a:spcBef>
            </a:pPr>
            <a:r>
              <a:rPr sz="1867" b="1" spc="-67" dirty="0">
                <a:solidFill>
                  <a:srgbClr val="FF0000"/>
                </a:solidFill>
                <a:latin typeface="Microsoft JhengHei"/>
                <a:cs typeface="Microsoft JhengHei"/>
              </a:rPr>
              <a:t>表</a:t>
            </a:r>
            <a:endParaRPr sz="1867">
              <a:latin typeface="Microsoft JhengHei"/>
              <a:cs typeface="Microsoft JhengHei"/>
            </a:endParaRPr>
          </a:p>
        </p:txBody>
      </p:sp>
      <p:grpSp>
        <p:nvGrpSpPr>
          <p:cNvPr id="28" name="object 28"/>
          <p:cNvGrpSpPr/>
          <p:nvPr/>
        </p:nvGrpSpPr>
        <p:grpSpPr>
          <a:xfrm>
            <a:off x="2103374" y="5224695"/>
            <a:ext cx="6545580" cy="1184487"/>
            <a:chOff x="1577530" y="3918521"/>
            <a:chExt cx="4909185" cy="888365"/>
          </a:xfrm>
        </p:grpSpPr>
        <p:sp>
          <p:nvSpPr>
            <p:cNvPr id="29" name="object 29"/>
            <p:cNvSpPr/>
            <p:nvPr/>
          </p:nvSpPr>
          <p:spPr>
            <a:xfrm>
              <a:off x="3563366" y="3918521"/>
              <a:ext cx="2923540" cy="377190"/>
            </a:xfrm>
            <a:custGeom>
              <a:avLst/>
              <a:gdLst/>
              <a:ahLst/>
              <a:cxnLst/>
              <a:rect l="l" t="t" r="r" b="b"/>
              <a:pathLst>
                <a:path w="2923540" h="377189">
                  <a:moveTo>
                    <a:pt x="2807334" y="37881"/>
                  </a:moveTo>
                  <a:lnTo>
                    <a:pt x="0" y="338962"/>
                  </a:lnTo>
                  <a:lnTo>
                    <a:pt x="4063" y="376847"/>
                  </a:lnTo>
                  <a:lnTo>
                    <a:pt x="2811398" y="75765"/>
                  </a:lnTo>
                  <a:lnTo>
                    <a:pt x="2807334" y="37881"/>
                  </a:lnTo>
                  <a:close/>
                </a:path>
                <a:path w="2923540" h="377189">
                  <a:moveTo>
                    <a:pt x="2899454" y="35852"/>
                  </a:moveTo>
                  <a:lnTo>
                    <a:pt x="2826258" y="35852"/>
                  </a:lnTo>
                  <a:lnTo>
                    <a:pt x="2830322" y="73736"/>
                  </a:lnTo>
                  <a:lnTo>
                    <a:pt x="2811398" y="75765"/>
                  </a:lnTo>
                  <a:lnTo>
                    <a:pt x="2815463" y="113652"/>
                  </a:lnTo>
                  <a:lnTo>
                    <a:pt x="2923032" y="44640"/>
                  </a:lnTo>
                  <a:lnTo>
                    <a:pt x="2899454" y="35852"/>
                  </a:lnTo>
                  <a:close/>
                </a:path>
                <a:path w="2923540" h="377189">
                  <a:moveTo>
                    <a:pt x="2826258" y="35852"/>
                  </a:moveTo>
                  <a:lnTo>
                    <a:pt x="2807334" y="37881"/>
                  </a:lnTo>
                  <a:lnTo>
                    <a:pt x="2811398" y="75765"/>
                  </a:lnTo>
                  <a:lnTo>
                    <a:pt x="2830322" y="73736"/>
                  </a:lnTo>
                  <a:lnTo>
                    <a:pt x="2826258" y="35852"/>
                  </a:lnTo>
                  <a:close/>
                </a:path>
                <a:path w="2923540" h="377189">
                  <a:moveTo>
                    <a:pt x="2803271" y="0"/>
                  </a:moveTo>
                  <a:lnTo>
                    <a:pt x="2807334" y="37881"/>
                  </a:lnTo>
                  <a:lnTo>
                    <a:pt x="2826258" y="35852"/>
                  </a:lnTo>
                  <a:lnTo>
                    <a:pt x="2899454" y="35852"/>
                  </a:lnTo>
                  <a:lnTo>
                    <a:pt x="2803271" y="0"/>
                  </a:lnTo>
                  <a:close/>
                </a:path>
              </a:pathLst>
            </a:custGeom>
            <a:solidFill>
              <a:srgbClr val="F73C28"/>
            </a:solidFill>
          </p:spPr>
          <p:txBody>
            <a:bodyPr wrap="square" lIns="0" tIns="0" rIns="0" bIns="0" rtlCol="0"/>
            <a:lstStyle/>
            <a:p>
              <a:endParaRPr sz="2400"/>
            </a:p>
          </p:txBody>
        </p:sp>
        <p:sp>
          <p:nvSpPr>
            <p:cNvPr id="30" name="object 30"/>
            <p:cNvSpPr/>
            <p:nvPr/>
          </p:nvSpPr>
          <p:spPr>
            <a:xfrm>
              <a:off x="1591817" y="4520946"/>
              <a:ext cx="347980" cy="271780"/>
            </a:xfrm>
            <a:custGeom>
              <a:avLst/>
              <a:gdLst/>
              <a:ahLst/>
              <a:cxnLst/>
              <a:rect l="l" t="t" r="r" b="b"/>
              <a:pathLst>
                <a:path w="347980" h="271779">
                  <a:moveTo>
                    <a:pt x="0" y="271271"/>
                  </a:moveTo>
                  <a:lnTo>
                    <a:pt x="347471" y="271271"/>
                  </a:lnTo>
                  <a:lnTo>
                    <a:pt x="347471" y="0"/>
                  </a:lnTo>
                  <a:lnTo>
                    <a:pt x="0" y="0"/>
                  </a:lnTo>
                  <a:lnTo>
                    <a:pt x="0" y="271271"/>
                  </a:lnTo>
                  <a:close/>
                </a:path>
              </a:pathLst>
            </a:custGeom>
            <a:ln w="28575">
              <a:solidFill>
                <a:srgbClr val="FF0000"/>
              </a:solidFill>
            </a:ln>
          </p:spPr>
          <p:txBody>
            <a:bodyPr wrap="square" lIns="0" tIns="0" rIns="0" bIns="0" rtlCol="0"/>
            <a:lstStyle/>
            <a:p>
              <a:endParaRPr sz="2400"/>
            </a:p>
          </p:txBody>
        </p:sp>
      </p:grpSp>
      <p:sp>
        <p:nvSpPr>
          <p:cNvPr id="31" name="object 31"/>
          <p:cNvSpPr txBox="1"/>
          <p:nvPr/>
        </p:nvSpPr>
        <p:spPr>
          <a:xfrm>
            <a:off x="8697468" y="4139354"/>
            <a:ext cx="3122507" cy="304421"/>
          </a:xfrm>
          <a:prstGeom prst="rect">
            <a:avLst/>
          </a:prstGeom>
        </p:spPr>
        <p:txBody>
          <a:bodyPr vert="horz" wrap="square" lIns="0" tIns="16933" rIns="0" bIns="0" rtlCol="0">
            <a:spAutoFit/>
          </a:bodyPr>
          <a:lstStyle/>
          <a:p>
            <a:pPr marL="16933">
              <a:spcBef>
                <a:spcPts val="133"/>
              </a:spcBef>
            </a:pPr>
            <a:r>
              <a:rPr sz="1867" b="1" spc="-13" dirty="0">
                <a:solidFill>
                  <a:srgbClr val="FF0000"/>
                </a:solidFill>
                <a:latin typeface="Microsoft JhengHei"/>
                <a:cs typeface="Microsoft JhengHei"/>
              </a:rPr>
              <a:t>快速查看參考文獻並檢視全文</a:t>
            </a:r>
            <a:endParaRPr sz="1867">
              <a:latin typeface="Microsoft JhengHei"/>
              <a:cs typeface="Microsoft JhengHei"/>
            </a:endParaRPr>
          </a:p>
        </p:txBody>
      </p:sp>
    </p:spTree>
    <p:extLst>
      <p:ext uri="{BB962C8B-B14F-4D97-AF65-F5344CB8AC3E}">
        <p14:creationId xmlns:p14="http://schemas.microsoft.com/office/powerpoint/2010/main" val="1521901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t="6909" b="4607"/>
          <a:stretch/>
        </p:blipFill>
        <p:spPr>
          <a:xfrm>
            <a:off x="0" y="0"/>
            <a:ext cx="12192000" cy="6858000"/>
          </a:xfrm>
          <a:prstGeom prst="rect">
            <a:avLst/>
          </a:prstGeom>
        </p:spPr>
      </p:pic>
      <p:sp>
        <p:nvSpPr>
          <p:cNvPr id="3" name="文字方塊 2">
            <a:extLst>
              <a:ext uri="{FF2B5EF4-FFF2-40B4-BE49-F238E27FC236}">
                <a16:creationId xmlns:a16="http://schemas.microsoft.com/office/drawing/2014/main" id="{F6327C59-70F5-6843-347B-7F8AE9950391}"/>
              </a:ext>
            </a:extLst>
          </p:cNvPr>
          <p:cNvSpPr txBox="1"/>
          <p:nvPr/>
        </p:nvSpPr>
        <p:spPr>
          <a:xfrm>
            <a:off x="8349337" y="4755368"/>
            <a:ext cx="3288481" cy="1015663"/>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dirty="0" smtClean="0">
                <a:latin typeface="Microsoft YaHei" panose="020B0503020204020204" pitchFamily="34" charset="-122"/>
                <a:ea typeface="Microsoft YaHei" panose="020B0503020204020204" pitchFamily="34" charset="-122"/>
              </a:rPr>
              <a:t>如果有線上全文</a:t>
            </a:r>
            <a:r>
              <a:rPr lang="en-US" altLang="zh-TW" sz="2000" dirty="0" smtClean="0">
                <a:latin typeface="Microsoft YaHei" panose="020B0503020204020204" pitchFamily="34" charset="-122"/>
                <a:ea typeface="Microsoft YaHei" panose="020B0503020204020204" pitchFamily="34" charset="-122"/>
              </a:rPr>
              <a:t/>
            </a:r>
            <a:br>
              <a:rPr lang="en-US" altLang="zh-TW" sz="2000" dirty="0" smtClean="0">
                <a:latin typeface="Microsoft YaHei" panose="020B0503020204020204" pitchFamily="34" charset="-122"/>
                <a:ea typeface="Microsoft YaHei" panose="020B0503020204020204" pitchFamily="34" charset="-122"/>
              </a:rPr>
            </a:br>
            <a:r>
              <a:rPr lang="zh-TW" altLang="en-US" sz="2000" dirty="0" smtClean="0">
                <a:latin typeface="Microsoft YaHei" panose="020B0503020204020204" pitchFamily="34" charset="-122"/>
                <a:ea typeface="Microsoft YaHei" panose="020B0503020204020204" pitchFamily="34" charset="-122"/>
              </a:rPr>
              <a:t>可以利用</a:t>
            </a:r>
            <a:r>
              <a:rPr lang="en-US" altLang="zh-TW" sz="2000" dirty="0" smtClean="0">
                <a:latin typeface="Microsoft YaHei" panose="020B0503020204020204" pitchFamily="34" charset="-122"/>
                <a:ea typeface="Microsoft YaHei" panose="020B0503020204020204" pitchFamily="34" charset="-122"/>
              </a:rPr>
              <a:t>google</a:t>
            </a:r>
            <a:r>
              <a:rPr lang="zh-TW" altLang="en-US" sz="2000" dirty="0" smtClean="0">
                <a:latin typeface="Microsoft YaHei" panose="020B0503020204020204" pitchFamily="34" charset="-122"/>
                <a:ea typeface="Microsoft YaHei" panose="020B0503020204020204" pitchFamily="34" charset="-122"/>
              </a:rPr>
              <a:t>翻譯中文即可以參考</a:t>
            </a:r>
            <a:endParaRPr lang="zh-TW"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1877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724" y="0"/>
            <a:ext cx="5195528" cy="7349692"/>
          </a:xfrm>
          <a:prstGeom prst="rect">
            <a:avLst/>
          </a:prstGeom>
        </p:spPr>
      </p:pic>
      <p:sp>
        <p:nvSpPr>
          <p:cNvPr id="3" name="矩形 2">
            <a:extLst>
              <a:ext uri="{FF2B5EF4-FFF2-40B4-BE49-F238E27FC236}">
                <a16:creationId xmlns:a16="http://schemas.microsoft.com/office/drawing/2014/main" id="{AE7A5E6A-2C8B-4AF6-B326-14052DDA0F21}"/>
              </a:ext>
            </a:extLst>
          </p:cNvPr>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4" name="矩形 3">
            <a:extLst>
              <a:ext uri="{FF2B5EF4-FFF2-40B4-BE49-F238E27FC236}">
                <a16:creationId xmlns:a16="http://schemas.microsoft.com/office/drawing/2014/main" id="{8A37839C-D903-442D-A67A-993AF97BE785}"/>
              </a:ext>
            </a:extLst>
          </p:cNvPr>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5" name="文本占位符 3">
            <a:extLst>
              <a:ext uri="{FF2B5EF4-FFF2-40B4-BE49-F238E27FC236}">
                <a16:creationId xmlns:a16="http://schemas.microsoft.com/office/drawing/2014/main" id="{798F7B92-E5B6-41A7-A0DF-F038EB1F9A07}"/>
              </a:ext>
            </a:extLst>
          </p:cNvPr>
          <p:cNvSpPr txBox="1"/>
          <p:nvPr/>
        </p:nvSpPr>
        <p:spPr>
          <a:xfrm>
            <a:off x="431687" y="56254"/>
            <a:ext cx="3595190"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傳承知識</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二手書分享活動</a:t>
            </a:r>
            <a:endParaRPr kumimoji="1" lang="zh-CN" altLang="en-US" sz="2000" b="0" dirty="0">
              <a:solidFill>
                <a:schemeClr val="tx1">
                  <a:lumMod val="65000"/>
                  <a:lumOff val="35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4913889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6288" y="532826"/>
            <a:ext cx="9891494" cy="590697"/>
          </a:xfrm>
          <a:prstGeom prst="rect">
            <a:avLst/>
          </a:prstGeom>
        </p:spPr>
        <p:txBody>
          <a:bodyPr vert="horz" wrap="square" lIns="0" tIns="16087" rIns="0" bIns="0" rtlCol="0">
            <a:spAutoFit/>
          </a:bodyPr>
          <a:lstStyle/>
          <a:p>
            <a:pPr marL="370831" indent="-353898">
              <a:spcBef>
                <a:spcPts val="127"/>
              </a:spcBef>
              <a:buClr>
                <a:srgbClr val="FF6C00"/>
              </a:buClr>
              <a:buFont typeface="Arial MT"/>
              <a:buChar char="•"/>
              <a:tabLst>
                <a:tab pos="370831" algn="l"/>
              </a:tabLst>
            </a:pPr>
            <a:r>
              <a:rPr sz="3733" b="1" spc="-47" dirty="0">
                <a:solidFill>
                  <a:srgbClr val="006FC0"/>
                </a:solidFill>
                <a:latin typeface="Microsoft JhengHei"/>
                <a:cs typeface="Microsoft JhengHei"/>
              </a:rPr>
              <a:t>如何找尋期刊</a:t>
            </a:r>
            <a:r>
              <a:rPr sz="3733" b="1" dirty="0">
                <a:solidFill>
                  <a:srgbClr val="006FC0"/>
                </a:solidFill>
                <a:latin typeface="Arial"/>
                <a:cs typeface="Arial"/>
              </a:rPr>
              <a:t>/</a:t>
            </a:r>
            <a:r>
              <a:rPr sz="3733" b="1" spc="-47" dirty="0" err="1">
                <a:solidFill>
                  <a:srgbClr val="006FC0"/>
                </a:solidFill>
                <a:latin typeface="Microsoft JhengHei"/>
                <a:cs typeface="Microsoft JhengHei"/>
              </a:rPr>
              <a:t>電子書</a:t>
            </a:r>
            <a:r>
              <a:rPr sz="3733" b="1" spc="-67" dirty="0" smtClean="0">
                <a:solidFill>
                  <a:srgbClr val="006FC0"/>
                </a:solidFill>
                <a:latin typeface="Arial"/>
                <a:cs typeface="Arial"/>
              </a:rPr>
              <a:t>?</a:t>
            </a:r>
            <a:r>
              <a:rPr lang="zh-TW" altLang="en-US" sz="3733" b="1" spc="-67" dirty="0" smtClean="0">
                <a:solidFill>
                  <a:srgbClr val="006FC0"/>
                </a:solidFill>
                <a:latin typeface="Arial"/>
                <a:cs typeface="Arial"/>
              </a:rPr>
              <a:t>參考以下的電子雜誌</a:t>
            </a:r>
            <a:endParaRPr sz="3733" dirty="0">
              <a:latin typeface="Arial"/>
              <a:cs typeface="Arial"/>
            </a:endParaRPr>
          </a:p>
        </p:txBody>
      </p:sp>
      <p:sp>
        <p:nvSpPr>
          <p:cNvPr id="3" name="object 3"/>
          <p:cNvSpPr txBox="1"/>
          <p:nvPr/>
        </p:nvSpPr>
        <p:spPr>
          <a:xfrm>
            <a:off x="11258295" y="6277389"/>
            <a:ext cx="185420" cy="181310"/>
          </a:xfrm>
          <a:prstGeom prst="rect">
            <a:avLst/>
          </a:prstGeom>
        </p:spPr>
        <p:txBody>
          <a:bodyPr vert="horz" wrap="square" lIns="0" tIns="16933" rIns="0" bIns="0" rtlCol="0">
            <a:spAutoFit/>
          </a:bodyPr>
          <a:lstStyle/>
          <a:p>
            <a:pPr marL="16933">
              <a:spcBef>
                <a:spcPts val="133"/>
              </a:spcBef>
            </a:pPr>
            <a:r>
              <a:rPr sz="1067" spc="-33" dirty="0">
                <a:solidFill>
                  <a:srgbClr val="97999B"/>
                </a:solidFill>
                <a:latin typeface="Arial MT"/>
                <a:cs typeface="Arial MT"/>
              </a:rPr>
              <a:t>25</a:t>
            </a:r>
            <a:endParaRPr sz="1067">
              <a:latin typeface="Arial MT"/>
              <a:cs typeface="Arial MT"/>
            </a:endParaRPr>
          </a:p>
        </p:txBody>
      </p:sp>
      <p:sp>
        <p:nvSpPr>
          <p:cNvPr id="4" name="文字方塊 3"/>
          <p:cNvSpPr txBox="1"/>
          <p:nvPr/>
        </p:nvSpPr>
        <p:spPr>
          <a:xfrm>
            <a:off x="1044128" y="1375386"/>
            <a:ext cx="11160428" cy="4308872"/>
          </a:xfrm>
          <a:prstGeom prst="rect">
            <a:avLst/>
          </a:prstGeom>
          <a:noFill/>
        </p:spPr>
        <p:txBody>
          <a:bodyPr wrap="none" rtlCol="0">
            <a:spAutoFit/>
          </a:bodyPr>
          <a:lstStyle/>
          <a:p>
            <a:r>
              <a:rPr lang="zh-TW" altLang="en-US" sz="3200" b="1" dirty="0"/>
              <a:t>🛠 機械設計與製造</a:t>
            </a:r>
          </a:p>
          <a:p>
            <a:pPr marL="457200" indent="-457200">
              <a:buFont typeface="Arial" panose="020B0604020202020204" pitchFamily="34" charset="0"/>
              <a:buChar char="•"/>
            </a:pPr>
            <a:r>
              <a:rPr lang="en-US" altLang="zh-TW" sz="3200" dirty="0"/>
              <a:t>ASME Journal of Mechanical Design</a:t>
            </a:r>
            <a:r>
              <a:rPr lang="zh-TW" altLang="en-US" sz="3200" dirty="0"/>
              <a:t>（美國機械工程學會）</a:t>
            </a:r>
          </a:p>
          <a:p>
            <a:pPr marL="457200" indent="-457200">
              <a:buFont typeface="Arial" panose="020B0604020202020204" pitchFamily="34" charset="0"/>
              <a:buChar char="•"/>
            </a:pPr>
            <a:r>
              <a:rPr lang="en-US" altLang="zh-TW" sz="3200" dirty="0"/>
              <a:t>Precision Engineering</a:t>
            </a:r>
            <a:r>
              <a:rPr lang="zh-TW" altLang="en-US" sz="3200" dirty="0"/>
              <a:t>（</a:t>
            </a:r>
            <a:r>
              <a:rPr lang="en-US" altLang="zh-TW" sz="3200" dirty="0"/>
              <a:t>Elsevier</a:t>
            </a:r>
            <a:r>
              <a:rPr lang="zh-TW" altLang="en-US" sz="3200" dirty="0"/>
              <a:t>）</a:t>
            </a:r>
          </a:p>
          <a:p>
            <a:pPr marL="457200" indent="-457200">
              <a:buFont typeface="Arial" panose="020B0604020202020204" pitchFamily="34" charset="0"/>
              <a:buChar char="•"/>
            </a:pPr>
            <a:r>
              <a:rPr lang="en-US" altLang="zh-TW" sz="3200" dirty="0"/>
              <a:t>Mechanism and Machine Theory</a:t>
            </a:r>
            <a:r>
              <a:rPr lang="zh-TW" altLang="en-US" sz="3200" dirty="0"/>
              <a:t>（</a:t>
            </a:r>
            <a:r>
              <a:rPr lang="en-US" altLang="zh-TW" sz="3200" dirty="0"/>
              <a:t>Elsevier</a:t>
            </a:r>
            <a:r>
              <a:rPr lang="zh-TW" altLang="en-US" sz="3200" dirty="0"/>
              <a:t>）</a:t>
            </a:r>
          </a:p>
          <a:p>
            <a:r>
              <a:rPr lang="zh-TW" altLang="en-US" sz="3200" b="1" dirty="0"/>
              <a:t>🔩 動力學與控制</a:t>
            </a:r>
          </a:p>
          <a:p>
            <a:pPr marL="457200" indent="-457200">
              <a:buFont typeface="Arial" panose="020B0604020202020204" pitchFamily="34" charset="0"/>
              <a:buChar char="•"/>
            </a:pPr>
            <a:r>
              <a:rPr lang="en-US" altLang="zh-TW" sz="3200" dirty="0"/>
              <a:t>ASME Journal of Dynamic Systems, Measurement and Control</a:t>
            </a:r>
          </a:p>
          <a:p>
            <a:pPr marL="457200" indent="-457200">
              <a:buFont typeface="Arial" panose="020B0604020202020204" pitchFamily="34" charset="0"/>
              <a:buChar char="•"/>
            </a:pPr>
            <a:r>
              <a:rPr lang="en-US" altLang="zh-TW" sz="3200" dirty="0"/>
              <a:t>Mechanical Systems and Signal Processing</a:t>
            </a:r>
            <a:r>
              <a:rPr lang="zh-TW" altLang="en-US" sz="3200" dirty="0"/>
              <a:t>（</a:t>
            </a:r>
            <a:r>
              <a:rPr lang="en-US" altLang="zh-TW" sz="3200" dirty="0"/>
              <a:t>Elsevier</a:t>
            </a:r>
            <a:r>
              <a:rPr lang="zh-TW" altLang="en-US" sz="3200" dirty="0"/>
              <a:t>）</a:t>
            </a:r>
          </a:p>
          <a:p>
            <a:pPr marL="457200" indent="-457200">
              <a:buFont typeface="Arial" panose="020B0604020202020204" pitchFamily="34" charset="0"/>
              <a:buChar char="•"/>
            </a:pPr>
            <a:r>
              <a:rPr lang="en-US" altLang="zh-TW" sz="3200" dirty="0"/>
              <a:t>Nonlinear Dynamics</a:t>
            </a:r>
            <a:r>
              <a:rPr lang="zh-TW" altLang="en-US" sz="3200" dirty="0"/>
              <a:t>（</a:t>
            </a:r>
            <a:r>
              <a:rPr lang="en-US" altLang="zh-TW" sz="3200" dirty="0"/>
              <a:t>Springer</a:t>
            </a:r>
            <a:r>
              <a:rPr lang="zh-TW" altLang="en-US" sz="3200" dirty="0"/>
              <a:t>）</a:t>
            </a:r>
          </a:p>
          <a:p>
            <a:endParaRPr lang="zh-TW" altLang="en-US" dirty="0"/>
          </a:p>
        </p:txBody>
      </p:sp>
    </p:spTree>
    <p:extLst>
      <p:ext uri="{BB962C8B-B14F-4D97-AF65-F5344CB8AC3E}">
        <p14:creationId xmlns:p14="http://schemas.microsoft.com/office/powerpoint/2010/main" val="26727011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008311" y="727496"/>
            <a:ext cx="1624533" cy="283829"/>
          </a:xfrm>
          <a:prstGeom prst="rect">
            <a:avLst/>
          </a:prstGeom>
        </p:spPr>
      </p:pic>
      <p:sp>
        <p:nvSpPr>
          <p:cNvPr id="8" name="object 8"/>
          <p:cNvSpPr txBox="1">
            <a:spLocks noGrp="1"/>
          </p:cNvSpPr>
          <p:nvPr>
            <p:ph type="title"/>
          </p:nvPr>
        </p:nvSpPr>
        <p:spPr>
          <a:xfrm>
            <a:off x="0" y="114766"/>
            <a:ext cx="7400475" cy="693353"/>
          </a:xfrm>
          <a:prstGeom prst="rect">
            <a:avLst/>
          </a:prstGeom>
        </p:spPr>
        <p:txBody>
          <a:bodyPr vert="horz" wrap="square" lIns="0" tIns="16087" rIns="0" bIns="0" rtlCol="0" anchor="ctr">
            <a:spAutoFit/>
          </a:bodyPr>
          <a:lstStyle/>
          <a:p>
            <a:pPr marL="16933">
              <a:lnSpc>
                <a:spcPct val="100000"/>
              </a:lnSpc>
              <a:spcBef>
                <a:spcPts val="127"/>
              </a:spcBef>
            </a:pPr>
            <a:r>
              <a:rPr spc="-27" dirty="0">
                <a:latin typeface="Microsoft JhengHei"/>
                <a:cs typeface="Microsoft JhengHei"/>
              </a:rPr>
              <a:t>如何找尋期刊或電子書 </a:t>
            </a:r>
            <a:r>
              <a:rPr spc="-13" dirty="0"/>
              <a:t>(</a:t>
            </a:r>
            <a:r>
              <a:rPr spc="-47" dirty="0">
                <a:latin typeface="Microsoft JhengHei"/>
                <a:cs typeface="Microsoft JhengHei"/>
              </a:rPr>
              <a:t>首頁</a:t>
            </a:r>
            <a:r>
              <a:rPr spc="-67" dirty="0"/>
              <a:t>)</a:t>
            </a:r>
          </a:p>
        </p:txBody>
      </p:sp>
      <p:grpSp>
        <p:nvGrpSpPr>
          <p:cNvPr id="13" name="object 13"/>
          <p:cNvGrpSpPr/>
          <p:nvPr/>
        </p:nvGrpSpPr>
        <p:grpSpPr>
          <a:xfrm>
            <a:off x="7142987" y="561341"/>
            <a:ext cx="794173" cy="698500"/>
            <a:chOff x="5357240" y="421005"/>
            <a:chExt cx="595630" cy="523875"/>
          </a:xfrm>
        </p:grpSpPr>
        <p:sp>
          <p:nvSpPr>
            <p:cNvPr id="14" name="object 14"/>
            <p:cNvSpPr/>
            <p:nvPr/>
          </p:nvSpPr>
          <p:spPr>
            <a:xfrm>
              <a:off x="5366765" y="430530"/>
              <a:ext cx="576580" cy="504825"/>
            </a:xfrm>
            <a:custGeom>
              <a:avLst/>
              <a:gdLst/>
              <a:ahLst/>
              <a:cxnLst/>
              <a:rect l="l" t="t" r="r" b="b"/>
              <a:pathLst>
                <a:path w="576579" h="504825">
                  <a:moveTo>
                    <a:pt x="288036" y="0"/>
                  </a:moveTo>
                  <a:lnTo>
                    <a:pt x="236247" y="4062"/>
                  </a:lnTo>
                  <a:lnTo>
                    <a:pt x="187509" y="15777"/>
                  </a:lnTo>
                  <a:lnTo>
                    <a:pt x="142635" y="34431"/>
                  </a:lnTo>
                  <a:lnTo>
                    <a:pt x="102436" y="59312"/>
                  </a:lnTo>
                  <a:lnTo>
                    <a:pt x="67724" y="89710"/>
                  </a:lnTo>
                  <a:lnTo>
                    <a:pt x="39313" y="124911"/>
                  </a:lnTo>
                  <a:lnTo>
                    <a:pt x="18014" y="164205"/>
                  </a:lnTo>
                  <a:lnTo>
                    <a:pt x="4638" y="206879"/>
                  </a:lnTo>
                  <a:lnTo>
                    <a:pt x="0" y="252222"/>
                  </a:lnTo>
                  <a:lnTo>
                    <a:pt x="4638" y="297564"/>
                  </a:lnTo>
                  <a:lnTo>
                    <a:pt x="18014" y="340238"/>
                  </a:lnTo>
                  <a:lnTo>
                    <a:pt x="39313" y="379532"/>
                  </a:lnTo>
                  <a:lnTo>
                    <a:pt x="67724" y="414733"/>
                  </a:lnTo>
                  <a:lnTo>
                    <a:pt x="102436" y="445131"/>
                  </a:lnTo>
                  <a:lnTo>
                    <a:pt x="142635" y="470012"/>
                  </a:lnTo>
                  <a:lnTo>
                    <a:pt x="187509" y="488666"/>
                  </a:lnTo>
                  <a:lnTo>
                    <a:pt x="236247" y="500381"/>
                  </a:lnTo>
                  <a:lnTo>
                    <a:pt x="288036" y="504444"/>
                  </a:lnTo>
                  <a:lnTo>
                    <a:pt x="339824" y="500381"/>
                  </a:lnTo>
                  <a:lnTo>
                    <a:pt x="388562" y="488666"/>
                  </a:lnTo>
                  <a:lnTo>
                    <a:pt x="433436" y="470012"/>
                  </a:lnTo>
                  <a:lnTo>
                    <a:pt x="473635" y="445131"/>
                  </a:lnTo>
                  <a:lnTo>
                    <a:pt x="508347" y="414733"/>
                  </a:lnTo>
                  <a:lnTo>
                    <a:pt x="536758" y="379532"/>
                  </a:lnTo>
                  <a:lnTo>
                    <a:pt x="558057" y="340238"/>
                  </a:lnTo>
                  <a:lnTo>
                    <a:pt x="571433" y="297564"/>
                  </a:lnTo>
                  <a:lnTo>
                    <a:pt x="576072" y="252222"/>
                  </a:lnTo>
                  <a:lnTo>
                    <a:pt x="571433" y="206879"/>
                  </a:lnTo>
                  <a:lnTo>
                    <a:pt x="558057" y="164205"/>
                  </a:lnTo>
                  <a:lnTo>
                    <a:pt x="536758" y="124911"/>
                  </a:lnTo>
                  <a:lnTo>
                    <a:pt x="508347" y="89710"/>
                  </a:lnTo>
                  <a:lnTo>
                    <a:pt x="473635" y="59312"/>
                  </a:lnTo>
                  <a:lnTo>
                    <a:pt x="433436" y="34431"/>
                  </a:lnTo>
                  <a:lnTo>
                    <a:pt x="388562" y="15777"/>
                  </a:lnTo>
                  <a:lnTo>
                    <a:pt x="339824" y="4062"/>
                  </a:lnTo>
                  <a:lnTo>
                    <a:pt x="288036" y="0"/>
                  </a:lnTo>
                  <a:close/>
                </a:path>
              </a:pathLst>
            </a:custGeom>
            <a:solidFill>
              <a:srgbClr val="FFFF99"/>
            </a:solidFill>
          </p:spPr>
          <p:txBody>
            <a:bodyPr wrap="square" lIns="0" tIns="0" rIns="0" bIns="0" rtlCol="0"/>
            <a:lstStyle/>
            <a:p>
              <a:endParaRPr sz="2400"/>
            </a:p>
          </p:txBody>
        </p:sp>
        <p:sp>
          <p:nvSpPr>
            <p:cNvPr id="15" name="object 15"/>
            <p:cNvSpPr/>
            <p:nvPr/>
          </p:nvSpPr>
          <p:spPr>
            <a:xfrm>
              <a:off x="5366765" y="430530"/>
              <a:ext cx="576580" cy="504825"/>
            </a:xfrm>
            <a:custGeom>
              <a:avLst/>
              <a:gdLst/>
              <a:ahLst/>
              <a:cxnLst/>
              <a:rect l="l" t="t" r="r" b="b"/>
              <a:pathLst>
                <a:path w="576579" h="504825">
                  <a:moveTo>
                    <a:pt x="576072" y="252222"/>
                  </a:moveTo>
                  <a:lnTo>
                    <a:pt x="571433" y="206879"/>
                  </a:lnTo>
                  <a:lnTo>
                    <a:pt x="558057" y="164205"/>
                  </a:lnTo>
                  <a:lnTo>
                    <a:pt x="536758" y="124911"/>
                  </a:lnTo>
                  <a:lnTo>
                    <a:pt x="508347" y="89710"/>
                  </a:lnTo>
                  <a:lnTo>
                    <a:pt x="473635" y="59312"/>
                  </a:lnTo>
                  <a:lnTo>
                    <a:pt x="433436" y="34431"/>
                  </a:lnTo>
                  <a:lnTo>
                    <a:pt x="388562" y="15777"/>
                  </a:lnTo>
                  <a:lnTo>
                    <a:pt x="339824" y="4062"/>
                  </a:lnTo>
                  <a:lnTo>
                    <a:pt x="288036" y="0"/>
                  </a:lnTo>
                  <a:lnTo>
                    <a:pt x="236247" y="4062"/>
                  </a:lnTo>
                  <a:lnTo>
                    <a:pt x="187509" y="15777"/>
                  </a:lnTo>
                  <a:lnTo>
                    <a:pt x="142635" y="34431"/>
                  </a:lnTo>
                  <a:lnTo>
                    <a:pt x="102436" y="59312"/>
                  </a:lnTo>
                  <a:lnTo>
                    <a:pt x="67724" y="89710"/>
                  </a:lnTo>
                  <a:lnTo>
                    <a:pt x="39313" y="124911"/>
                  </a:lnTo>
                  <a:lnTo>
                    <a:pt x="18014" y="164205"/>
                  </a:lnTo>
                  <a:lnTo>
                    <a:pt x="4638" y="206879"/>
                  </a:lnTo>
                  <a:lnTo>
                    <a:pt x="0" y="252222"/>
                  </a:lnTo>
                  <a:lnTo>
                    <a:pt x="4638" y="297564"/>
                  </a:lnTo>
                  <a:lnTo>
                    <a:pt x="18014" y="340238"/>
                  </a:lnTo>
                  <a:lnTo>
                    <a:pt x="39313" y="379532"/>
                  </a:lnTo>
                  <a:lnTo>
                    <a:pt x="67724" y="414733"/>
                  </a:lnTo>
                  <a:lnTo>
                    <a:pt x="102436" y="445131"/>
                  </a:lnTo>
                  <a:lnTo>
                    <a:pt x="142635" y="470012"/>
                  </a:lnTo>
                  <a:lnTo>
                    <a:pt x="187509" y="488666"/>
                  </a:lnTo>
                  <a:lnTo>
                    <a:pt x="236247" y="500381"/>
                  </a:lnTo>
                  <a:lnTo>
                    <a:pt x="288036" y="504444"/>
                  </a:lnTo>
                  <a:lnTo>
                    <a:pt x="339824" y="500381"/>
                  </a:lnTo>
                  <a:lnTo>
                    <a:pt x="388562" y="488666"/>
                  </a:lnTo>
                  <a:lnTo>
                    <a:pt x="433436" y="470012"/>
                  </a:lnTo>
                  <a:lnTo>
                    <a:pt x="473635" y="445131"/>
                  </a:lnTo>
                  <a:lnTo>
                    <a:pt x="508347" y="414733"/>
                  </a:lnTo>
                  <a:lnTo>
                    <a:pt x="536758" y="379532"/>
                  </a:lnTo>
                  <a:lnTo>
                    <a:pt x="558057" y="340238"/>
                  </a:lnTo>
                  <a:lnTo>
                    <a:pt x="571433" y="297564"/>
                  </a:lnTo>
                  <a:lnTo>
                    <a:pt x="576072" y="252222"/>
                  </a:lnTo>
                  <a:close/>
                </a:path>
              </a:pathLst>
            </a:custGeom>
            <a:ln w="19050">
              <a:solidFill>
                <a:srgbClr val="FFFFFF"/>
              </a:solidFill>
            </a:ln>
          </p:spPr>
          <p:txBody>
            <a:bodyPr wrap="square" lIns="0" tIns="0" rIns="0" bIns="0" rtlCol="0"/>
            <a:lstStyle/>
            <a:p>
              <a:endParaRPr sz="2400"/>
            </a:p>
          </p:txBody>
        </p:sp>
      </p:grpSp>
      <p:sp>
        <p:nvSpPr>
          <p:cNvPr id="16" name="object 16"/>
          <p:cNvSpPr txBox="1"/>
          <p:nvPr/>
        </p:nvSpPr>
        <p:spPr>
          <a:xfrm>
            <a:off x="7285228" y="596731"/>
            <a:ext cx="508000" cy="590697"/>
          </a:xfrm>
          <a:prstGeom prst="rect">
            <a:avLst/>
          </a:prstGeom>
        </p:spPr>
        <p:txBody>
          <a:bodyPr vert="horz" wrap="square" lIns="0" tIns="16087" rIns="0" bIns="0" rtlCol="0">
            <a:spAutoFit/>
          </a:bodyPr>
          <a:lstStyle/>
          <a:p>
            <a:pPr marL="16933">
              <a:spcBef>
                <a:spcPts val="127"/>
              </a:spcBef>
            </a:pPr>
            <a:r>
              <a:rPr sz="3733" b="1" spc="-67" dirty="0">
                <a:solidFill>
                  <a:srgbClr val="FF0000"/>
                </a:solidFill>
                <a:latin typeface="Microsoft JhengHei"/>
                <a:cs typeface="Microsoft JhengHei"/>
              </a:rPr>
              <a:t>１</a:t>
            </a:r>
            <a:endParaRPr sz="3733">
              <a:latin typeface="Microsoft JhengHei"/>
              <a:cs typeface="Microsoft JhengHei"/>
            </a:endParaRPr>
          </a:p>
        </p:txBody>
      </p:sp>
      <p:sp>
        <p:nvSpPr>
          <p:cNvPr id="17" name="object 17"/>
          <p:cNvSpPr/>
          <p:nvPr/>
        </p:nvSpPr>
        <p:spPr>
          <a:xfrm>
            <a:off x="8048753" y="583183"/>
            <a:ext cx="1751753" cy="670560"/>
          </a:xfrm>
          <a:custGeom>
            <a:avLst/>
            <a:gdLst/>
            <a:ahLst/>
            <a:cxnLst/>
            <a:rect l="l" t="t" r="r" b="b"/>
            <a:pathLst>
              <a:path w="1313815" h="502919">
                <a:moveTo>
                  <a:pt x="0" y="502920"/>
                </a:moveTo>
                <a:lnTo>
                  <a:pt x="1313688" y="502920"/>
                </a:lnTo>
                <a:lnTo>
                  <a:pt x="1313688" y="0"/>
                </a:lnTo>
                <a:lnTo>
                  <a:pt x="0" y="0"/>
                </a:lnTo>
                <a:lnTo>
                  <a:pt x="0" y="502920"/>
                </a:lnTo>
                <a:close/>
              </a:path>
            </a:pathLst>
          </a:custGeom>
          <a:ln w="57150">
            <a:solidFill>
              <a:srgbClr val="FF0000"/>
            </a:solidFill>
          </a:ln>
        </p:spPr>
        <p:txBody>
          <a:bodyPr wrap="square" lIns="0" tIns="0" rIns="0" bIns="0" rtlCol="0"/>
          <a:lstStyle/>
          <a:p>
            <a:endParaRPr sz="2400"/>
          </a:p>
        </p:txBody>
      </p:sp>
      <p:sp>
        <p:nvSpPr>
          <p:cNvPr id="20" name="object 20"/>
          <p:cNvSpPr txBox="1"/>
          <p:nvPr/>
        </p:nvSpPr>
        <p:spPr>
          <a:xfrm>
            <a:off x="11258295" y="6277389"/>
            <a:ext cx="185420" cy="181310"/>
          </a:xfrm>
          <a:prstGeom prst="rect">
            <a:avLst/>
          </a:prstGeom>
        </p:spPr>
        <p:txBody>
          <a:bodyPr vert="horz" wrap="square" lIns="0" tIns="16933" rIns="0" bIns="0" rtlCol="0">
            <a:spAutoFit/>
          </a:bodyPr>
          <a:lstStyle/>
          <a:p>
            <a:pPr marL="16933">
              <a:spcBef>
                <a:spcPts val="133"/>
              </a:spcBef>
            </a:pPr>
            <a:r>
              <a:rPr sz="1067" spc="-33" dirty="0">
                <a:solidFill>
                  <a:srgbClr val="97999B"/>
                </a:solidFill>
                <a:latin typeface="Arial MT"/>
                <a:cs typeface="Arial MT"/>
              </a:rPr>
              <a:t>27</a:t>
            </a:r>
            <a:endParaRPr sz="1067">
              <a:latin typeface="Arial MT"/>
              <a:cs typeface="Arial MT"/>
            </a:endParaRPr>
          </a:p>
        </p:txBody>
      </p:sp>
      <p:pic>
        <p:nvPicPr>
          <p:cNvPr id="21" name="object 21"/>
          <p:cNvPicPr/>
          <p:nvPr/>
        </p:nvPicPr>
        <p:blipFill>
          <a:blip r:embed="rId3" cstate="print"/>
          <a:stretch>
            <a:fillRect/>
          </a:stretch>
        </p:blipFill>
        <p:spPr>
          <a:xfrm>
            <a:off x="10460211" y="314602"/>
            <a:ext cx="1326764" cy="233081"/>
          </a:xfrm>
          <a:prstGeom prst="rect">
            <a:avLst/>
          </a:prstGeom>
        </p:spPr>
      </p:pic>
      <p:grpSp>
        <p:nvGrpSpPr>
          <p:cNvPr id="29" name="群組 28"/>
          <p:cNvGrpSpPr/>
          <p:nvPr/>
        </p:nvGrpSpPr>
        <p:grpSpPr>
          <a:xfrm>
            <a:off x="538203" y="1494856"/>
            <a:ext cx="11015133" cy="1844148"/>
            <a:chOff x="538203" y="1494856"/>
            <a:chExt cx="11015133" cy="1844148"/>
          </a:xfrm>
        </p:grpSpPr>
        <p:grpSp>
          <p:nvGrpSpPr>
            <p:cNvPr id="3" name="object 3"/>
            <p:cNvGrpSpPr/>
            <p:nvPr/>
          </p:nvGrpSpPr>
          <p:grpSpPr>
            <a:xfrm>
              <a:off x="538203" y="1494856"/>
              <a:ext cx="11015133" cy="1562100"/>
              <a:chOff x="425076" y="1120521"/>
              <a:chExt cx="8261350" cy="1171575"/>
            </a:xfrm>
          </p:grpSpPr>
          <p:pic>
            <p:nvPicPr>
              <p:cNvPr id="4" name="object 4"/>
              <p:cNvPicPr/>
              <p:nvPr/>
            </p:nvPicPr>
            <p:blipFill>
              <a:blip r:embed="rId4" cstate="print"/>
              <a:stretch>
                <a:fillRect/>
              </a:stretch>
            </p:blipFill>
            <p:spPr>
              <a:xfrm>
                <a:off x="425076" y="1230667"/>
                <a:ext cx="8260866" cy="1029574"/>
              </a:xfrm>
              <a:prstGeom prst="rect">
                <a:avLst/>
              </a:prstGeom>
            </p:spPr>
          </p:pic>
          <p:sp>
            <p:nvSpPr>
              <p:cNvPr id="5" name="object 5"/>
              <p:cNvSpPr/>
              <p:nvPr/>
            </p:nvSpPr>
            <p:spPr>
              <a:xfrm>
                <a:off x="2471928" y="1784604"/>
                <a:ext cx="2239010" cy="478790"/>
              </a:xfrm>
              <a:custGeom>
                <a:avLst/>
                <a:gdLst/>
                <a:ahLst/>
                <a:cxnLst/>
                <a:rect l="l" t="t" r="r" b="b"/>
                <a:pathLst>
                  <a:path w="2239010" h="478789">
                    <a:moveTo>
                      <a:pt x="0" y="478536"/>
                    </a:moveTo>
                    <a:lnTo>
                      <a:pt x="2238755" y="478536"/>
                    </a:lnTo>
                    <a:lnTo>
                      <a:pt x="2238755" y="0"/>
                    </a:lnTo>
                    <a:lnTo>
                      <a:pt x="0" y="0"/>
                    </a:lnTo>
                    <a:lnTo>
                      <a:pt x="0" y="478536"/>
                    </a:lnTo>
                    <a:close/>
                  </a:path>
                </a:pathLst>
              </a:custGeom>
              <a:ln w="57150">
                <a:solidFill>
                  <a:srgbClr val="FF0000"/>
                </a:solidFill>
              </a:ln>
            </p:spPr>
            <p:txBody>
              <a:bodyPr wrap="square" lIns="0" tIns="0" rIns="0" bIns="0" rtlCol="0"/>
              <a:lstStyle/>
              <a:p>
                <a:endParaRPr sz="2400"/>
              </a:p>
            </p:txBody>
          </p:sp>
          <p:sp>
            <p:nvSpPr>
              <p:cNvPr id="6" name="object 6"/>
              <p:cNvSpPr/>
              <p:nvPr/>
            </p:nvSpPr>
            <p:spPr>
              <a:xfrm>
                <a:off x="2711957" y="1130046"/>
                <a:ext cx="576580" cy="502920"/>
              </a:xfrm>
              <a:custGeom>
                <a:avLst/>
                <a:gdLst/>
                <a:ahLst/>
                <a:cxnLst/>
                <a:rect l="l" t="t" r="r" b="b"/>
                <a:pathLst>
                  <a:path w="576579" h="502919">
                    <a:moveTo>
                      <a:pt x="288036" y="0"/>
                    </a:moveTo>
                    <a:lnTo>
                      <a:pt x="236247" y="4049"/>
                    </a:lnTo>
                    <a:lnTo>
                      <a:pt x="187509" y="15725"/>
                    </a:lnTo>
                    <a:lnTo>
                      <a:pt x="142635" y="34318"/>
                    </a:lnTo>
                    <a:lnTo>
                      <a:pt x="102436" y="59120"/>
                    </a:lnTo>
                    <a:lnTo>
                      <a:pt x="67724" y="89422"/>
                    </a:lnTo>
                    <a:lnTo>
                      <a:pt x="39313" y="124516"/>
                    </a:lnTo>
                    <a:lnTo>
                      <a:pt x="18014" y="163693"/>
                    </a:lnTo>
                    <a:lnTo>
                      <a:pt x="4638" y="206243"/>
                    </a:lnTo>
                    <a:lnTo>
                      <a:pt x="0" y="251459"/>
                    </a:lnTo>
                    <a:lnTo>
                      <a:pt x="4638" y="296676"/>
                    </a:lnTo>
                    <a:lnTo>
                      <a:pt x="18014" y="339226"/>
                    </a:lnTo>
                    <a:lnTo>
                      <a:pt x="39313" y="378403"/>
                    </a:lnTo>
                    <a:lnTo>
                      <a:pt x="67724" y="413497"/>
                    </a:lnTo>
                    <a:lnTo>
                      <a:pt x="102436" y="443799"/>
                    </a:lnTo>
                    <a:lnTo>
                      <a:pt x="142635" y="468601"/>
                    </a:lnTo>
                    <a:lnTo>
                      <a:pt x="187509" y="487194"/>
                    </a:lnTo>
                    <a:lnTo>
                      <a:pt x="236247" y="498870"/>
                    </a:lnTo>
                    <a:lnTo>
                      <a:pt x="288036" y="502919"/>
                    </a:lnTo>
                    <a:lnTo>
                      <a:pt x="339824" y="498870"/>
                    </a:lnTo>
                    <a:lnTo>
                      <a:pt x="388562" y="487194"/>
                    </a:lnTo>
                    <a:lnTo>
                      <a:pt x="433436" y="468601"/>
                    </a:lnTo>
                    <a:lnTo>
                      <a:pt x="473635" y="443799"/>
                    </a:lnTo>
                    <a:lnTo>
                      <a:pt x="508347" y="413497"/>
                    </a:lnTo>
                    <a:lnTo>
                      <a:pt x="536758" y="378403"/>
                    </a:lnTo>
                    <a:lnTo>
                      <a:pt x="558057" y="339226"/>
                    </a:lnTo>
                    <a:lnTo>
                      <a:pt x="571433" y="296676"/>
                    </a:lnTo>
                    <a:lnTo>
                      <a:pt x="576071" y="251459"/>
                    </a:lnTo>
                    <a:lnTo>
                      <a:pt x="571433" y="206243"/>
                    </a:lnTo>
                    <a:lnTo>
                      <a:pt x="558057" y="163693"/>
                    </a:lnTo>
                    <a:lnTo>
                      <a:pt x="536758" y="124516"/>
                    </a:lnTo>
                    <a:lnTo>
                      <a:pt x="508347" y="89422"/>
                    </a:lnTo>
                    <a:lnTo>
                      <a:pt x="473635" y="59120"/>
                    </a:lnTo>
                    <a:lnTo>
                      <a:pt x="433436" y="34318"/>
                    </a:lnTo>
                    <a:lnTo>
                      <a:pt x="388562" y="15725"/>
                    </a:lnTo>
                    <a:lnTo>
                      <a:pt x="339824" y="4049"/>
                    </a:lnTo>
                    <a:lnTo>
                      <a:pt x="288036" y="0"/>
                    </a:lnTo>
                    <a:close/>
                  </a:path>
                </a:pathLst>
              </a:custGeom>
              <a:solidFill>
                <a:srgbClr val="FFFF99"/>
              </a:solidFill>
            </p:spPr>
            <p:txBody>
              <a:bodyPr wrap="square" lIns="0" tIns="0" rIns="0" bIns="0" rtlCol="0"/>
              <a:lstStyle/>
              <a:p>
                <a:endParaRPr sz="2400"/>
              </a:p>
            </p:txBody>
          </p:sp>
          <p:sp>
            <p:nvSpPr>
              <p:cNvPr id="7" name="object 7"/>
              <p:cNvSpPr/>
              <p:nvPr/>
            </p:nvSpPr>
            <p:spPr>
              <a:xfrm>
                <a:off x="2711957" y="1130046"/>
                <a:ext cx="576580" cy="502920"/>
              </a:xfrm>
              <a:custGeom>
                <a:avLst/>
                <a:gdLst/>
                <a:ahLst/>
                <a:cxnLst/>
                <a:rect l="l" t="t" r="r" b="b"/>
                <a:pathLst>
                  <a:path w="576579" h="502919">
                    <a:moveTo>
                      <a:pt x="576071" y="251459"/>
                    </a:moveTo>
                    <a:lnTo>
                      <a:pt x="571433" y="206243"/>
                    </a:lnTo>
                    <a:lnTo>
                      <a:pt x="558057" y="163693"/>
                    </a:lnTo>
                    <a:lnTo>
                      <a:pt x="536758" y="124516"/>
                    </a:lnTo>
                    <a:lnTo>
                      <a:pt x="508347" y="89422"/>
                    </a:lnTo>
                    <a:lnTo>
                      <a:pt x="473635" y="59120"/>
                    </a:lnTo>
                    <a:lnTo>
                      <a:pt x="433436" y="34318"/>
                    </a:lnTo>
                    <a:lnTo>
                      <a:pt x="388562" y="15725"/>
                    </a:lnTo>
                    <a:lnTo>
                      <a:pt x="339824" y="4049"/>
                    </a:lnTo>
                    <a:lnTo>
                      <a:pt x="288036" y="0"/>
                    </a:lnTo>
                    <a:lnTo>
                      <a:pt x="236247" y="4049"/>
                    </a:lnTo>
                    <a:lnTo>
                      <a:pt x="187509" y="15725"/>
                    </a:lnTo>
                    <a:lnTo>
                      <a:pt x="142635" y="34318"/>
                    </a:lnTo>
                    <a:lnTo>
                      <a:pt x="102436" y="59120"/>
                    </a:lnTo>
                    <a:lnTo>
                      <a:pt x="67724" y="89422"/>
                    </a:lnTo>
                    <a:lnTo>
                      <a:pt x="39313" y="124516"/>
                    </a:lnTo>
                    <a:lnTo>
                      <a:pt x="18014" y="163693"/>
                    </a:lnTo>
                    <a:lnTo>
                      <a:pt x="4638" y="206243"/>
                    </a:lnTo>
                    <a:lnTo>
                      <a:pt x="0" y="251459"/>
                    </a:lnTo>
                    <a:lnTo>
                      <a:pt x="4638" y="296676"/>
                    </a:lnTo>
                    <a:lnTo>
                      <a:pt x="18014" y="339226"/>
                    </a:lnTo>
                    <a:lnTo>
                      <a:pt x="39313" y="378403"/>
                    </a:lnTo>
                    <a:lnTo>
                      <a:pt x="67724" y="413497"/>
                    </a:lnTo>
                    <a:lnTo>
                      <a:pt x="102436" y="443799"/>
                    </a:lnTo>
                    <a:lnTo>
                      <a:pt x="142635" y="468601"/>
                    </a:lnTo>
                    <a:lnTo>
                      <a:pt x="187509" y="487194"/>
                    </a:lnTo>
                    <a:lnTo>
                      <a:pt x="236247" y="498870"/>
                    </a:lnTo>
                    <a:lnTo>
                      <a:pt x="288036" y="502919"/>
                    </a:lnTo>
                    <a:lnTo>
                      <a:pt x="339824" y="498870"/>
                    </a:lnTo>
                    <a:lnTo>
                      <a:pt x="388562" y="487194"/>
                    </a:lnTo>
                    <a:lnTo>
                      <a:pt x="433436" y="468601"/>
                    </a:lnTo>
                    <a:lnTo>
                      <a:pt x="473635" y="443799"/>
                    </a:lnTo>
                    <a:lnTo>
                      <a:pt x="508347" y="413497"/>
                    </a:lnTo>
                    <a:lnTo>
                      <a:pt x="536758" y="378403"/>
                    </a:lnTo>
                    <a:lnTo>
                      <a:pt x="558057" y="339226"/>
                    </a:lnTo>
                    <a:lnTo>
                      <a:pt x="571433" y="296676"/>
                    </a:lnTo>
                    <a:lnTo>
                      <a:pt x="576071" y="251459"/>
                    </a:lnTo>
                    <a:close/>
                  </a:path>
                </a:pathLst>
              </a:custGeom>
              <a:ln w="19050">
                <a:solidFill>
                  <a:srgbClr val="FFFFFF"/>
                </a:solidFill>
              </a:ln>
            </p:spPr>
            <p:txBody>
              <a:bodyPr wrap="square" lIns="0" tIns="0" rIns="0" bIns="0" rtlCol="0"/>
              <a:lstStyle/>
              <a:p>
                <a:endParaRPr sz="2400"/>
              </a:p>
            </p:txBody>
          </p:sp>
        </p:grpSp>
        <p:sp>
          <p:nvSpPr>
            <p:cNvPr id="18" name="object 18"/>
            <p:cNvSpPr txBox="1"/>
            <p:nvPr/>
          </p:nvSpPr>
          <p:spPr>
            <a:xfrm>
              <a:off x="3850810" y="1528233"/>
              <a:ext cx="297180" cy="590697"/>
            </a:xfrm>
            <a:prstGeom prst="rect">
              <a:avLst/>
            </a:prstGeom>
          </p:spPr>
          <p:txBody>
            <a:bodyPr vert="horz" wrap="square" lIns="0" tIns="16087" rIns="0" bIns="0" rtlCol="0">
              <a:spAutoFit/>
            </a:bodyPr>
            <a:lstStyle/>
            <a:p>
              <a:pPr marL="16933">
                <a:spcBef>
                  <a:spcPts val="127"/>
                </a:spcBef>
              </a:pPr>
              <a:r>
                <a:rPr sz="3733" b="1" spc="-67" dirty="0">
                  <a:solidFill>
                    <a:srgbClr val="FF0000"/>
                  </a:solidFill>
                  <a:latin typeface="Arial"/>
                  <a:cs typeface="Arial"/>
                </a:rPr>
                <a:t>2</a:t>
              </a:r>
              <a:endParaRPr sz="3733">
                <a:latin typeface="Arial"/>
                <a:cs typeface="Arial"/>
              </a:endParaRPr>
            </a:p>
          </p:txBody>
        </p:sp>
        <p:sp>
          <p:nvSpPr>
            <p:cNvPr id="27" name="object 27"/>
            <p:cNvSpPr txBox="1"/>
            <p:nvPr/>
          </p:nvSpPr>
          <p:spPr>
            <a:xfrm>
              <a:off x="3201138" y="2914956"/>
              <a:ext cx="7840133" cy="424048"/>
            </a:xfrm>
            <a:prstGeom prst="rect">
              <a:avLst/>
            </a:prstGeom>
            <a:solidFill>
              <a:srgbClr val="FFFF00"/>
            </a:solidFill>
          </p:spPr>
          <p:txBody>
            <a:bodyPr vert="horz" wrap="square" lIns="0" tIns="54187" rIns="0" bIns="0" rtlCol="0">
              <a:spAutoFit/>
            </a:bodyPr>
            <a:lstStyle/>
            <a:p>
              <a:pPr marL="121917">
                <a:spcBef>
                  <a:spcPts val="427"/>
                </a:spcBef>
              </a:pPr>
              <a:r>
                <a:rPr sz="2400" b="1" spc="-13" dirty="0">
                  <a:solidFill>
                    <a:srgbClr val="52555A"/>
                  </a:solidFill>
                  <a:latin typeface="Microsoft JhengHei"/>
                  <a:cs typeface="Microsoft JhengHei"/>
                </a:rPr>
                <a:t>輸入期刊或書名的關鍵字</a:t>
              </a:r>
              <a:r>
                <a:rPr sz="2400" b="1" spc="67" dirty="0">
                  <a:solidFill>
                    <a:srgbClr val="52555A"/>
                  </a:solidFill>
                  <a:latin typeface="Arial"/>
                  <a:cs typeface="Arial"/>
                </a:rPr>
                <a:t>, </a:t>
              </a:r>
              <a:r>
                <a:rPr sz="2400" b="1" spc="-20" dirty="0">
                  <a:solidFill>
                    <a:srgbClr val="52555A"/>
                  </a:solidFill>
                  <a:latin typeface="Microsoft JhengHei"/>
                  <a:cs typeface="Microsoft JhengHei"/>
                </a:rPr>
                <a:t>即跑出含有該關鍵字的出版品</a:t>
              </a:r>
              <a:endParaRPr sz="2400" dirty="0">
                <a:latin typeface="Microsoft JhengHei"/>
                <a:cs typeface="Microsoft JhengHei"/>
              </a:endParaRPr>
            </a:p>
          </p:txBody>
        </p:sp>
      </p:grpSp>
      <p:grpSp>
        <p:nvGrpSpPr>
          <p:cNvPr id="31" name="群組 30"/>
          <p:cNvGrpSpPr/>
          <p:nvPr/>
        </p:nvGrpSpPr>
        <p:grpSpPr>
          <a:xfrm>
            <a:off x="438912" y="3581422"/>
            <a:ext cx="10877973" cy="2703553"/>
            <a:chOff x="438912" y="3581422"/>
            <a:chExt cx="10877973" cy="2703553"/>
          </a:xfrm>
        </p:grpSpPr>
        <p:grpSp>
          <p:nvGrpSpPr>
            <p:cNvPr id="30" name="群組 29"/>
            <p:cNvGrpSpPr/>
            <p:nvPr/>
          </p:nvGrpSpPr>
          <p:grpSpPr>
            <a:xfrm>
              <a:off x="438912" y="3581422"/>
              <a:ext cx="10877973" cy="2645303"/>
              <a:chOff x="438912" y="3581422"/>
              <a:chExt cx="10877973" cy="2645303"/>
            </a:xfrm>
          </p:grpSpPr>
          <p:grpSp>
            <p:nvGrpSpPr>
              <p:cNvPr id="9" name="object 9"/>
              <p:cNvGrpSpPr/>
              <p:nvPr/>
            </p:nvGrpSpPr>
            <p:grpSpPr>
              <a:xfrm>
                <a:off x="879527" y="3581422"/>
                <a:ext cx="9348045" cy="1215813"/>
                <a:chOff x="659645" y="2686066"/>
                <a:chExt cx="7011034" cy="911860"/>
              </a:xfrm>
            </p:grpSpPr>
            <p:pic>
              <p:nvPicPr>
                <p:cNvPr id="10" name="object 10"/>
                <p:cNvPicPr/>
                <p:nvPr/>
              </p:nvPicPr>
              <p:blipFill>
                <a:blip r:embed="rId5" cstate="print"/>
                <a:stretch>
                  <a:fillRect/>
                </a:stretch>
              </p:blipFill>
              <p:spPr>
                <a:xfrm>
                  <a:off x="659645" y="2686066"/>
                  <a:ext cx="7010641" cy="834474"/>
                </a:xfrm>
                <a:prstGeom prst="rect">
                  <a:avLst/>
                </a:prstGeom>
              </p:spPr>
            </p:pic>
            <p:sp>
              <p:nvSpPr>
                <p:cNvPr id="11" name="object 11"/>
                <p:cNvSpPr/>
                <p:nvPr/>
              </p:nvSpPr>
              <p:spPr>
                <a:xfrm>
                  <a:off x="7073645" y="3083813"/>
                  <a:ext cx="576580" cy="504825"/>
                </a:xfrm>
                <a:custGeom>
                  <a:avLst/>
                  <a:gdLst/>
                  <a:ahLst/>
                  <a:cxnLst/>
                  <a:rect l="l" t="t" r="r" b="b"/>
                  <a:pathLst>
                    <a:path w="576579" h="504825">
                      <a:moveTo>
                        <a:pt x="288035" y="0"/>
                      </a:moveTo>
                      <a:lnTo>
                        <a:pt x="236247" y="4062"/>
                      </a:lnTo>
                      <a:lnTo>
                        <a:pt x="187509" y="15777"/>
                      </a:lnTo>
                      <a:lnTo>
                        <a:pt x="142635" y="34431"/>
                      </a:lnTo>
                      <a:lnTo>
                        <a:pt x="102436" y="59312"/>
                      </a:lnTo>
                      <a:lnTo>
                        <a:pt x="67724" y="89710"/>
                      </a:lnTo>
                      <a:lnTo>
                        <a:pt x="39313" y="124911"/>
                      </a:lnTo>
                      <a:lnTo>
                        <a:pt x="18014" y="164205"/>
                      </a:lnTo>
                      <a:lnTo>
                        <a:pt x="4638" y="206879"/>
                      </a:lnTo>
                      <a:lnTo>
                        <a:pt x="0" y="252222"/>
                      </a:lnTo>
                      <a:lnTo>
                        <a:pt x="4638" y="297564"/>
                      </a:lnTo>
                      <a:lnTo>
                        <a:pt x="18014" y="340238"/>
                      </a:lnTo>
                      <a:lnTo>
                        <a:pt x="39313" y="379532"/>
                      </a:lnTo>
                      <a:lnTo>
                        <a:pt x="67724" y="414733"/>
                      </a:lnTo>
                      <a:lnTo>
                        <a:pt x="102436" y="445131"/>
                      </a:lnTo>
                      <a:lnTo>
                        <a:pt x="142635" y="470012"/>
                      </a:lnTo>
                      <a:lnTo>
                        <a:pt x="187509" y="488666"/>
                      </a:lnTo>
                      <a:lnTo>
                        <a:pt x="236247" y="500381"/>
                      </a:lnTo>
                      <a:lnTo>
                        <a:pt x="288035" y="504444"/>
                      </a:lnTo>
                      <a:lnTo>
                        <a:pt x="339824" y="500381"/>
                      </a:lnTo>
                      <a:lnTo>
                        <a:pt x="388562" y="488666"/>
                      </a:lnTo>
                      <a:lnTo>
                        <a:pt x="433436" y="470012"/>
                      </a:lnTo>
                      <a:lnTo>
                        <a:pt x="473635" y="445131"/>
                      </a:lnTo>
                      <a:lnTo>
                        <a:pt x="508347" y="414733"/>
                      </a:lnTo>
                      <a:lnTo>
                        <a:pt x="536758" y="379532"/>
                      </a:lnTo>
                      <a:lnTo>
                        <a:pt x="558057" y="340238"/>
                      </a:lnTo>
                      <a:lnTo>
                        <a:pt x="571433" y="297564"/>
                      </a:lnTo>
                      <a:lnTo>
                        <a:pt x="576072" y="252222"/>
                      </a:lnTo>
                      <a:lnTo>
                        <a:pt x="571433" y="206879"/>
                      </a:lnTo>
                      <a:lnTo>
                        <a:pt x="558057" y="164205"/>
                      </a:lnTo>
                      <a:lnTo>
                        <a:pt x="536758" y="124911"/>
                      </a:lnTo>
                      <a:lnTo>
                        <a:pt x="508347" y="89710"/>
                      </a:lnTo>
                      <a:lnTo>
                        <a:pt x="473635" y="59312"/>
                      </a:lnTo>
                      <a:lnTo>
                        <a:pt x="433436" y="34431"/>
                      </a:lnTo>
                      <a:lnTo>
                        <a:pt x="388562" y="15777"/>
                      </a:lnTo>
                      <a:lnTo>
                        <a:pt x="339824" y="4062"/>
                      </a:lnTo>
                      <a:lnTo>
                        <a:pt x="288035" y="0"/>
                      </a:lnTo>
                      <a:close/>
                    </a:path>
                  </a:pathLst>
                </a:custGeom>
                <a:solidFill>
                  <a:srgbClr val="FFFF99"/>
                </a:solidFill>
              </p:spPr>
              <p:txBody>
                <a:bodyPr wrap="square" lIns="0" tIns="0" rIns="0" bIns="0" rtlCol="0"/>
                <a:lstStyle/>
                <a:p>
                  <a:endParaRPr sz="2400"/>
                </a:p>
              </p:txBody>
            </p:sp>
            <p:sp>
              <p:nvSpPr>
                <p:cNvPr id="12" name="object 12"/>
                <p:cNvSpPr/>
                <p:nvPr/>
              </p:nvSpPr>
              <p:spPr>
                <a:xfrm>
                  <a:off x="7073645" y="3083813"/>
                  <a:ext cx="576580" cy="504825"/>
                </a:xfrm>
                <a:custGeom>
                  <a:avLst/>
                  <a:gdLst/>
                  <a:ahLst/>
                  <a:cxnLst/>
                  <a:rect l="l" t="t" r="r" b="b"/>
                  <a:pathLst>
                    <a:path w="576579" h="504825">
                      <a:moveTo>
                        <a:pt x="576072" y="252222"/>
                      </a:moveTo>
                      <a:lnTo>
                        <a:pt x="571433" y="206879"/>
                      </a:lnTo>
                      <a:lnTo>
                        <a:pt x="558057" y="164205"/>
                      </a:lnTo>
                      <a:lnTo>
                        <a:pt x="536758" y="124911"/>
                      </a:lnTo>
                      <a:lnTo>
                        <a:pt x="508347" y="89710"/>
                      </a:lnTo>
                      <a:lnTo>
                        <a:pt x="473635" y="59312"/>
                      </a:lnTo>
                      <a:lnTo>
                        <a:pt x="433436" y="34431"/>
                      </a:lnTo>
                      <a:lnTo>
                        <a:pt x="388562" y="15777"/>
                      </a:lnTo>
                      <a:lnTo>
                        <a:pt x="339824" y="4062"/>
                      </a:lnTo>
                      <a:lnTo>
                        <a:pt x="288035" y="0"/>
                      </a:lnTo>
                      <a:lnTo>
                        <a:pt x="236247" y="4062"/>
                      </a:lnTo>
                      <a:lnTo>
                        <a:pt x="187509" y="15777"/>
                      </a:lnTo>
                      <a:lnTo>
                        <a:pt x="142635" y="34431"/>
                      </a:lnTo>
                      <a:lnTo>
                        <a:pt x="102436" y="59312"/>
                      </a:lnTo>
                      <a:lnTo>
                        <a:pt x="67724" y="89710"/>
                      </a:lnTo>
                      <a:lnTo>
                        <a:pt x="39313" y="124911"/>
                      </a:lnTo>
                      <a:lnTo>
                        <a:pt x="18014" y="164205"/>
                      </a:lnTo>
                      <a:lnTo>
                        <a:pt x="4638" y="206879"/>
                      </a:lnTo>
                      <a:lnTo>
                        <a:pt x="0" y="252222"/>
                      </a:lnTo>
                      <a:lnTo>
                        <a:pt x="4638" y="297564"/>
                      </a:lnTo>
                      <a:lnTo>
                        <a:pt x="18014" y="340238"/>
                      </a:lnTo>
                      <a:lnTo>
                        <a:pt x="39313" y="379532"/>
                      </a:lnTo>
                      <a:lnTo>
                        <a:pt x="67724" y="414733"/>
                      </a:lnTo>
                      <a:lnTo>
                        <a:pt x="102436" y="445131"/>
                      </a:lnTo>
                      <a:lnTo>
                        <a:pt x="142635" y="470012"/>
                      </a:lnTo>
                      <a:lnTo>
                        <a:pt x="187509" y="488666"/>
                      </a:lnTo>
                      <a:lnTo>
                        <a:pt x="236247" y="500381"/>
                      </a:lnTo>
                      <a:lnTo>
                        <a:pt x="288035" y="504444"/>
                      </a:lnTo>
                      <a:lnTo>
                        <a:pt x="339824" y="500381"/>
                      </a:lnTo>
                      <a:lnTo>
                        <a:pt x="388562" y="488666"/>
                      </a:lnTo>
                      <a:lnTo>
                        <a:pt x="433436" y="470012"/>
                      </a:lnTo>
                      <a:lnTo>
                        <a:pt x="473635" y="445131"/>
                      </a:lnTo>
                      <a:lnTo>
                        <a:pt x="508347" y="414733"/>
                      </a:lnTo>
                      <a:lnTo>
                        <a:pt x="536758" y="379532"/>
                      </a:lnTo>
                      <a:lnTo>
                        <a:pt x="558057" y="340238"/>
                      </a:lnTo>
                      <a:lnTo>
                        <a:pt x="571433" y="297564"/>
                      </a:lnTo>
                      <a:lnTo>
                        <a:pt x="576072" y="252222"/>
                      </a:lnTo>
                      <a:close/>
                    </a:path>
                  </a:pathLst>
                </a:custGeom>
                <a:ln w="19050">
                  <a:solidFill>
                    <a:srgbClr val="FFFFFF"/>
                  </a:solidFill>
                </a:ln>
              </p:spPr>
              <p:txBody>
                <a:bodyPr wrap="square" lIns="0" tIns="0" rIns="0" bIns="0" rtlCol="0"/>
                <a:lstStyle/>
                <a:p>
                  <a:endParaRPr sz="2400"/>
                </a:p>
              </p:txBody>
            </p:sp>
          </p:grpSp>
          <p:sp>
            <p:nvSpPr>
              <p:cNvPr id="19" name="object 19"/>
              <p:cNvSpPr txBox="1"/>
              <p:nvPr/>
            </p:nvSpPr>
            <p:spPr>
              <a:xfrm>
                <a:off x="9667241" y="4135627"/>
                <a:ext cx="297180" cy="590697"/>
              </a:xfrm>
              <a:prstGeom prst="rect">
                <a:avLst/>
              </a:prstGeom>
            </p:spPr>
            <p:txBody>
              <a:bodyPr vert="horz" wrap="square" lIns="0" tIns="16087" rIns="0" bIns="0" rtlCol="0">
                <a:spAutoFit/>
              </a:bodyPr>
              <a:lstStyle/>
              <a:p>
                <a:pPr marL="16933">
                  <a:spcBef>
                    <a:spcPts val="127"/>
                  </a:spcBef>
                </a:pPr>
                <a:r>
                  <a:rPr sz="3733" b="1" spc="-67" dirty="0">
                    <a:solidFill>
                      <a:srgbClr val="FF0000"/>
                    </a:solidFill>
                    <a:latin typeface="Arial"/>
                    <a:cs typeface="Arial"/>
                  </a:rPr>
                  <a:t>3</a:t>
                </a:r>
                <a:endParaRPr sz="3733">
                  <a:latin typeface="Arial"/>
                  <a:cs typeface="Arial"/>
                </a:endParaRPr>
              </a:p>
            </p:txBody>
          </p:sp>
          <p:grpSp>
            <p:nvGrpSpPr>
              <p:cNvPr id="22" name="object 22"/>
              <p:cNvGrpSpPr/>
              <p:nvPr/>
            </p:nvGrpSpPr>
            <p:grpSpPr>
              <a:xfrm>
                <a:off x="438912" y="4960112"/>
                <a:ext cx="10877973" cy="1266613"/>
                <a:chOff x="329184" y="3720084"/>
                <a:chExt cx="8158480" cy="949960"/>
              </a:xfrm>
            </p:grpSpPr>
            <p:pic>
              <p:nvPicPr>
                <p:cNvPr id="23" name="object 23"/>
                <p:cNvPicPr/>
                <p:nvPr/>
              </p:nvPicPr>
              <p:blipFill>
                <a:blip r:embed="rId6" cstate="print"/>
                <a:stretch>
                  <a:fillRect/>
                </a:stretch>
              </p:blipFill>
              <p:spPr>
                <a:xfrm>
                  <a:off x="329184" y="3720084"/>
                  <a:ext cx="8157972" cy="949452"/>
                </a:xfrm>
                <a:prstGeom prst="rect">
                  <a:avLst/>
                </a:prstGeom>
              </p:spPr>
            </p:pic>
            <p:sp>
              <p:nvSpPr>
                <p:cNvPr id="24" name="object 24"/>
                <p:cNvSpPr/>
                <p:nvPr/>
              </p:nvSpPr>
              <p:spPr>
                <a:xfrm>
                  <a:off x="1829561" y="4355592"/>
                  <a:ext cx="559435" cy="114300"/>
                </a:xfrm>
                <a:custGeom>
                  <a:avLst/>
                  <a:gdLst/>
                  <a:ahLst/>
                  <a:cxnLst/>
                  <a:rect l="l" t="t" r="r" b="b"/>
                  <a:pathLst>
                    <a:path w="559435" h="114300">
                      <a:moveTo>
                        <a:pt x="114300" y="0"/>
                      </a:moveTo>
                      <a:lnTo>
                        <a:pt x="0" y="57150"/>
                      </a:lnTo>
                      <a:lnTo>
                        <a:pt x="114300" y="114300"/>
                      </a:lnTo>
                      <a:lnTo>
                        <a:pt x="114300" y="76200"/>
                      </a:lnTo>
                      <a:lnTo>
                        <a:pt x="95250" y="76200"/>
                      </a:lnTo>
                      <a:lnTo>
                        <a:pt x="95250" y="38100"/>
                      </a:lnTo>
                      <a:lnTo>
                        <a:pt x="114300" y="38100"/>
                      </a:lnTo>
                      <a:lnTo>
                        <a:pt x="114300" y="0"/>
                      </a:lnTo>
                      <a:close/>
                    </a:path>
                    <a:path w="559435" h="114300">
                      <a:moveTo>
                        <a:pt x="114300" y="38100"/>
                      </a:moveTo>
                      <a:lnTo>
                        <a:pt x="95250" y="38100"/>
                      </a:lnTo>
                      <a:lnTo>
                        <a:pt x="95250" y="76200"/>
                      </a:lnTo>
                      <a:lnTo>
                        <a:pt x="114300" y="76200"/>
                      </a:lnTo>
                      <a:lnTo>
                        <a:pt x="114300" y="38100"/>
                      </a:lnTo>
                      <a:close/>
                    </a:path>
                    <a:path w="559435" h="114300">
                      <a:moveTo>
                        <a:pt x="559307" y="38100"/>
                      </a:moveTo>
                      <a:lnTo>
                        <a:pt x="114300" y="38100"/>
                      </a:lnTo>
                      <a:lnTo>
                        <a:pt x="114300" y="76200"/>
                      </a:lnTo>
                      <a:lnTo>
                        <a:pt x="559307" y="76200"/>
                      </a:lnTo>
                      <a:lnTo>
                        <a:pt x="559307" y="38100"/>
                      </a:lnTo>
                      <a:close/>
                    </a:path>
                  </a:pathLst>
                </a:custGeom>
                <a:solidFill>
                  <a:srgbClr val="F73C28"/>
                </a:solidFill>
              </p:spPr>
              <p:txBody>
                <a:bodyPr wrap="square" lIns="0" tIns="0" rIns="0" bIns="0" rtlCol="0"/>
                <a:lstStyle/>
                <a:p>
                  <a:endParaRPr sz="2400"/>
                </a:p>
              </p:txBody>
            </p:sp>
            <p:sp>
              <p:nvSpPr>
                <p:cNvPr id="25" name="object 25"/>
                <p:cNvSpPr/>
                <p:nvPr/>
              </p:nvSpPr>
              <p:spPr>
                <a:xfrm>
                  <a:off x="2400300" y="4186428"/>
                  <a:ext cx="1346200" cy="370840"/>
                </a:xfrm>
                <a:custGeom>
                  <a:avLst/>
                  <a:gdLst/>
                  <a:ahLst/>
                  <a:cxnLst/>
                  <a:rect l="l" t="t" r="r" b="b"/>
                  <a:pathLst>
                    <a:path w="1346200" h="370839">
                      <a:moveTo>
                        <a:pt x="1345691" y="0"/>
                      </a:moveTo>
                      <a:lnTo>
                        <a:pt x="0" y="0"/>
                      </a:lnTo>
                      <a:lnTo>
                        <a:pt x="0" y="370332"/>
                      </a:lnTo>
                      <a:lnTo>
                        <a:pt x="1345691" y="370332"/>
                      </a:lnTo>
                      <a:lnTo>
                        <a:pt x="1345691" y="0"/>
                      </a:lnTo>
                      <a:close/>
                    </a:path>
                  </a:pathLst>
                </a:custGeom>
                <a:solidFill>
                  <a:srgbClr val="FFFF00"/>
                </a:solidFill>
              </p:spPr>
              <p:txBody>
                <a:bodyPr wrap="square" lIns="0" tIns="0" rIns="0" bIns="0" rtlCol="0"/>
                <a:lstStyle/>
                <a:p>
                  <a:endParaRPr sz="2400"/>
                </a:p>
              </p:txBody>
            </p:sp>
          </p:grpSp>
          <p:sp>
            <p:nvSpPr>
              <p:cNvPr id="26" name="object 26"/>
              <p:cNvSpPr txBox="1"/>
              <p:nvPr/>
            </p:nvSpPr>
            <p:spPr>
              <a:xfrm>
                <a:off x="3200400" y="5562600"/>
                <a:ext cx="1794933" cy="357363"/>
              </a:xfrm>
              <a:prstGeom prst="rect">
                <a:avLst/>
              </a:prstGeom>
              <a:solidFill>
                <a:srgbClr val="FFFF00"/>
              </a:solidFill>
            </p:spPr>
            <p:txBody>
              <a:bodyPr vert="horz" wrap="square" lIns="0" tIns="74507" rIns="0" bIns="0" rtlCol="0">
                <a:spAutoFit/>
              </a:bodyPr>
              <a:lstStyle/>
              <a:p>
                <a:pPr marL="123610">
                  <a:lnSpc>
                    <a:spcPts val="2200"/>
                  </a:lnSpc>
                  <a:spcBef>
                    <a:spcPts val="587"/>
                  </a:spcBef>
                </a:pPr>
                <a:r>
                  <a:rPr sz="2400" b="1" spc="-20" dirty="0">
                    <a:solidFill>
                      <a:srgbClr val="52555A"/>
                    </a:solidFill>
                    <a:latin typeface="Microsoft JhengHei"/>
                    <a:cs typeface="Microsoft JhengHei"/>
                  </a:rPr>
                  <a:t>點選主題</a:t>
                </a:r>
                <a:endParaRPr sz="2400">
                  <a:latin typeface="Microsoft JhengHei"/>
                  <a:cs typeface="Microsoft JhengHei"/>
                </a:endParaRPr>
              </a:p>
            </p:txBody>
          </p:sp>
        </p:grpSp>
        <p:sp>
          <p:nvSpPr>
            <p:cNvPr id="28" name="object 28"/>
            <p:cNvSpPr/>
            <p:nvPr/>
          </p:nvSpPr>
          <p:spPr>
            <a:xfrm>
              <a:off x="664465" y="5543295"/>
              <a:ext cx="1751753" cy="741680"/>
            </a:xfrm>
            <a:custGeom>
              <a:avLst/>
              <a:gdLst/>
              <a:ahLst/>
              <a:cxnLst/>
              <a:rect l="l" t="t" r="r" b="b"/>
              <a:pathLst>
                <a:path w="1313814" h="556260">
                  <a:moveTo>
                    <a:pt x="0" y="556259"/>
                  </a:moveTo>
                  <a:lnTo>
                    <a:pt x="1313688" y="556259"/>
                  </a:lnTo>
                  <a:lnTo>
                    <a:pt x="1313688" y="0"/>
                  </a:lnTo>
                  <a:lnTo>
                    <a:pt x="0" y="0"/>
                  </a:lnTo>
                  <a:lnTo>
                    <a:pt x="0" y="556259"/>
                  </a:lnTo>
                  <a:close/>
                </a:path>
              </a:pathLst>
            </a:custGeom>
            <a:ln w="57150">
              <a:solidFill>
                <a:srgbClr val="FF0000"/>
              </a:solidFill>
            </a:ln>
          </p:spPr>
          <p:txBody>
            <a:bodyPr wrap="square" lIns="0" tIns="0" rIns="0" bIns="0" rtlCol="0"/>
            <a:lstStyle/>
            <a:p>
              <a:endParaRPr sz="2400"/>
            </a:p>
          </p:txBody>
        </p:sp>
      </p:grpSp>
    </p:spTree>
    <p:extLst>
      <p:ext uri="{BB962C8B-B14F-4D97-AF65-F5344CB8AC3E}">
        <p14:creationId xmlns:p14="http://schemas.microsoft.com/office/powerpoint/2010/main" val="324205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3296" y="2019807"/>
            <a:ext cx="8873744" cy="4517136"/>
          </a:xfrm>
          <a:prstGeom prst="rect">
            <a:avLst/>
          </a:prstGeom>
        </p:spPr>
      </p:pic>
      <p:sp>
        <p:nvSpPr>
          <p:cNvPr id="3" name="object 3"/>
          <p:cNvSpPr txBox="1">
            <a:spLocks noGrp="1"/>
          </p:cNvSpPr>
          <p:nvPr>
            <p:ph type="title"/>
          </p:nvPr>
        </p:nvSpPr>
        <p:spPr>
          <a:xfrm>
            <a:off x="42550" y="110843"/>
            <a:ext cx="6118981" cy="693353"/>
          </a:xfrm>
          <a:prstGeom prst="rect">
            <a:avLst/>
          </a:prstGeom>
        </p:spPr>
        <p:txBody>
          <a:bodyPr vert="horz" wrap="square" lIns="0" tIns="16087" rIns="0" bIns="0" rtlCol="0" anchor="ctr">
            <a:spAutoFit/>
          </a:bodyPr>
          <a:lstStyle/>
          <a:p>
            <a:pPr marL="16933">
              <a:lnSpc>
                <a:spcPct val="100000"/>
              </a:lnSpc>
              <a:spcBef>
                <a:spcPts val="127"/>
              </a:spcBef>
            </a:pPr>
            <a:r>
              <a:rPr dirty="0"/>
              <a:t>Elsevier</a:t>
            </a:r>
            <a:r>
              <a:rPr spc="-100" dirty="0"/>
              <a:t> </a:t>
            </a:r>
            <a:r>
              <a:rPr spc="-60" dirty="0">
                <a:latin typeface="Microsoft JhengHei"/>
                <a:cs typeface="Microsoft JhengHei"/>
              </a:rPr>
              <a:t>期刊與書的列表</a:t>
            </a:r>
          </a:p>
        </p:txBody>
      </p:sp>
      <p:sp>
        <p:nvSpPr>
          <p:cNvPr id="4" name="object 4"/>
          <p:cNvSpPr txBox="1"/>
          <p:nvPr/>
        </p:nvSpPr>
        <p:spPr>
          <a:xfrm>
            <a:off x="7538380" y="2498343"/>
            <a:ext cx="643467" cy="386430"/>
          </a:xfrm>
          <a:prstGeom prst="rect">
            <a:avLst/>
          </a:prstGeom>
        </p:spPr>
        <p:txBody>
          <a:bodyPr vert="horz" wrap="square" lIns="0" tIns="16933" rIns="0" bIns="0" rtlCol="0">
            <a:spAutoFit/>
          </a:bodyPr>
          <a:lstStyle/>
          <a:p>
            <a:pPr marL="16933">
              <a:spcBef>
                <a:spcPts val="133"/>
              </a:spcBef>
            </a:pPr>
            <a:r>
              <a:rPr sz="2400" b="1" spc="-33" dirty="0">
                <a:solidFill>
                  <a:srgbClr val="FF0000"/>
                </a:solidFill>
                <a:latin typeface="Microsoft JhengHei"/>
                <a:cs typeface="Microsoft JhengHei"/>
              </a:rPr>
              <a:t>書名</a:t>
            </a:r>
            <a:endParaRPr sz="2400">
              <a:latin typeface="Microsoft JhengHei"/>
              <a:cs typeface="Microsoft JhengHei"/>
            </a:endParaRPr>
          </a:p>
        </p:txBody>
      </p:sp>
      <p:sp>
        <p:nvSpPr>
          <p:cNvPr id="5" name="object 5"/>
          <p:cNvSpPr txBox="1"/>
          <p:nvPr/>
        </p:nvSpPr>
        <p:spPr>
          <a:xfrm>
            <a:off x="10454641" y="831256"/>
            <a:ext cx="305647" cy="3214769"/>
          </a:xfrm>
          <a:prstGeom prst="rect">
            <a:avLst/>
          </a:prstGeom>
        </p:spPr>
        <p:txBody>
          <a:bodyPr vert="horz" wrap="square" lIns="0" tIns="16933" rIns="0" bIns="0" rtlCol="0">
            <a:spAutoFit/>
          </a:bodyPr>
          <a:lstStyle/>
          <a:p>
            <a:pPr algn="just">
              <a:lnSpc>
                <a:spcPct val="128899"/>
              </a:lnSpc>
              <a:spcBef>
                <a:spcPts val="133"/>
              </a:spcBef>
            </a:pPr>
            <a:r>
              <a:rPr sz="2400" b="1" spc="-67" dirty="0">
                <a:solidFill>
                  <a:srgbClr val="FF0000"/>
                </a:solidFill>
                <a:latin typeface="Microsoft JhengHei"/>
                <a:cs typeface="Microsoft JhengHei"/>
              </a:rPr>
              <a:t>出版品依照</a:t>
            </a:r>
            <a:endParaRPr sz="2400">
              <a:latin typeface="Microsoft JhengHei"/>
              <a:cs typeface="Microsoft JhengHei"/>
            </a:endParaRPr>
          </a:p>
          <a:p>
            <a:pPr marL="46566">
              <a:spcBef>
                <a:spcPts val="347"/>
              </a:spcBef>
            </a:pPr>
            <a:r>
              <a:rPr sz="2400" b="1" spc="-67" dirty="0">
                <a:solidFill>
                  <a:srgbClr val="FF0000"/>
                </a:solidFill>
                <a:latin typeface="Arial"/>
                <a:cs typeface="Arial"/>
              </a:rPr>
              <a:t>A</a:t>
            </a:r>
            <a:endParaRPr sz="2400">
              <a:latin typeface="Arial"/>
              <a:cs typeface="Arial"/>
            </a:endParaRPr>
          </a:p>
          <a:p>
            <a:pPr marL="101597">
              <a:spcBef>
                <a:spcPts val="260"/>
              </a:spcBef>
            </a:pPr>
            <a:r>
              <a:rPr sz="2400" b="1" spc="-67" dirty="0">
                <a:solidFill>
                  <a:srgbClr val="FF0000"/>
                </a:solidFill>
                <a:latin typeface="Arial"/>
                <a:cs typeface="Arial"/>
              </a:rPr>
              <a:t>t</a:t>
            </a:r>
            <a:endParaRPr sz="2400">
              <a:latin typeface="Arial"/>
              <a:cs typeface="Arial"/>
            </a:endParaRPr>
          </a:p>
        </p:txBody>
      </p:sp>
      <p:sp>
        <p:nvSpPr>
          <p:cNvPr id="6" name="object 6"/>
          <p:cNvSpPr txBox="1"/>
          <p:nvPr/>
        </p:nvSpPr>
        <p:spPr>
          <a:xfrm>
            <a:off x="10513568" y="4030472"/>
            <a:ext cx="186267" cy="386430"/>
          </a:xfrm>
          <a:prstGeom prst="rect">
            <a:avLst/>
          </a:prstGeom>
        </p:spPr>
        <p:txBody>
          <a:bodyPr vert="horz" wrap="square" lIns="0" tIns="16933" rIns="0" bIns="0" rtlCol="0">
            <a:spAutoFit/>
          </a:bodyPr>
          <a:lstStyle/>
          <a:p>
            <a:pPr>
              <a:spcBef>
                <a:spcPts val="133"/>
              </a:spcBef>
            </a:pPr>
            <a:r>
              <a:rPr sz="2400" b="1" spc="-67" dirty="0">
                <a:solidFill>
                  <a:srgbClr val="FF0000"/>
                </a:solidFill>
                <a:latin typeface="Arial"/>
                <a:cs typeface="Arial"/>
              </a:rPr>
              <a:t>o</a:t>
            </a:r>
            <a:endParaRPr sz="2400">
              <a:latin typeface="Arial"/>
              <a:cs typeface="Arial"/>
            </a:endParaRPr>
          </a:p>
        </p:txBody>
      </p:sp>
      <p:sp>
        <p:nvSpPr>
          <p:cNvPr id="7" name="object 7"/>
          <p:cNvSpPr txBox="1"/>
          <p:nvPr/>
        </p:nvSpPr>
        <p:spPr>
          <a:xfrm>
            <a:off x="10454640" y="4334933"/>
            <a:ext cx="304800" cy="1442276"/>
          </a:xfrm>
          <a:prstGeom prst="rect">
            <a:avLst/>
          </a:prstGeom>
        </p:spPr>
        <p:txBody>
          <a:bodyPr vert="horz" wrap="square" lIns="0" tIns="110067" rIns="0" bIns="0" rtlCol="0">
            <a:spAutoFit/>
          </a:bodyPr>
          <a:lstStyle/>
          <a:p>
            <a:pPr marL="58419">
              <a:spcBef>
                <a:spcPts val="867"/>
              </a:spcBef>
            </a:pPr>
            <a:r>
              <a:rPr sz="2400" b="1" spc="-67" dirty="0">
                <a:solidFill>
                  <a:srgbClr val="FF0000"/>
                </a:solidFill>
                <a:latin typeface="Arial"/>
                <a:cs typeface="Arial"/>
              </a:rPr>
              <a:t>Z</a:t>
            </a:r>
            <a:endParaRPr sz="2400">
              <a:latin typeface="Arial"/>
              <a:cs typeface="Arial"/>
            </a:endParaRPr>
          </a:p>
          <a:p>
            <a:pPr>
              <a:lnSpc>
                <a:spcPts val="3707"/>
              </a:lnSpc>
              <a:spcBef>
                <a:spcPts val="53"/>
              </a:spcBef>
            </a:pPr>
            <a:r>
              <a:rPr sz="2400" b="1" spc="-67" dirty="0">
                <a:solidFill>
                  <a:srgbClr val="FF0000"/>
                </a:solidFill>
                <a:latin typeface="Microsoft JhengHei"/>
                <a:cs typeface="Microsoft JhengHei"/>
              </a:rPr>
              <a:t>排序</a:t>
            </a:r>
            <a:endParaRPr sz="2400">
              <a:latin typeface="Microsoft JhengHei"/>
              <a:cs typeface="Microsoft JhengHei"/>
            </a:endParaRPr>
          </a:p>
        </p:txBody>
      </p:sp>
      <p:grpSp>
        <p:nvGrpSpPr>
          <p:cNvPr id="8" name="object 8"/>
          <p:cNvGrpSpPr/>
          <p:nvPr/>
        </p:nvGrpSpPr>
        <p:grpSpPr>
          <a:xfrm>
            <a:off x="385572" y="269239"/>
            <a:ext cx="10999045" cy="5245947"/>
            <a:chOff x="289179" y="201929"/>
            <a:chExt cx="8249284" cy="3934460"/>
          </a:xfrm>
        </p:grpSpPr>
        <p:pic>
          <p:nvPicPr>
            <p:cNvPr id="9" name="object 9"/>
            <p:cNvPicPr/>
            <p:nvPr/>
          </p:nvPicPr>
          <p:blipFill>
            <a:blip r:embed="rId3" cstate="print"/>
            <a:stretch>
              <a:fillRect/>
            </a:stretch>
          </p:blipFill>
          <p:spPr>
            <a:xfrm>
              <a:off x="8448966" y="1106942"/>
              <a:ext cx="89109" cy="3029190"/>
            </a:xfrm>
            <a:prstGeom prst="rect">
              <a:avLst/>
            </a:prstGeom>
          </p:spPr>
        </p:pic>
        <p:pic>
          <p:nvPicPr>
            <p:cNvPr id="10" name="object 10"/>
            <p:cNvPicPr/>
            <p:nvPr/>
          </p:nvPicPr>
          <p:blipFill>
            <a:blip r:embed="rId4" cstate="print"/>
            <a:stretch>
              <a:fillRect/>
            </a:stretch>
          </p:blipFill>
          <p:spPr>
            <a:xfrm>
              <a:off x="298704" y="737615"/>
              <a:ext cx="6897624" cy="818388"/>
            </a:xfrm>
            <a:prstGeom prst="rect">
              <a:avLst/>
            </a:prstGeom>
          </p:spPr>
        </p:pic>
        <p:sp>
          <p:nvSpPr>
            <p:cNvPr id="11" name="object 11"/>
            <p:cNvSpPr/>
            <p:nvPr/>
          </p:nvSpPr>
          <p:spPr>
            <a:xfrm>
              <a:off x="293941" y="732917"/>
              <a:ext cx="6907530" cy="828040"/>
            </a:xfrm>
            <a:custGeom>
              <a:avLst/>
              <a:gdLst/>
              <a:ahLst/>
              <a:cxnLst/>
              <a:rect l="l" t="t" r="r" b="b"/>
              <a:pathLst>
                <a:path w="6907530" h="828040">
                  <a:moveTo>
                    <a:pt x="0" y="827913"/>
                  </a:moveTo>
                  <a:lnTo>
                    <a:pt x="6907149" y="827913"/>
                  </a:lnTo>
                  <a:lnTo>
                    <a:pt x="6907149" y="0"/>
                  </a:lnTo>
                  <a:lnTo>
                    <a:pt x="0" y="0"/>
                  </a:lnTo>
                  <a:lnTo>
                    <a:pt x="0" y="827913"/>
                  </a:lnTo>
                  <a:close/>
                </a:path>
              </a:pathLst>
            </a:custGeom>
            <a:ln w="9525">
              <a:solidFill>
                <a:srgbClr val="FF6C00"/>
              </a:solidFill>
            </a:ln>
          </p:spPr>
          <p:txBody>
            <a:bodyPr wrap="square" lIns="0" tIns="0" rIns="0" bIns="0" rtlCol="0"/>
            <a:lstStyle/>
            <a:p>
              <a:endParaRPr sz="2400"/>
            </a:p>
          </p:txBody>
        </p:sp>
        <p:sp>
          <p:nvSpPr>
            <p:cNvPr id="12" name="object 12"/>
            <p:cNvSpPr/>
            <p:nvPr/>
          </p:nvSpPr>
          <p:spPr>
            <a:xfrm>
              <a:off x="4523994" y="201929"/>
              <a:ext cx="576580" cy="504825"/>
            </a:xfrm>
            <a:custGeom>
              <a:avLst/>
              <a:gdLst/>
              <a:ahLst/>
              <a:cxnLst/>
              <a:rect l="l" t="t" r="r" b="b"/>
              <a:pathLst>
                <a:path w="576579" h="504825">
                  <a:moveTo>
                    <a:pt x="288035" y="0"/>
                  </a:moveTo>
                  <a:lnTo>
                    <a:pt x="236247" y="4062"/>
                  </a:lnTo>
                  <a:lnTo>
                    <a:pt x="187509" y="15777"/>
                  </a:lnTo>
                  <a:lnTo>
                    <a:pt x="142635" y="34431"/>
                  </a:lnTo>
                  <a:lnTo>
                    <a:pt x="102436" y="59312"/>
                  </a:lnTo>
                  <a:lnTo>
                    <a:pt x="67724" y="89710"/>
                  </a:lnTo>
                  <a:lnTo>
                    <a:pt x="39313" y="124911"/>
                  </a:lnTo>
                  <a:lnTo>
                    <a:pt x="18014" y="164205"/>
                  </a:lnTo>
                  <a:lnTo>
                    <a:pt x="4638" y="206879"/>
                  </a:lnTo>
                  <a:lnTo>
                    <a:pt x="0" y="252222"/>
                  </a:lnTo>
                  <a:lnTo>
                    <a:pt x="4638" y="297564"/>
                  </a:lnTo>
                  <a:lnTo>
                    <a:pt x="18014" y="340238"/>
                  </a:lnTo>
                  <a:lnTo>
                    <a:pt x="39313" y="379532"/>
                  </a:lnTo>
                  <a:lnTo>
                    <a:pt x="67724" y="414733"/>
                  </a:lnTo>
                  <a:lnTo>
                    <a:pt x="102436" y="445131"/>
                  </a:lnTo>
                  <a:lnTo>
                    <a:pt x="142635" y="470012"/>
                  </a:lnTo>
                  <a:lnTo>
                    <a:pt x="187509" y="488666"/>
                  </a:lnTo>
                  <a:lnTo>
                    <a:pt x="236247" y="500381"/>
                  </a:lnTo>
                  <a:lnTo>
                    <a:pt x="288035" y="504444"/>
                  </a:lnTo>
                  <a:lnTo>
                    <a:pt x="339824" y="500381"/>
                  </a:lnTo>
                  <a:lnTo>
                    <a:pt x="388562" y="488666"/>
                  </a:lnTo>
                  <a:lnTo>
                    <a:pt x="433436" y="470012"/>
                  </a:lnTo>
                  <a:lnTo>
                    <a:pt x="473635" y="445131"/>
                  </a:lnTo>
                  <a:lnTo>
                    <a:pt x="508347" y="414733"/>
                  </a:lnTo>
                  <a:lnTo>
                    <a:pt x="536758" y="379532"/>
                  </a:lnTo>
                  <a:lnTo>
                    <a:pt x="558057" y="340238"/>
                  </a:lnTo>
                  <a:lnTo>
                    <a:pt x="571433" y="297564"/>
                  </a:lnTo>
                  <a:lnTo>
                    <a:pt x="576071" y="252222"/>
                  </a:lnTo>
                  <a:lnTo>
                    <a:pt x="571433" y="206879"/>
                  </a:lnTo>
                  <a:lnTo>
                    <a:pt x="558057" y="164205"/>
                  </a:lnTo>
                  <a:lnTo>
                    <a:pt x="536758" y="124911"/>
                  </a:lnTo>
                  <a:lnTo>
                    <a:pt x="508347" y="89710"/>
                  </a:lnTo>
                  <a:lnTo>
                    <a:pt x="473635" y="59312"/>
                  </a:lnTo>
                  <a:lnTo>
                    <a:pt x="433436" y="34431"/>
                  </a:lnTo>
                  <a:lnTo>
                    <a:pt x="388562" y="15777"/>
                  </a:lnTo>
                  <a:lnTo>
                    <a:pt x="339824" y="4062"/>
                  </a:lnTo>
                  <a:lnTo>
                    <a:pt x="288035" y="0"/>
                  </a:lnTo>
                  <a:close/>
                </a:path>
              </a:pathLst>
            </a:custGeom>
            <a:solidFill>
              <a:srgbClr val="FFFF99"/>
            </a:solidFill>
          </p:spPr>
          <p:txBody>
            <a:bodyPr wrap="square" lIns="0" tIns="0" rIns="0" bIns="0" rtlCol="0"/>
            <a:lstStyle/>
            <a:p>
              <a:endParaRPr sz="2400"/>
            </a:p>
          </p:txBody>
        </p:sp>
      </p:grpSp>
      <p:sp>
        <p:nvSpPr>
          <p:cNvPr id="13" name="object 13"/>
          <p:cNvSpPr txBox="1"/>
          <p:nvPr/>
        </p:nvSpPr>
        <p:spPr>
          <a:xfrm>
            <a:off x="11258295" y="6277389"/>
            <a:ext cx="185420" cy="181310"/>
          </a:xfrm>
          <a:prstGeom prst="rect">
            <a:avLst/>
          </a:prstGeom>
        </p:spPr>
        <p:txBody>
          <a:bodyPr vert="horz" wrap="square" lIns="0" tIns="16933" rIns="0" bIns="0" rtlCol="0">
            <a:spAutoFit/>
          </a:bodyPr>
          <a:lstStyle/>
          <a:p>
            <a:pPr marL="16933">
              <a:spcBef>
                <a:spcPts val="133"/>
              </a:spcBef>
            </a:pPr>
            <a:r>
              <a:rPr sz="1067" spc="-33" dirty="0">
                <a:solidFill>
                  <a:srgbClr val="97999B"/>
                </a:solidFill>
                <a:latin typeface="Arial MT"/>
                <a:cs typeface="Arial MT"/>
              </a:rPr>
              <a:t>28</a:t>
            </a:r>
            <a:endParaRPr sz="1067">
              <a:latin typeface="Arial MT"/>
              <a:cs typeface="Arial MT"/>
            </a:endParaRPr>
          </a:p>
        </p:txBody>
      </p:sp>
      <p:pic>
        <p:nvPicPr>
          <p:cNvPr id="14" name="object 14"/>
          <p:cNvPicPr/>
          <p:nvPr/>
        </p:nvPicPr>
        <p:blipFill>
          <a:blip r:embed="rId5" cstate="print"/>
          <a:stretch>
            <a:fillRect/>
          </a:stretch>
        </p:blipFill>
        <p:spPr>
          <a:xfrm>
            <a:off x="10460211" y="314602"/>
            <a:ext cx="1326764" cy="233081"/>
          </a:xfrm>
          <a:prstGeom prst="rect">
            <a:avLst/>
          </a:prstGeom>
        </p:spPr>
      </p:pic>
      <p:sp>
        <p:nvSpPr>
          <p:cNvPr id="15" name="object 15"/>
          <p:cNvSpPr txBox="1"/>
          <p:nvPr/>
        </p:nvSpPr>
        <p:spPr>
          <a:xfrm>
            <a:off x="1881800" y="4311193"/>
            <a:ext cx="1656080" cy="1775593"/>
          </a:xfrm>
          <a:prstGeom prst="rect">
            <a:avLst/>
          </a:prstGeom>
        </p:spPr>
        <p:txBody>
          <a:bodyPr vert="horz" wrap="square" lIns="0" tIns="22013" rIns="0" bIns="0" rtlCol="0">
            <a:spAutoFit/>
          </a:bodyPr>
          <a:lstStyle/>
          <a:p>
            <a:pPr marL="16933" marR="914377">
              <a:lnSpc>
                <a:spcPct val="131800"/>
              </a:lnSpc>
              <a:spcBef>
                <a:spcPts val="173"/>
              </a:spcBef>
            </a:pPr>
            <a:r>
              <a:rPr sz="1867" b="1" spc="-33" dirty="0">
                <a:solidFill>
                  <a:srgbClr val="FF0000"/>
                </a:solidFill>
                <a:latin typeface="Microsoft JhengHei"/>
                <a:cs typeface="Microsoft JhengHei"/>
              </a:rPr>
              <a:t>期刊</a:t>
            </a:r>
            <a:r>
              <a:rPr sz="1867" b="1" spc="-67" dirty="0">
                <a:solidFill>
                  <a:srgbClr val="FF0000"/>
                </a:solidFill>
                <a:latin typeface="Microsoft JhengHei"/>
                <a:cs typeface="Microsoft JhengHei"/>
              </a:rPr>
              <a:t> </a:t>
            </a:r>
            <a:r>
              <a:rPr sz="1867" b="1" spc="-27" dirty="0">
                <a:solidFill>
                  <a:srgbClr val="FF0000"/>
                </a:solidFill>
                <a:latin typeface="Microsoft JhengHei"/>
                <a:cs typeface="Microsoft JhengHei"/>
              </a:rPr>
              <a:t>電子書教科書</a:t>
            </a:r>
            <a:endParaRPr sz="1867">
              <a:latin typeface="Microsoft JhengHei"/>
              <a:cs typeface="Microsoft JhengHei"/>
            </a:endParaRPr>
          </a:p>
          <a:p>
            <a:pPr marL="386070">
              <a:lnSpc>
                <a:spcPts val="2120"/>
              </a:lnSpc>
              <a:spcBef>
                <a:spcPts val="640"/>
              </a:spcBef>
            </a:pPr>
            <a:r>
              <a:rPr sz="1867" b="1" spc="-20" dirty="0">
                <a:solidFill>
                  <a:srgbClr val="FF0000"/>
                </a:solidFill>
                <a:latin typeface="Microsoft JhengHei"/>
                <a:cs typeface="Microsoft JhengHei"/>
              </a:rPr>
              <a:t>手工具書</a:t>
            </a:r>
            <a:endParaRPr sz="1867">
              <a:latin typeface="Microsoft JhengHei"/>
              <a:cs typeface="Microsoft JhengHei"/>
            </a:endParaRPr>
          </a:p>
          <a:p>
            <a:pPr marL="447875">
              <a:lnSpc>
                <a:spcPts val="2120"/>
              </a:lnSpc>
            </a:pPr>
            <a:r>
              <a:rPr sz="1867" b="1" spc="-13" dirty="0">
                <a:solidFill>
                  <a:srgbClr val="FF0000"/>
                </a:solidFill>
                <a:latin typeface="Microsoft JhengHei"/>
                <a:cs typeface="Microsoft JhengHei"/>
              </a:rPr>
              <a:t>參考工具書</a:t>
            </a:r>
            <a:endParaRPr sz="1867">
              <a:latin typeface="Microsoft JhengHei"/>
              <a:cs typeface="Microsoft JhengHei"/>
            </a:endParaRPr>
          </a:p>
        </p:txBody>
      </p:sp>
      <p:sp>
        <p:nvSpPr>
          <p:cNvPr id="16" name="object 16"/>
          <p:cNvSpPr txBox="1"/>
          <p:nvPr/>
        </p:nvSpPr>
        <p:spPr>
          <a:xfrm>
            <a:off x="2080430" y="6164004"/>
            <a:ext cx="509693" cy="305276"/>
          </a:xfrm>
          <a:prstGeom prst="rect">
            <a:avLst/>
          </a:prstGeom>
        </p:spPr>
        <p:txBody>
          <a:bodyPr vert="horz" wrap="square" lIns="0" tIns="17780" rIns="0" bIns="0" rtlCol="0">
            <a:spAutoFit/>
          </a:bodyPr>
          <a:lstStyle/>
          <a:p>
            <a:pPr marL="16933">
              <a:spcBef>
                <a:spcPts val="140"/>
              </a:spcBef>
            </a:pPr>
            <a:r>
              <a:rPr sz="1867" b="1" spc="-40" dirty="0">
                <a:solidFill>
                  <a:srgbClr val="FF0000"/>
                </a:solidFill>
                <a:latin typeface="Microsoft JhengHei"/>
                <a:cs typeface="Microsoft JhengHei"/>
              </a:rPr>
              <a:t>叢書</a:t>
            </a:r>
            <a:endParaRPr sz="1867">
              <a:latin typeface="Microsoft JhengHei"/>
              <a:cs typeface="Microsoft JhengHei"/>
            </a:endParaRPr>
          </a:p>
        </p:txBody>
      </p:sp>
      <p:sp>
        <p:nvSpPr>
          <p:cNvPr id="17" name="object 17"/>
          <p:cNvSpPr txBox="1"/>
          <p:nvPr/>
        </p:nvSpPr>
        <p:spPr>
          <a:xfrm>
            <a:off x="6420104" y="3992540"/>
            <a:ext cx="948267" cy="386430"/>
          </a:xfrm>
          <a:prstGeom prst="rect">
            <a:avLst/>
          </a:prstGeom>
        </p:spPr>
        <p:txBody>
          <a:bodyPr vert="horz" wrap="square" lIns="0" tIns="16933" rIns="0" bIns="0" rtlCol="0">
            <a:spAutoFit/>
          </a:bodyPr>
          <a:lstStyle/>
          <a:p>
            <a:pPr marL="16933">
              <a:spcBef>
                <a:spcPts val="133"/>
              </a:spcBef>
            </a:pPr>
            <a:r>
              <a:rPr sz="2400" b="1" spc="-27" dirty="0">
                <a:solidFill>
                  <a:srgbClr val="FF0000"/>
                </a:solidFill>
                <a:latin typeface="Microsoft JhengHei"/>
                <a:cs typeface="Microsoft JhengHei"/>
              </a:rPr>
              <a:t>期刊名</a:t>
            </a:r>
            <a:endParaRPr sz="2400">
              <a:latin typeface="Microsoft JhengHei"/>
              <a:cs typeface="Microsoft JhengHei"/>
            </a:endParaRPr>
          </a:p>
        </p:txBody>
      </p:sp>
      <p:sp>
        <p:nvSpPr>
          <p:cNvPr id="18" name="object 18"/>
          <p:cNvSpPr txBox="1"/>
          <p:nvPr/>
        </p:nvSpPr>
        <p:spPr>
          <a:xfrm>
            <a:off x="6161531" y="291083"/>
            <a:ext cx="508000" cy="590697"/>
          </a:xfrm>
          <a:prstGeom prst="rect">
            <a:avLst/>
          </a:prstGeom>
        </p:spPr>
        <p:txBody>
          <a:bodyPr vert="horz" wrap="square" lIns="0" tIns="16087" rIns="0" bIns="0" rtlCol="0">
            <a:spAutoFit/>
          </a:bodyPr>
          <a:lstStyle/>
          <a:p>
            <a:pPr marL="16933">
              <a:spcBef>
                <a:spcPts val="127"/>
              </a:spcBef>
            </a:pPr>
            <a:r>
              <a:rPr sz="3733" b="1" spc="-67" dirty="0">
                <a:solidFill>
                  <a:srgbClr val="FF0000"/>
                </a:solidFill>
                <a:latin typeface="Microsoft JhengHei"/>
                <a:cs typeface="Microsoft JhengHei"/>
              </a:rPr>
              <a:t>１</a:t>
            </a:r>
            <a:endParaRPr sz="3733" dirty="0">
              <a:latin typeface="Microsoft JhengHei"/>
              <a:cs typeface="Microsoft JhengHei"/>
            </a:endParaRPr>
          </a:p>
        </p:txBody>
      </p:sp>
      <p:grpSp>
        <p:nvGrpSpPr>
          <p:cNvPr id="19" name="object 19"/>
          <p:cNvGrpSpPr/>
          <p:nvPr/>
        </p:nvGrpSpPr>
        <p:grpSpPr>
          <a:xfrm>
            <a:off x="6756907" y="252475"/>
            <a:ext cx="794173" cy="698500"/>
            <a:chOff x="5067680" y="189356"/>
            <a:chExt cx="595630" cy="523875"/>
          </a:xfrm>
        </p:grpSpPr>
        <p:sp>
          <p:nvSpPr>
            <p:cNvPr id="20" name="object 20"/>
            <p:cNvSpPr/>
            <p:nvPr/>
          </p:nvSpPr>
          <p:spPr>
            <a:xfrm>
              <a:off x="5077205" y="198881"/>
              <a:ext cx="576580" cy="504825"/>
            </a:xfrm>
            <a:custGeom>
              <a:avLst/>
              <a:gdLst/>
              <a:ahLst/>
              <a:cxnLst/>
              <a:rect l="l" t="t" r="r" b="b"/>
              <a:pathLst>
                <a:path w="576579" h="504825">
                  <a:moveTo>
                    <a:pt x="288036" y="0"/>
                  </a:moveTo>
                  <a:lnTo>
                    <a:pt x="236247" y="4062"/>
                  </a:lnTo>
                  <a:lnTo>
                    <a:pt x="187509" y="15777"/>
                  </a:lnTo>
                  <a:lnTo>
                    <a:pt x="142635" y="34431"/>
                  </a:lnTo>
                  <a:lnTo>
                    <a:pt x="102436" y="59312"/>
                  </a:lnTo>
                  <a:lnTo>
                    <a:pt x="67724" y="89710"/>
                  </a:lnTo>
                  <a:lnTo>
                    <a:pt x="39313" y="124911"/>
                  </a:lnTo>
                  <a:lnTo>
                    <a:pt x="18014" y="164205"/>
                  </a:lnTo>
                  <a:lnTo>
                    <a:pt x="4638" y="206879"/>
                  </a:lnTo>
                  <a:lnTo>
                    <a:pt x="0" y="252221"/>
                  </a:lnTo>
                  <a:lnTo>
                    <a:pt x="4638" y="297564"/>
                  </a:lnTo>
                  <a:lnTo>
                    <a:pt x="18014" y="340238"/>
                  </a:lnTo>
                  <a:lnTo>
                    <a:pt x="39313" y="379532"/>
                  </a:lnTo>
                  <a:lnTo>
                    <a:pt x="67724" y="414733"/>
                  </a:lnTo>
                  <a:lnTo>
                    <a:pt x="102436" y="445131"/>
                  </a:lnTo>
                  <a:lnTo>
                    <a:pt x="142635" y="470012"/>
                  </a:lnTo>
                  <a:lnTo>
                    <a:pt x="187509" y="488666"/>
                  </a:lnTo>
                  <a:lnTo>
                    <a:pt x="236247" y="500381"/>
                  </a:lnTo>
                  <a:lnTo>
                    <a:pt x="288036" y="504443"/>
                  </a:lnTo>
                  <a:lnTo>
                    <a:pt x="339824" y="500381"/>
                  </a:lnTo>
                  <a:lnTo>
                    <a:pt x="388562" y="488666"/>
                  </a:lnTo>
                  <a:lnTo>
                    <a:pt x="433436" y="470012"/>
                  </a:lnTo>
                  <a:lnTo>
                    <a:pt x="473635" y="445131"/>
                  </a:lnTo>
                  <a:lnTo>
                    <a:pt x="508347" y="414733"/>
                  </a:lnTo>
                  <a:lnTo>
                    <a:pt x="536758" y="379532"/>
                  </a:lnTo>
                  <a:lnTo>
                    <a:pt x="558057" y="340238"/>
                  </a:lnTo>
                  <a:lnTo>
                    <a:pt x="571433" y="297564"/>
                  </a:lnTo>
                  <a:lnTo>
                    <a:pt x="576072" y="252221"/>
                  </a:lnTo>
                  <a:lnTo>
                    <a:pt x="571433" y="206879"/>
                  </a:lnTo>
                  <a:lnTo>
                    <a:pt x="558057" y="164205"/>
                  </a:lnTo>
                  <a:lnTo>
                    <a:pt x="536758" y="124911"/>
                  </a:lnTo>
                  <a:lnTo>
                    <a:pt x="508347" y="89710"/>
                  </a:lnTo>
                  <a:lnTo>
                    <a:pt x="473635" y="59312"/>
                  </a:lnTo>
                  <a:lnTo>
                    <a:pt x="433436" y="34431"/>
                  </a:lnTo>
                  <a:lnTo>
                    <a:pt x="388562" y="15777"/>
                  </a:lnTo>
                  <a:lnTo>
                    <a:pt x="339824" y="4062"/>
                  </a:lnTo>
                  <a:lnTo>
                    <a:pt x="288036" y="0"/>
                  </a:lnTo>
                  <a:close/>
                </a:path>
              </a:pathLst>
            </a:custGeom>
            <a:solidFill>
              <a:srgbClr val="FFFF99"/>
            </a:solidFill>
          </p:spPr>
          <p:txBody>
            <a:bodyPr wrap="square" lIns="0" tIns="0" rIns="0" bIns="0" rtlCol="0"/>
            <a:lstStyle/>
            <a:p>
              <a:endParaRPr sz="2400"/>
            </a:p>
          </p:txBody>
        </p:sp>
        <p:sp>
          <p:nvSpPr>
            <p:cNvPr id="21" name="object 21"/>
            <p:cNvSpPr/>
            <p:nvPr/>
          </p:nvSpPr>
          <p:spPr>
            <a:xfrm>
              <a:off x="5077205" y="198881"/>
              <a:ext cx="576580" cy="504825"/>
            </a:xfrm>
            <a:custGeom>
              <a:avLst/>
              <a:gdLst/>
              <a:ahLst/>
              <a:cxnLst/>
              <a:rect l="l" t="t" r="r" b="b"/>
              <a:pathLst>
                <a:path w="576579" h="504825">
                  <a:moveTo>
                    <a:pt x="576072" y="252221"/>
                  </a:moveTo>
                  <a:lnTo>
                    <a:pt x="571433" y="206879"/>
                  </a:lnTo>
                  <a:lnTo>
                    <a:pt x="558057" y="164205"/>
                  </a:lnTo>
                  <a:lnTo>
                    <a:pt x="536758" y="124911"/>
                  </a:lnTo>
                  <a:lnTo>
                    <a:pt x="508347" y="89710"/>
                  </a:lnTo>
                  <a:lnTo>
                    <a:pt x="473635" y="59312"/>
                  </a:lnTo>
                  <a:lnTo>
                    <a:pt x="433436" y="34431"/>
                  </a:lnTo>
                  <a:lnTo>
                    <a:pt x="388562" y="15777"/>
                  </a:lnTo>
                  <a:lnTo>
                    <a:pt x="339824" y="4062"/>
                  </a:lnTo>
                  <a:lnTo>
                    <a:pt x="288036" y="0"/>
                  </a:lnTo>
                  <a:lnTo>
                    <a:pt x="236247" y="4062"/>
                  </a:lnTo>
                  <a:lnTo>
                    <a:pt x="187509" y="15777"/>
                  </a:lnTo>
                  <a:lnTo>
                    <a:pt x="142635" y="34431"/>
                  </a:lnTo>
                  <a:lnTo>
                    <a:pt x="102436" y="59312"/>
                  </a:lnTo>
                  <a:lnTo>
                    <a:pt x="67724" y="89710"/>
                  </a:lnTo>
                  <a:lnTo>
                    <a:pt x="39313" y="124911"/>
                  </a:lnTo>
                  <a:lnTo>
                    <a:pt x="18014" y="164205"/>
                  </a:lnTo>
                  <a:lnTo>
                    <a:pt x="4638" y="206879"/>
                  </a:lnTo>
                  <a:lnTo>
                    <a:pt x="0" y="252221"/>
                  </a:lnTo>
                  <a:lnTo>
                    <a:pt x="4638" y="297564"/>
                  </a:lnTo>
                  <a:lnTo>
                    <a:pt x="18014" y="340238"/>
                  </a:lnTo>
                  <a:lnTo>
                    <a:pt x="39313" y="379532"/>
                  </a:lnTo>
                  <a:lnTo>
                    <a:pt x="67724" y="414733"/>
                  </a:lnTo>
                  <a:lnTo>
                    <a:pt x="102436" y="445131"/>
                  </a:lnTo>
                  <a:lnTo>
                    <a:pt x="142635" y="470012"/>
                  </a:lnTo>
                  <a:lnTo>
                    <a:pt x="187509" y="488666"/>
                  </a:lnTo>
                  <a:lnTo>
                    <a:pt x="236247" y="500381"/>
                  </a:lnTo>
                  <a:lnTo>
                    <a:pt x="288036" y="504443"/>
                  </a:lnTo>
                  <a:lnTo>
                    <a:pt x="339824" y="500381"/>
                  </a:lnTo>
                  <a:lnTo>
                    <a:pt x="388562" y="488666"/>
                  </a:lnTo>
                  <a:lnTo>
                    <a:pt x="433436" y="470012"/>
                  </a:lnTo>
                  <a:lnTo>
                    <a:pt x="473635" y="445131"/>
                  </a:lnTo>
                  <a:lnTo>
                    <a:pt x="508347" y="414733"/>
                  </a:lnTo>
                  <a:lnTo>
                    <a:pt x="536758" y="379532"/>
                  </a:lnTo>
                  <a:lnTo>
                    <a:pt x="558057" y="340238"/>
                  </a:lnTo>
                  <a:lnTo>
                    <a:pt x="571433" y="297564"/>
                  </a:lnTo>
                  <a:lnTo>
                    <a:pt x="576072" y="252221"/>
                  </a:lnTo>
                  <a:close/>
                </a:path>
              </a:pathLst>
            </a:custGeom>
            <a:ln w="19050">
              <a:solidFill>
                <a:srgbClr val="FFFFFF"/>
              </a:solidFill>
            </a:ln>
          </p:spPr>
          <p:txBody>
            <a:bodyPr wrap="square" lIns="0" tIns="0" rIns="0" bIns="0" rtlCol="0"/>
            <a:lstStyle/>
            <a:p>
              <a:endParaRPr sz="2400"/>
            </a:p>
          </p:txBody>
        </p:sp>
      </p:grpSp>
      <p:sp>
        <p:nvSpPr>
          <p:cNvPr id="22" name="object 22"/>
          <p:cNvSpPr txBox="1"/>
          <p:nvPr/>
        </p:nvSpPr>
        <p:spPr>
          <a:xfrm>
            <a:off x="7003287" y="287529"/>
            <a:ext cx="297180" cy="590697"/>
          </a:xfrm>
          <a:prstGeom prst="rect">
            <a:avLst/>
          </a:prstGeom>
        </p:spPr>
        <p:txBody>
          <a:bodyPr vert="horz" wrap="square" lIns="0" tIns="16087" rIns="0" bIns="0" rtlCol="0">
            <a:spAutoFit/>
          </a:bodyPr>
          <a:lstStyle/>
          <a:p>
            <a:pPr marL="16933">
              <a:spcBef>
                <a:spcPts val="127"/>
              </a:spcBef>
            </a:pPr>
            <a:r>
              <a:rPr sz="3733" b="1" spc="-67" dirty="0">
                <a:solidFill>
                  <a:srgbClr val="FF0000"/>
                </a:solidFill>
                <a:latin typeface="Arial"/>
                <a:cs typeface="Arial"/>
              </a:rPr>
              <a:t>3</a:t>
            </a:r>
            <a:endParaRPr sz="3733">
              <a:latin typeface="Arial"/>
              <a:cs typeface="Arial"/>
            </a:endParaRPr>
          </a:p>
        </p:txBody>
      </p:sp>
    </p:spTree>
    <p:extLst>
      <p:ext uri="{BB962C8B-B14F-4D97-AF65-F5344CB8AC3E}">
        <p14:creationId xmlns:p14="http://schemas.microsoft.com/office/powerpoint/2010/main" val="5630954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p:cNvPicPr>
            <a:picLocks noChangeAspect="1"/>
          </p:cNvPicPr>
          <p:nvPr/>
        </p:nvPicPr>
        <p:blipFill rotWithShape="1">
          <a:blip r:embed="rId2"/>
          <a:srcRect t="20623" r="11310"/>
          <a:stretch/>
        </p:blipFill>
        <p:spPr>
          <a:xfrm>
            <a:off x="101550" y="709127"/>
            <a:ext cx="12090450" cy="2505303"/>
          </a:xfrm>
          <a:prstGeom prst="rect">
            <a:avLst/>
          </a:prstGeom>
        </p:spPr>
      </p:pic>
      <p:sp>
        <p:nvSpPr>
          <p:cNvPr id="2" name="object 2"/>
          <p:cNvSpPr/>
          <p:nvPr/>
        </p:nvSpPr>
        <p:spPr>
          <a:xfrm>
            <a:off x="768097" y="5916846"/>
            <a:ext cx="1485900" cy="16933"/>
          </a:xfrm>
          <a:custGeom>
            <a:avLst/>
            <a:gdLst/>
            <a:ahLst/>
            <a:cxnLst/>
            <a:rect l="l" t="t" r="r" b="b"/>
            <a:pathLst>
              <a:path w="1114425" h="12700">
                <a:moveTo>
                  <a:pt x="0" y="12699"/>
                </a:moveTo>
                <a:lnTo>
                  <a:pt x="1114044" y="12699"/>
                </a:lnTo>
                <a:lnTo>
                  <a:pt x="1114044" y="0"/>
                </a:lnTo>
                <a:lnTo>
                  <a:pt x="0" y="0"/>
                </a:lnTo>
                <a:lnTo>
                  <a:pt x="0" y="12699"/>
                </a:lnTo>
                <a:close/>
              </a:path>
            </a:pathLst>
          </a:custGeom>
          <a:solidFill>
            <a:srgbClr val="DCDCDC"/>
          </a:solidFill>
        </p:spPr>
        <p:txBody>
          <a:bodyPr wrap="square" lIns="0" tIns="0" rIns="0" bIns="0" rtlCol="0"/>
          <a:lstStyle/>
          <a:p>
            <a:endParaRPr sz="2400"/>
          </a:p>
        </p:txBody>
      </p:sp>
      <p:sp>
        <p:nvSpPr>
          <p:cNvPr id="3" name="object 3"/>
          <p:cNvSpPr/>
          <p:nvPr/>
        </p:nvSpPr>
        <p:spPr>
          <a:xfrm>
            <a:off x="4557777" y="5916846"/>
            <a:ext cx="6865620" cy="16933"/>
          </a:xfrm>
          <a:custGeom>
            <a:avLst/>
            <a:gdLst/>
            <a:ahLst/>
            <a:cxnLst/>
            <a:rect l="l" t="t" r="r" b="b"/>
            <a:pathLst>
              <a:path w="5149215" h="12700">
                <a:moveTo>
                  <a:pt x="0" y="12699"/>
                </a:moveTo>
                <a:lnTo>
                  <a:pt x="5149215" y="12699"/>
                </a:lnTo>
                <a:lnTo>
                  <a:pt x="5149215" y="0"/>
                </a:lnTo>
                <a:lnTo>
                  <a:pt x="0" y="0"/>
                </a:lnTo>
                <a:lnTo>
                  <a:pt x="0" y="12699"/>
                </a:lnTo>
                <a:close/>
              </a:path>
            </a:pathLst>
          </a:custGeom>
          <a:solidFill>
            <a:srgbClr val="DCDCDC"/>
          </a:solidFill>
        </p:spPr>
        <p:txBody>
          <a:bodyPr wrap="square" lIns="0" tIns="0" rIns="0" bIns="0" rtlCol="0"/>
          <a:lstStyle/>
          <a:p>
            <a:endParaRPr sz="2400"/>
          </a:p>
        </p:txBody>
      </p:sp>
      <p:pic>
        <p:nvPicPr>
          <p:cNvPr id="4" name="object 4"/>
          <p:cNvPicPr/>
          <p:nvPr/>
        </p:nvPicPr>
        <p:blipFill>
          <a:blip r:embed="rId3" cstate="print"/>
          <a:stretch>
            <a:fillRect/>
          </a:stretch>
        </p:blipFill>
        <p:spPr>
          <a:xfrm>
            <a:off x="768097" y="6041137"/>
            <a:ext cx="536447" cy="593343"/>
          </a:xfrm>
          <a:prstGeom prst="rect">
            <a:avLst/>
          </a:prstGeom>
        </p:spPr>
      </p:pic>
      <p:sp>
        <p:nvSpPr>
          <p:cNvPr id="5" name="object 5"/>
          <p:cNvSpPr/>
          <p:nvPr/>
        </p:nvSpPr>
        <p:spPr>
          <a:xfrm>
            <a:off x="768097" y="5916846"/>
            <a:ext cx="1485900" cy="16933"/>
          </a:xfrm>
          <a:custGeom>
            <a:avLst/>
            <a:gdLst/>
            <a:ahLst/>
            <a:cxnLst/>
            <a:rect l="l" t="t" r="r" b="b"/>
            <a:pathLst>
              <a:path w="1114425" h="12700">
                <a:moveTo>
                  <a:pt x="0" y="12699"/>
                </a:moveTo>
                <a:lnTo>
                  <a:pt x="1114044" y="12699"/>
                </a:lnTo>
                <a:lnTo>
                  <a:pt x="1114044" y="0"/>
                </a:lnTo>
                <a:lnTo>
                  <a:pt x="0" y="0"/>
                </a:lnTo>
                <a:lnTo>
                  <a:pt x="0" y="12699"/>
                </a:lnTo>
                <a:close/>
              </a:path>
            </a:pathLst>
          </a:custGeom>
          <a:solidFill>
            <a:srgbClr val="DCDCDC"/>
          </a:solidFill>
        </p:spPr>
        <p:txBody>
          <a:bodyPr wrap="square" lIns="0" tIns="0" rIns="0" bIns="0" rtlCol="0"/>
          <a:lstStyle/>
          <a:p>
            <a:endParaRPr sz="2400"/>
          </a:p>
        </p:txBody>
      </p:sp>
      <p:sp>
        <p:nvSpPr>
          <p:cNvPr id="9" name="object 9"/>
          <p:cNvSpPr txBox="1"/>
          <p:nvPr/>
        </p:nvSpPr>
        <p:spPr>
          <a:xfrm>
            <a:off x="11258295" y="6277389"/>
            <a:ext cx="185420" cy="181310"/>
          </a:xfrm>
          <a:prstGeom prst="rect">
            <a:avLst/>
          </a:prstGeom>
        </p:spPr>
        <p:txBody>
          <a:bodyPr vert="horz" wrap="square" lIns="0" tIns="16933" rIns="0" bIns="0" rtlCol="0">
            <a:spAutoFit/>
          </a:bodyPr>
          <a:lstStyle/>
          <a:p>
            <a:pPr marL="16933">
              <a:spcBef>
                <a:spcPts val="133"/>
              </a:spcBef>
            </a:pPr>
            <a:r>
              <a:rPr sz="1067" spc="-33" dirty="0">
                <a:solidFill>
                  <a:srgbClr val="97999B"/>
                </a:solidFill>
                <a:latin typeface="Arial MT"/>
                <a:cs typeface="Arial MT"/>
              </a:rPr>
              <a:t>29</a:t>
            </a:r>
            <a:endParaRPr sz="1067">
              <a:latin typeface="Arial MT"/>
              <a:cs typeface="Arial MT"/>
            </a:endParaRPr>
          </a:p>
        </p:txBody>
      </p:sp>
      <p:sp>
        <p:nvSpPr>
          <p:cNvPr id="10" name="object 10"/>
          <p:cNvSpPr txBox="1">
            <a:spLocks noGrp="1"/>
          </p:cNvSpPr>
          <p:nvPr>
            <p:ph type="title"/>
          </p:nvPr>
        </p:nvSpPr>
        <p:spPr>
          <a:xfrm>
            <a:off x="201160" y="95728"/>
            <a:ext cx="2882069" cy="693353"/>
          </a:xfrm>
          <a:prstGeom prst="rect">
            <a:avLst/>
          </a:prstGeom>
        </p:spPr>
        <p:txBody>
          <a:bodyPr vert="horz" wrap="square" lIns="0" tIns="16087" rIns="0" bIns="0" rtlCol="0" anchor="ctr">
            <a:spAutoFit/>
          </a:bodyPr>
          <a:lstStyle/>
          <a:p>
            <a:pPr marL="16933">
              <a:lnSpc>
                <a:spcPct val="100000"/>
              </a:lnSpc>
              <a:spcBef>
                <a:spcPts val="127"/>
              </a:spcBef>
            </a:pPr>
            <a:r>
              <a:rPr spc="-53" dirty="0">
                <a:latin typeface="Microsoft JhengHei"/>
                <a:cs typeface="Microsoft JhengHei"/>
              </a:rPr>
              <a:t>期刊資訊</a:t>
            </a:r>
          </a:p>
        </p:txBody>
      </p:sp>
      <p:sp>
        <p:nvSpPr>
          <p:cNvPr id="11" name="object 11"/>
          <p:cNvSpPr txBox="1"/>
          <p:nvPr/>
        </p:nvSpPr>
        <p:spPr>
          <a:xfrm>
            <a:off x="9788143" y="1377697"/>
            <a:ext cx="1930400" cy="342039"/>
          </a:xfrm>
          <a:prstGeom prst="rect">
            <a:avLst/>
          </a:prstGeom>
          <a:solidFill>
            <a:srgbClr val="FFFF00"/>
          </a:solidFill>
        </p:spPr>
        <p:txBody>
          <a:bodyPr vert="horz" wrap="square" lIns="0" tIns="54187" rIns="0" bIns="0" rtlCol="0">
            <a:spAutoFit/>
          </a:bodyPr>
          <a:lstStyle/>
          <a:p>
            <a:pPr marL="122764">
              <a:spcBef>
                <a:spcPts val="427"/>
              </a:spcBef>
            </a:pPr>
            <a:r>
              <a:rPr sz="1867" b="1" spc="-13" dirty="0">
                <a:solidFill>
                  <a:srgbClr val="FF0000"/>
                </a:solidFill>
                <a:latin typeface="Microsoft JhengHei"/>
                <a:cs typeface="Microsoft JhengHei"/>
              </a:rPr>
              <a:t>期刊影響力指標</a:t>
            </a:r>
            <a:endParaRPr sz="1867" dirty="0">
              <a:latin typeface="Microsoft JhengHei"/>
              <a:cs typeface="Microsoft JhengHei"/>
            </a:endParaRPr>
          </a:p>
        </p:txBody>
      </p:sp>
      <p:sp>
        <p:nvSpPr>
          <p:cNvPr id="12" name="object 12"/>
          <p:cNvSpPr txBox="1"/>
          <p:nvPr/>
        </p:nvSpPr>
        <p:spPr>
          <a:xfrm>
            <a:off x="927103" y="2508664"/>
            <a:ext cx="1491827" cy="341184"/>
          </a:xfrm>
          <a:prstGeom prst="rect">
            <a:avLst/>
          </a:prstGeom>
          <a:solidFill>
            <a:srgbClr val="FFFF00"/>
          </a:solidFill>
        </p:spPr>
        <p:txBody>
          <a:bodyPr vert="horz" wrap="square" lIns="0" tIns="53340" rIns="0" bIns="0" rtlCol="0">
            <a:spAutoFit/>
          </a:bodyPr>
          <a:lstStyle/>
          <a:p>
            <a:pPr marL="121070">
              <a:spcBef>
                <a:spcPts val="420"/>
              </a:spcBef>
            </a:pPr>
            <a:r>
              <a:rPr sz="1867" b="1" spc="-13" dirty="0">
                <a:solidFill>
                  <a:srgbClr val="FF0000"/>
                </a:solidFill>
                <a:latin typeface="Microsoft JhengHei"/>
                <a:cs typeface="Microsoft JhengHei"/>
              </a:rPr>
              <a:t>文章與卷期</a:t>
            </a:r>
            <a:endParaRPr sz="1867">
              <a:latin typeface="Microsoft JhengHei"/>
              <a:cs typeface="Microsoft JhengHei"/>
            </a:endParaRPr>
          </a:p>
        </p:txBody>
      </p:sp>
      <p:sp>
        <p:nvSpPr>
          <p:cNvPr id="13" name="object 13"/>
          <p:cNvSpPr txBox="1"/>
          <p:nvPr/>
        </p:nvSpPr>
        <p:spPr>
          <a:xfrm>
            <a:off x="2504047" y="2538306"/>
            <a:ext cx="731520" cy="342039"/>
          </a:xfrm>
          <a:prstGeom prst="rect">
            <a:avLst/>
          </a:prstGeom>
          <a:solidFill>
            <a:srgbClr val="FFFF00"/>
          </a:solidFill>
        </p:spPr>
        <p:txBody>
          <a:bodyPr vert="horz" wrap="square" lIns="0" tIns="54187" rIns="0" bIns="0" rtlCol="0">
            <a:spAutoFit/>
          </a:bodyPr>
          <a:lstStyle/>
          <a:p>
            <a:pPr marL="121917">
              <a:spcBef>
                <a:spcPts val="427"/>
              </a:spcBef>
            </a:pPr>
            <a:r>
              <a:rPr sz="1867" b="1" spc="-33" dirty="0">
                <a:solidFill>
                  <a:srgbClr val="FF0000"/>
                </a:solidFill>
                <a:latin typeface="Microsoft JhengHei"/>
                <a:cs typeface="Microsoft JhengHei"/>
              </a:rPr>
              <a:t>有關</a:t>
            </a:r>
            <a:endParaRPr sz="1867" dirty="0">
              <a:latin typeface="Microsoft JhengHei"/>
              <a:cs typeface="Microsoft JhengHei"/>
            </a:endParaRPr>
          </a:p>
        </p:txBody>
      </p:sp>
      <p:sp>
        <p:nvSpPr>
          <p:cNvPr id="14" name="object 14"/>
          <p:cNvSpPr txBox="1"/>
          <p:nvPr/>
        </p:nvSpPr>
        <p:spPr>
          <a:xfrm>
            <a:off x="3405801" y="2508664"/>
            <a:ext cx="731520" cy="341184"/>
          </a:xfrm>
          <a:prstGeom prst="rect">
            <a:avLst/>
          </a:prstGeom>
          <a:solidFill>
            <a:srgbClr val="FFFF00"/>
          </a:solidFill>
        </p:spPr>
        <p:txBody>
          <a:bodyPr vert="horz" wrap="square" lIns="0" tIns="53340" rIns="0" bIns="0" rtlCol="0">
            <a:spAutoFit/>
          </a:bodyPr>
          <a:lstStyle/>
          <a:p>
            <a:pPr marL="122764">
              <a:spcBef>
                <a:spcPts val="420"/>
              </a:spcBef>
            </a:pPr>
            <a:r>
              <a:rPr sz="1867" b="1" spc="-33" dirty="0">
                <a:solidFill>
                  <a:srgbClr val="FF0000"/>
                </a:solidFill>
                <a:latin typeface="Microsoft JhengHei"/>
                <a:cs typeface="Microsoft JhengHei"/>
              </a:rPr>
              <a:t>出版</a:t>
            </a:r>
            <a:endParaRPr sz="1867" dirty="0">
              <a:latin typeface="Microsoft JhengHei"/>
              <a:cs typeface="Microsoft JhengHei"/>
            </a:endParaRPr>
          </a:p>
        </p:txBody>
      </p:sp>
      <p:sp>
        <p:nvSpPr>
          <p:cNvPr id="15" name="object 15"/>
          <p:cNvSpPr txBox="1"/>
          <p:nvPr/>
        </p:nvSpPr>
        <p:spPr>
          <a:xfrm>
            <a:off x="5852772" y="3229767"/>
            <a:ext cx="2440940" cy="341184"/>
          </a:xfrm>
          <a:prstGeom prst="rect">
            <a:avLst/>
          </a:prstGeom>
          <a:solidFill>
            <a:srgbClr val="FFFF00"/>
          </a:solidFill>
        </p:spPr>
        <p:txBody>
          <a:bodyPr vert="horz" wrap="square" lIns="0" tIns="53340" rIns="0" bIns="0" rtlCol="0">
            <a:spAutoFit/>
          </a:bodyPr>
          <a:lstStyle/>
          <a:p>
            <a:pPr marL="121917">
              <a:spcBef>
                <a:spcPts val="420"/>
              </a:spcBef>
            </a:pPr>
            <a:r>
              <a:rPr sz="1867" b="1" spc="-13" dirty="0">
                <a:solidFill>
                  <a:srgbClr val="FF0000"/>
                </a:solidFill>
                <a:latin typeface="Microsoft JhengHei"/>
                <a:cs typeface="Microsoft JhengHei"/>
              </a:rPr>
              <a:t>於該期刊搜尋關鍵字</a:t>
            </a:r>
            <a:endParaRPr sz="1867" dirty="0">
              <a:latin typeface="Microsoft JhengHei"/>
              <a:cs typeface="Microsoft JhengHei"/>
            </a:endParaRPr>
          </a:p>
        </p:txBody>
      </p:sp>
      <p:sp>
        <p:nvSpPr>
          <p:cNvPr id="16" name="object 16"/>
          <p:cNvSpPr txBox="1"/>
          <p:nvPr/>
        </p:nvSpPr>
        <p:spPr>
          <a:xfrm>
            <a:off x="8914318" y="3252406"/>
            <a:ext cx="1005840" cy="341184"/>
          </a:xfrm>
          <a:prstGeom prst="rect">
            <a:avLst/>
          </a:prstGeom>
          <a:solidFill>
            <a:srgbClr val="FFFF00"/>
          </a:solidFill>
        </p:spPr>
        <p:txBody>
          <a:bodyPr vert="horz" wrap="square" lIns="0" tIns="53340" rIns="0" bIns="0" rtlCol="0">
            <a:spAutoFit/>
          </a:bodyPr>
          <a:lstStyle/>
          <a:p>
            <a:pPr marL="122764">
              <a:spcBef>
                <a:spcPts val="420"/>
              </a:spcBef>
            </a:pPr>
            <a:r>
              <a:rPr sz="1867" b="1" spc="-33" dirty="0">
                <a:solidFill>
                  <a:srgbClr val="FF0000"/>
                </a:solidFill>
                <a:latin typeface="Microsoft JhengHei"/>
                <a:cs typeface="Microsoft JhengHei"/>
              </a:rPr>
              <a:t>投稿</a:t>
            </a:r>
            <a:endParaRPr sz="1867" dirty="0">
              <a:latin typeface="Microsoft JhengHei"/>
              <a:cs typeface="Microsoft JhengHei"/>
            </a:endParaRPr>
          </a:p>
        </p:txBody>
      </p:sp>
      <p:sp>
        <p:nvSpPr>
          <p:cNvPr id="17" name="object 17"/>
          <p:cNvSpPr txBox="1"/>
          <p:nvPr/>
        </p:nvSpPr>
        <p:spPr>
          <a:xfrm>
            <a:off x="10316828" y="3200592"/>
            <a:ext cx="1733973" cy="341184"/>
          </a:xfrm>
          <a:prstGeom prst="rect">
            <a:avLst/>
          </a:prstGeom>
          <a:solidFill>
            <a:srgbClr val="FFFF00"/>
          </a:solidFill>
        </p:spPr>
        <p:txBody>
          <a:bodyPr vert="horz" wrap="square" lIns="0" tIns="53340" rIns="0" bIns="0" rtlCol="0">
            <a:spAutoFit/>
          </a:bodyPr>
          <a:lstStyle/>
          <a:p>
            <a:pPr marL="122764">
              <a:spcBef>
                <a:spcPts val="420"/>
              </a:spcBef>
            </a:pPr>
            <a:r>
              <a:rPr sz="1867" b="1" spc="-13" dirty="0">
                <a:solidFill>
                  <a:srgbClr val="FF0000"/>
                </a:solidFill>
                <a:latin typeface="Microsoft JhengHei"/>
                <a:cs typeface="Microsoft JhengHei"/>
              </a:rPr>
              <a:t>作者投稿指南</a:t>
            </a:r>
            <a:endParaRPr sz="1867" dirty="0">
              <a:latin typeface="Microsoft JhengHei"/>
              <a:cs typeface="Microsoft JhengHei"/>
            </a:endParaRPr>
          </a:p>
        </p:txBody>
      </p:sp>
      <p:pic>
        <p:nvPicPr>
          <p:cNvPr id="19" name="object 19"/>
          <p:cNvPicPr/>
          <p:nvPr/>
        </p:nvPicPr>
        <p:blipFill>
          <a:blip r:embed="rId4" cstate="print"/>
          <a:stretch>
            <a:fillRect/>
          </a:stretch>
        </p:blipFill>
        <p:spPr>
          <a:xfrm>
            <a:off x="28447" y="3306065"/>
            <a:ext cx="3290824" cy="3469640"/>
          </a:xfrm>
          <a:prstGeom prst="rect">
            <a:avLst/>
          </a:prstGeom>
        </p:spPr>
      </p:pic>
      <p:sp>
        <p:nvSpPr>
          <p:cNvPr id="20" name="object 20"/>
          <p:cNvSpPr txBox="1"/>
          <p:nvPr/>
        </p:nvSpPr>
        <p:spPr>
          <a:xfrm>
            <a:off x="1393952" y="3541776"/>
            <a:ext cx="1304713" cy="341184"/>
          </a:xfrm>
          <a:prstGeom prst="rect">
            <a:avLst/>
          </a:prstGeom>
          <a:solidFill>
            <a:srgbClr val="FFFF00"/>
          </a:solidFill>
        </p:spPr>
        <p:txBody>
          <a:bodyPr vert="horz" wrap="square" lIns="0" tIns="53340" rIns="0" bIns="0" rtlCol="0">
            <a:spAutoFit/>
          </a:bodyPr>
          <a:lstStyle/>
          <a:p>
            <a:pPr marL="122764">
              <a:spcBef>
                <a:spcPts val="420"/>
              </a:spcBef>
            </a:pPr>
            <a:r>
              <a:rPr sz="1867" b="1" spc="-20" dirty="0">
                <a:solidFill>
                  <a:srgbClr val="FF0000"/>
                </a:solidFill>
                <a:latin typeface="Microsoft JhengHei"/>
                <a:cs typeface="Microsoft JhengHei"/>
              </a:rPr>
              <a:t>最新卷期</a:t>
            </a:r>
            <a:endParaRPr sz="1867">
              <a:latin typeface="Microsoft JhengHei"/>
              <a:cs typeface="Microsoft JhengHei"/>
            </a:endParaRPr>
          </a:p>
        </p:txBody>
      </p:sp>
      <p:sp>
        <p:nvSpPr>
          <p:cNvPr id="21" name="object 21"/>
          <p:cNvSpPr txBox="1"/>
          <p:nvPr/>
        </p:nvSpPr>
        <p:spPr>
          <a:xfrm>
            <a:off x="1574801" y="3933953"/>
            <a:ext cx="1304713" cy="342039"/>
          </a:xfrm>
          <a:prstGeom prst="rect">
            <a:avLst/>
          </a:prstGeom>
          <a:solidFill>
            <a:srgbClr val="FFFF00"/>
          </a:solidFill>
        </p:spPr>
        <p:txBody>
          <a:bodyPr vert="horz" wrap="square" lIns="0" tIns="54187" rIns="0" bIns="0" rtlCol="0">
            <a:spAutoFit/>
          </a:bodyPr>
          <a:lstStyle/>
          <a:p>
            <a:pPr marL="121070">
              <a:spcBef>
                <a:spcPts val="427"/>
              </a:spcBef>
            </a:pPr>
            <a:r>
              <a:rPr sz="1867" b="1" spc="-20" dirty="0">
                <a:solidFill>
                  <a:srgbClr val="FF0000"/>
                </a:solidFill>
                <a:latin typeface="Microsoft JhengHei"/>
                <a:cs typeface="Microsoft JhengHei"/>
              </a:rPr>
              <a:t>所有卷期</a:t>
            </a:r>
            <a:endParaRPr sz="1867">
              <a:latin typeface="Microsoft JhengHei"/>
              <a:cs typeface="Microsoft JhengHei"/>
            </a:endParaRPr>
          </a:p>
        </p:txBody>
      </p:sp>
      <p:sp>
        <p:nvSpPr>
          <p:cNvPr id="22" name="object 22"/>
          <p:cNvSpPr txBox="1"/>
          <p:nvPr/>
        </p:nvSpPr>
        <p:spPr>
          <a:xfrm>
            <a:off x="2013712" y="4313935"/>
            <a:ext cx="1304713" cy="342893"/>
          </a:xfrm>
          <a:prstGeom prst="rect">
            <a:avLst/>
          </a:prstGeom>
          <a:solidFill>
            <a:srgbClr val="FFFF00"/>
          </a:solidFill>
        </p:spPr>
        <p:txBody>
          <a:bodyPr vert="horz" wrap="square" lIns="0" tIns="55033" rIns="0" bIns="0" rtlCol="0">
            <a:spAutoFit/>
          </a:bodyPr>
          <a:lstStyle/>
          <a:p>
            <a:pPr marL="122764">
              <a:spcBef>
                <a:spcPts val="433"/>
              </a:spcBef>
            </a:pPr>
            <a:r>
              <a:rPr sz="1867" b="1" spc="-27" dirty="0">
                <a:solidFill>
                  <a:srgbClr val="FF0000"/>
                </a:solidFill>
                <a:latin typeface="Microsoft JhengHei"/>
                <a:cs typeface="Microsoft JhengHei"/>
              </a:rPr>
              <a:t>待刊論文</a:t>
            </a:r>
            <a:endParaRPr sz="1867">
              <a:latin typeface="Microsoft JhengHei"/>
              <a:cs typeface="Microsoft JhengHei"/>
            </a:endParaRPr>
          </a:p>
        </p:txBody>
      </p:sp>
      <p:sp>
        <p:nvSpPr>
          <p:cNvPr id="23" name="object 23"/>
          <p:cNvSpPr txBox="1"/>
          <p:nvPr/>
        </p:nvSpPr>
        <p:spPr>
          <a:xfrm>
            <a:off x="2253488" y="5724144"/>
            <a:ext cx="2304627" cy="343748"/>
          </a:xfrm>
          <a:prstGeom prst="rect">
            <a:avLst/>
          </a:prstGeom>
          <a:solidFill>
            <a:srgbClr val="FFFF00"/>
          </a:solidFill>
        </p:spPr>
        <p:txBody>
          <a:bodyPr vert="horz" wrap="square" lIns="0" tIns="55880" rIns="0" bIns="0" rtlCol="0">
            <a:spAutoFit/>
          </a:bodyPr>
          <a:lstStyle/>
          <a:p>
            <a:pPr marL="121070">
              <a:spcBef>
                <a:spcPts val="440"/>
              </a:spcBef>
            </a:pPr>
            <a:r>
              <a:rPr sz="1867" b="1" spc="-27" dirty="0">
                <a:solidFill>
                  <a:srgbClr val="FF0000"/>
                </a:solidFill>
                <a:latin typeface="Microsoft JhengHei"/>
                <a:cs typeface="Microsoft JhengHei"/>
              </a:rPr>
              <a:t>登入獲取新知通報</a:t>
            </a:r>
            <a:endParaRPr sz="1867">
              <a:latin typeface="Microsoft JhengHei"/>
              <a:cs typeface="Microsoft JhengHei"/>
            </a:endParaRPr>
          </a:p>
        </p:txBody>
      </p:sp>
    </p:spTree>
    <p:extLst>
      <p:ext uri="{BB962C8B-B14F-4D97-AF65-F5344CB8AC3E}">
        <p14:creationId xmlns:p14="http://schemas.microsoft.com/office/powerpoint/2010/main" val="26673227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503" y="711200"/>
            <a:ext cx="11990832" cy="5762752"/>
          </a:xfrm>
          <a:prstGeom prst="rect">
            <a:avLst/>
          </a:prstGeom>
        </p:spPr>
      </p:pic>
      <p:sp>
        <p:nvSpPr>
          <p:cNvPr id="3" name="object 3"/>
          <p:cNvSpPr txBox="1"/>
          <p:nvPr/>
        </p:nvSpPr>
        <p:spPr>
          <a:xfrm>
            <a:off x="11258295" y="6277389"/>
            <a:ext cx="185420" cy="181310"/>
          </a:xfrm>
          <a:prstGeom prst="rect">
            <a:avLst/>
          </a:prstGeom>
        </p:spPr>
        <p:txBody>
          <a:bodyPr vert="horz" wrap="square" lIns="0" tIns="16933" rIns="0" bIns="0" rtlCol="0">
            <a:spAutoFit/>
          </a:bodyPr>
          <a:lstStyle/>
          <a:p>
            <a:pPr marL="16933">
              <a:spcBef>
                <a:spcPts val="133"/>
              </a:spcBef>
            </a:pPr>
            <a:r>
              <a:rPr sz="1067" spc="-33" dirty="0">
                <a:solidFill>
                  <a:srgbClr val="97999B"/>
                </a:solidFill>
                <a:latin typeface="Arial MT"/>
                <a:cs typeface="Arial MT"/>
              </a:rPr>
              <a:t>31</a:t>
            </a:r>
            <a:endParaRPr sz="1067">
              <a:latin typeface="Arial MT"/>
              <a:cs typeface="Arial MT"/>
            </a:endParaRPr>
          </a:p>
        </p:txBody>
      </p:sp>
      <p:sp>
        <p:nvSpPr>
          <p:cNvPr id="4" name="object 4"/>
          <p:cNvSpPr txBox="1">
            <a:spLocks noGrp="1"/>
          </p:cNvSpPr>
          <p:nvPr>
            <p:ph type="title"/>
          </p:nvPr>
        </p:nvSpPr>
        <p:spPr>
          <a:xfrm>
            <a:off x="95503" y="86863"/>
            <a:ext cx="2911944" cy="693353"/>
          </a:xfrm>
          <a:prstGeom prst="rect">
            <a:avLst/>
          </a:prstGeom>
        </p:spPr>
        <p:txBody>
          <a:bodyPr vert="horz" wrap="square" lIns="0" tIns="16087" rIns="0" bIns="0" rtlCol="0" anchor="ctr">
            <a:spAutoFit/>
          </a:bodyPr>
          <a:lstStyle/>
          <a:p>
            <a:pPr marL="16933">
              <a:lnSpc>
                <a:spcPct val="100000"/>
              </a:lnSpc>
              <a:spcBef>
                <a:spcPts val="127"/>
              </a:spcBef>
            </a:pPr>
            <a:r>
              <a:rPr spc="-53" dirty="0">
                <a:latin typeface="Microsoft JhengHei"/>
                <a:cs typeface="Microsoft JhengHei"/>
              </a:rPr>
              <a:t>電子書資訊</a:t>
            </a:r>
          </a:p>
        </p:txBody>
      </p:sp>
      <p:sp>
        <p:nvSpPr>
          <p:cNvPr id="5" name="object 5"/>
          <p:cNvSpPr txBox="1"/>
          <p:nvPr/>
        </p:nvSpPr>
        <p:spPr>
          <a:xfrm>
            <a:off x="5518913" y="1133855"/>
            <a:ext cx="1274233" cy="341184"/>
          </a:xfrm>
          <a:prstGeom prst="rect">
            <a:avLst/>
          </a:prstGeom>
          <a:solidFill>
            <a:srgbClr val="FFFF00"/>
          </a:solidFill>
        </p:spPr>
        <p:txBody>
          <a:bodyPr vert="horz" wrap="square" lIns="0" tIns="53340" rIns="0" bIns="0" rtlCol="0">
            <a:spAutoFit/>
          </a:bodyPr>
          <a:lstStyle/>
          <a:p>
            <a:pPr marL="122764">
              <a:spcBef>
                <a:spcPts val="420"/>
              </a:spcBef>
            </a:pPr>
            <a:r>
              <a:rPr sz="1867" b="1" spc="-33" dirty="0">
                <a:solidFill>
                  <a:srgbClr val="FF0000"/>
                </a:solidFill>
                <a:latin typeface="Microsoft JhengHei"/>
                <a:cs typeface="Microsoft JhengHei"/>
              </a:rPr>
              <a:t>書名</a:t>
            </a:r>
            <a:endParaRPr sz="1867">
              <a:latin typeface="Microsoft JhengHei"/>
              <a:cs typeface="Microsoft JhengHei"/>
            </a:endParaRPr>
          </a:p>
        </p:txBody>
      </p:sp>
      <p:sp>
        <p:nvSpPr>
          <p:cNvPr id="6" name="object 6"/>
          <p:cNvSpPr txBox="1"/>
          <p:nvPr/>
        </p:nvSpPr>
        <p:spPr>
          <a:xfrm>
            <a:off x="6508495" y="3003297"/>
            <a:ext cx="1991360" cy="342039"/>
          </a:xfrm>
          <a:prstGeom prst="rect">
            <a:avLst/>
          </a:prstGeom>
          <a:solidFill>
            <a:srgbClr val="FFFF00"/>
          </a:solidFill>
        </p:spPr>
        <p:txBody>
          <a:bodyPr vert="horz" wrap="square" lIns="0" tIns="54187" rIns="0" bIns="0" rtlCol="0">
            <a:spAutoFit/>
          </a:bodyPr>
          <a:lstStyle/>
          <a:p>
            <a:pPr marL="123610">
              <a:spcBef>
                <a:spcPts val="427"/>
              </a:spcBef>
            </a:pPr>
            <a:r>
              <a:rPr sz="1867" b="1" spc="-13" dirty="0">
                <a:solidFill>
                  <a:srgbClr val="FF0000"/>
                </a:solidFill>
                <a:latin typeface="Microsoft JhengHei"/>
                <a:cs typeface="Microsoft JhengHei"/>
              </a:rPr>
              <a:t>下載整個章節</a:t>
            </a:r>
            <a:endParaRPr sz="1867">
              <a:latin typeface="Microsoft JhengHei"/>
              <a:cs typeface="Microsoft JhengHei"/>
            </a:endParaRPr>
          </a:p>
        </p:txBody>
      </p:sp>
      <p:sp>
        <p:nvSpPr>
          <p:cNvPr id="7" name="object 7"/>
          <p:cNvSpPr txBox="1"/>
          <p:nvPr/>
        </p:nvSpPr>
        <p:spPr>
          <a:xfrm>
            <a:off x="1881633" y="1887729"/>
            <a:ext cx="1731433" cy="342893"/>
          </a:xfrm>
          <a:prstGeom prst="rect">
            <a:avLst/>
          </a:prstGeom>
          <a:solidFill>
            <a:srgbClr val="FFFF00"/>
          </a:solidFill>
        </p:spPr>
        <p:txBody>
          <a:bodyPr vert="horz" wrap="square" lIns="0" tIns="55033" rIns="0" bIns="0" rtlCol="0">
            <a:spAutoFit/>
          </a:bodyPr>
          <a:lstStyle/>
          <a:p>
            <a:pPr marL="122764">
              <a:spcBef>
                <a:spcPts val="433"/>
              </a:spcBef>
            </a:pPr>
            <a:r>
              <a:rPr sz="1867" b="1" spc="-20" dirty="0">
                <a:solidFill>
                  <a:srgbClr val="FF0000"/>
                </a:solidFill>
                <a:latin typeface="Microsoft JhengHei"/>
                <a:cs typeface="Microsoft JhengHei"/>
              </a:rPr>
              <a:t>出版年份</a:t>
            </a:r>
            <a:endParaRPr sz="1867">
              <a:latin typeface="Microsoft JhengHei"/>
              <a:cs typeface="Microsoft JhengHei"/>
            </a:endParaRPr>
          </a:p>
        </p:txBody>
      </p:sp>
      <p:sp>
        <p:nvSpPr>
          <p:cNvPr id="8" name="object 8"/>
          <p:cNvSpPr txBox="1"/>
          <p:nvPr/>
        </p:nvSpPr>
        <p:spPr>
          <a:xfrm>
            <a:off x="3789680" y="4777231"/>
            <a:ext cx="2235200" cy="342039"/>
          </a:xfrm>
          <a:prstGeom prst="rect">
            <a:avLst/>
          </a:prstGeom>
          <a:solidFill>
            <a:srgbClr val="FFFF00"/>
          </a:solidFill>
        </p:spPr>
        <p:txBody>
          <a:bodyPr vert="horz" wrap="square" lIns="0" tIns="54187" rIns="0" bIns="0" rtlCol="0">
            <a:spAutoFit/>
          </a:bodyPr>
          <a:lstStyle/>
          <a:p>
            <a:pPr marL="122764">
              <a:spcBef>
                <a:spcPts val="427"/>
              </a:spcBef>
            </a:pPr>
            <a:r>
              <a:rPr sz="1867" b="1" spc="-20" dirty="0">
                <a:solidFill>
                  <a:srgbClr val="FF0000"/>
                </a:solidFill>
                <a:latin typeface="Microsoft JhengHei"/>
                <a:cs typeface="Microsoft JhengHei"/>
              </a:rPr>
              <a:t>收錄內容</a:t>
            </a:r>
            <a:endParaRPr sz="1867">
              <a:latin typeface="Microsoft JhengHei"/>
              <a:cs typeface="Microsoft JhengHei"/>
            </a:endParaRPr>
          </a:p>
        </p:txBody>
      </p:sp>
      <p:sp>
        <p:nvSpPr>
          <p:cNvPr id="9" name="object 9"/>
          <p:cNvSpPr txBox="1"/>
          <p:nvPr/>
        </p:nvSpPr>
        <p:spPr>
          <a:xfrm>
            <a:off x="9820657" y="3556001"/>
            <a:ext cx="1526540" cy="628505"/>
          </a:xfrm>
          <a:prstGeom prst="rect">
            <a:avLst/>
          </a:prstGeom>
          <a:solidFill>
            <a:srgbClr val="FFFF00"/>
          </a:solidFill>
        </p:spPr>
        <p:txBody>
          <a:bodyPr vert="horz" wrap="square" lIns="0" tIns="53340" rIns="0" bIns="0" rtlCol="0">
            <a:spAutoFit/>
          </a:bodyPr>
          <a:lstStyle/>
          <a:p>
            <a:pPr marL="122764" marR="204888">
              <a:spcBef>
                <a:spcPts val="420"/>
              </a:spcBef>
            </a:pPr>
            <a:r>
              <a:rPr sz="1867" b="1" spc="-13" dirty="0">
                <a:solidFill>
                  <a:srgbClr val="FF0000"/>
                </a:solidFill>
                <a:latin typeface="Microsoft JhengHei"/>
                <a:cs typeface="Microsoft JhengHei"/>
              </a:rPr>
              <a:t>分享這本書</a:t>
            </a:r>
            <a:r>
              <a:rPr sz="1867" b="1" spc="-27" dirty="0">
                <a:solidFill>
                  <a:srgbClr val="FF0000"/>
                </a:solidFill>
                <a:latin typeface="Microsoft JhengHei"/>
                <a:cs typeface="Microsoft JhengHei"/>
              </a:rPr>
              <a:t>的連結</a:t>
            </a:r>
            <a:endParaRPr sz="1867">
              <a:latin typeface="Microsoft JhengHei"/>
              <a:cs typeface="Microsoft JhengHei"/>
            </a:endParaRPr>
          </a:p>
        </p:txBody>
      </p:sp>
      <p:sp>
        <p:nvSpPr>
          <p:cNvPr id="10" name="object 10"/>
          <p:cNvSpPr txBox="1"/>
          <p:nvPr/>
        </p:nvSpPr>
        <p:spPr>
          <a:xfrm>
            <a:off x="534415" y="4330193"/>
            <a:ext cx="768773" cy="342893"/>
          </a:xfrm>
          <a:prstGeom prst="rect">
            <a:avLst/>
          </a:prstGeom>
          <a:solidFill>
            <a:srgbClr val="FFFF00"/>
          </a:solidFill>
        </p:spPr>
        <p:txBody>
          <a:bodyPr vert="horz" wrap="square" lIns="0" tIns="55033" rIns="0" bIns="0" rtlCol="0">
            <a:spAutoFit/>
          </a:bodyPr>
          <a:lstStyle/>
          <a:p>
            <a:pPr marL="121070">
              <a:spcBef>
                <a:spcPts val="433"/>
              </a:spcBef>
            </a:pPr>
            <a:r>
              <a:rPr sz="1867" b="1" spc="-33" dirty="0">
                <a:solidFill>
                  <a:srgbClr val="FF0000"/>
                </a:solidFill>
                <a:latin typeface="Microsoft JhengHei"/>
                <a:cs typeface="Microsoft JhengHei"/>
              </a:rPr>
              <a:t>作者</a:t>
            </a:r>
            <a:endParaRPr sz="1867">
              <a:latin typeface="Microsoft JhengHei"/>
              <a:cs typeface="Microsoft JhengHei"/>
            </a:endParaRPr>
          </a:p>
        </p:txBody>
      </p:sp>
    </p:spTree>
    <p:extLst>
      <p:ext uri="{BB962C8B-B14F-4D97-AF65-F5344CB8AC3E}">
        <p14:creationId xmlns:p14="http://schemas.microsoft.com/office/powerpoint/2010/main" val="12074683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674227" y="1645922"/>
            <a:ext cx="4596130" cy="1323439"/>
          </a:xfrm>
          <a:prstGeom prst="rect">
            <a:avLst/>
          </a:prstGeom>
          <a:noFill/>
        </p:spPr>
        <p:txBody>
          <a:bodyPr wrap="none" rtlCol="0">
            <a:spAutoFit/>
          </a:bodyPr>
          <a:lstStyle/>
          <a:p>
            <a:r>
              <a:rPr lang="zh-TW" altLang="en-US" sz="8000" b="1" spc="600" dirty="0" smtClean="0">
                <a:solidFill>
                  <a:srgbClr val="E50C61"/>
                </a:solidFill>
                <a:latin typeface="微软雅黑" panose="020B0503020204020204" charset="-122"/>
                <a:ea typeface="微软雅黑" panose="020B0503020204020204" charset="-122"/>
              </a:rPr>
              <a:t>補充說明</a:t>
            </a:r>
            <a:endParaRPr lang="zh-TW" altLang="en-US" sz="8000" b="1" spc="600" dirty="0">
              <a:solidFill>
                <a:srgbClr val="E50C61"/>
              </a:solidFill>
              <a:latin typeface="微软雅黑" panose="020B0503020204020204" charset="-122"/>
              <a:ea typeface="微软雅黑" panose="020B0503020204020204" charset="-122"/>
            </a:endParaRPr>
          </a:p>
        </p:txBody>
      </p:sp>
      <p:sp>
        <p:nvSpPr>
          <p:cNvPr id="3" name="文字方塊 2"/>
          <p:cNvSpPr txBox="1"/>
          <p:nvPr/>
        </p:nvSpPr>
        <p:spPr>
          <a:xfrm>
            <a:off x="1028315" y="3767358"/>
            <a:ext cx="10848263" cy="1384995"/>
          </a:xfrm>
          <a:prstGeom prst="rect">
            <a:avLst/>
          </a:prstGeom>
          <a:noFill/>
        </p:spPr>
        <p:txBody>
          <a:bodyPr wrap="square" rtlCol="0">
            <a:spAutoFit/>
          </a:bodyPr>
          <a:lstStyle/>
          <a:p>
            <a:r>
              <a:rPr lang="en-US" altLang="zh-TW" sz="2800" b="1" spc="600" dirty="0">
                <a:solidFill>
                  <a:schemeClr val="tx1">
                    <a:lumMod val="75000"/>
                    <a:lumOff val="25000"/>
                  </a:schemeClr>
                </a:solidFill>
                <a:latin typeface="微软雅黑" panose="020B0503020204020204" charset="-122"/>
                <a:ea typeface="微软雅黑" panose="020B0503020204020204" charset="-122"/>
              </a:rPr>
              <a:t>1.</a:t>
            </a:r>
            <a:r>
              <a:rPr lang="zh-TW" altLang="en-US" sz="2800" b="1" spc="600" dirty="0">
                <a:solidFill>
                  <a:schemeClr val="tx1">
                    <a:lumMod val="75000"/>
                    <a:lumOff val="25000"/>
                  </a:schemeClr>
                </a:solidFill>
                <a:latin typeface="微软雅黑" panose="020B0503020204020204" charset="-122"/>
                <a:ea typeface="微软雅黑" panose="020B0503020204020204" charset="-122"/>
              </a:rPr>
              <a:t>利用</a:t>
            </a:r>
            <a:r>
              <a:rPr lang="en-US" altLang="zh-TW" sz="2800" b="1" spc="600" dirty="0">
                <a:solidFill>
                  <a:schemeClr val="tx1">
                    <a:lumMod val="75000"/>
                    <a:lumOff val="25000"/>
                  </a:schemeClr>
                </a:solidFill>
                <a:latin typeface="微软雅黑" panose="020B0503020204020204" charset="-122"/>
                <a:ea typeface="微软雅黑" panose="020B0503020204020204" charset="-122"/>
              </a:rPr>
              <a:t>”</a:t>
            </a:r>
            <a:r>
              <a:rPr lang="zh-TW" altLang="en-US" sz="2800" b="1" spc="600" dirty="0">
                <a:solidFill>
                  <a:schemeClr val="tx1">
                    <a:lumMod val="75000"/>
                    <a:lumOff val="25000"/>
                  </a:schemeClr>
                </a:solidFill>
                <a:latin typeface="微软雅黑" panose="020B0503020204020204" charset="-122"/>
                <a:ea typeface="微软雅黑" panose="020B0503020204020204" charset="-122"/>
              </a:rPr>
              <a:t>重點電子資源推薦</a:t>
            </a:r>
            <a:r>
              <a:rPr lang="en-US" altLang="zh-TW" sz="2800" b="1" spc="600" dirty="0">
                <a:solidFill>
                  <a:schemeClr val="tx1">
                    <a:lumMod val="75000"/>
                    <a:lumOff val="25000"/>
                  </a:schemeClr>
                </a:solidFill>
                <a:latin typeface="微软雅黑" panose="020B0503020204020204" charset="-122"/>
                <a:ea typeface="微软雅黑" panose="020B0503020204020204" charset="-122"/>
              </a:rPr>
              <a:t>”</a:t>
            </a:r>
            <a:r>
              <a:rPr lang="zh-TW" altLang="en-US" sz="2800" b="1" spc="600" dirty="0">
                <a:solidFill>
                  <a:schemeClr val="tx1">
                    <a:lumMod val="75000"/>
                    <a:lumOff val="25000"/>
                  </a:schemeClr>
                </a:solidFill>
                <a:latin typeface="微软雅黑" panose="020B0503020204020204" charset="-122"/>
                <a:ea typeface="微软雅黑" panose="020B0503020204020204" charset="-122"/>
              </a:rPr>
              <a:t>，獲取更多電子資源資訊。</a:t>
            </a:r>
            <a:endParaRPr lang="en-US" altLang="zh-TW" sz="2800" b="1" spc="600" dirty="0">
              <a:solidFill>
                <a:schemeClr val="tx1">
                  <a:lumMod val="75000"/>
                  <a:lumOff val="25000"/>
                </a:schemeClr>
              </a:solidFill>
              <a:latin typeface="微软雅黑" panose="020B0503020204020204" charset="-122"/>
              <a:ea typeface="微软雅黑" panose="020B0503020204020204" charset="-122"/>
            </a:endParaRPr>
          </a:p>
          <a:p>
            <a:r>
              <a:rPr lang="en-US" altLang="zh-TW" sz="2800" b="1" spc="600" dirty="0">
                <a:solidFill>
                  <a:schemeClr val="tx1">
                    <a:lumMod val="75000"/>
                    <a:lumOff val="25000"/>
                  </a:schemeClr>
                </a:solidFill>
                <a:latin typeface="微软雅黑" panose="020B0503020204020204" charset="-122"/>
                <a:ea typeface="微软雅黑" panose="020B0503020204020204" charset="-122"/>
              </a:rPr>
              <a:t>2.</a:t>
            </a:r>
            <a:r>
              <a:rPr lang="zh-TW" altLang="en-US" sz="2800" b="1" spc="600" dirty="0">
                <a:solidFill>
                  <a:schemeClr val="tx1">
                    <a:lumMod val="75000"/>
                    <a:lumOff val="25000"/>
                  </a:schemeClr>
                </a:solidFill>
                <a:latin typeface="微软雅黑" panose="020B0503020204020204" charset="-122"/>
                <a:ea typeface="微软雅黑" panose="020B0503020204020204" charset="-122"/>
              </a:rPr>
              <a:t>本校沒有的資源，可藉由</a:t>
            </a:r>
            <a:r>
              <a:rPr lang="en-US" altLang="zh-TW" sz="2800" b="1" spc="600" dirty="0">
                <a:solidFill>
                  <a:schemeClr val="tx1">
                    <a:lumMod val="75000"/>
                    <a:lumOff val="25000"/>
                  </a:schemeClr>
                </a:solidFill>
                <a:latin typeface="微软雅黑" panose="020B0503020204020204" charset="-122"/>
                <a:ea typeface="微软雅黑" panose="020B0503020204020204" charset="-122"/>
              </a:rPr>
              <a:t>”</a:t>
            </a:r>
            <a:r>
              <a:rPr lang="zh-TW" altLang="en-US" sz="2800" b="1" spc="600" dirty="0">
                <a:solidFill>
                  <a:schemeClr val="tx1">
                    <a:lumMod val="75000"/>
                    <a:lumOff val="25000"/>
                  </a:schemeClr>
                </a:solidFill>
                <a:latin typeface="微软雅黑" panose="020B0503020204020204" charset="-122"/>
                <a:ea typeface="微软雅黑" panose="020B0503020204020204" charset="-122"/>
              </a:rPr>
              <a:t>館際合作</a:t>
            </a:r>
            <a:r>
              <a:rPr lang="en-US" altLang="zh-TW" sz="2800" b="1" spc="600" dirty="0">
                <a:solidFill>
                  <a:schemeClr val="tx1">
                    <a:lumMod val="75000"/>
                    <a:lumOff val="25000"/>
                  </a:schemeClr>
                </a:solidFill>
                <a:latin typeface="微软雅黑" panose="020B0503020204020204" charset="-122"/>
                <a:ea typeface="微软雅黑" panose="020B0503020204020204" charset="-122"/>
              </a:rPr>
              <a:t>”</a:t>
            </a:r>
            <a:r>
              <a:rPr lang="zh-TW" altLang="en-US" sz="2800" b="1" spc="600" dirty="0">
                <a:solidFill>
                  <a:schemeClr val="tx1">
                    <a:lumMod val="75000"/>
                    <a:lumOff val="25000"/>
                  </a:schemeClr>
                </a:solidFill>
                <a:latin typeface="微软雅黑" panose="020B0503020204020204" charset="-122"/>
                <a:ea typeface="微软雅黑" panose="020B0503020204020204" charset="-122"/>
              </a:rPr>
              <a:t>取得。</a:t>
            </a:r>
            <a:endParaRPr lang="en-US" altLang="zh-TW" sz="2800" b="1" spc="600" dirty="0">
              <a:solidFill>
                <a:schemeClr val="tx1">
                  <a:lumMod val="75000"/>
                  <a:lumOff val="25000"/>
                </a:schemeClr>
              </a:solidFill>
              <a:latin typeface="微软雅黑" panose="020B0503020204020204" charset="-122"/>
              <a:ea typeface="微软雅黑" panose="020B0503020204020204" charset="-122"/>
            </a:endParaRPr>
          </a:p>
          <a:p>
            <a:r>
              <a:rPr lang="en-US" altLang="zh-TW" sz="2800" b="1" spc="600" dirty="0">
                <a:solidFill>
                  <a:schemeClr val="tx1">
                    <a:lumMod val="75000"/>
                    <a:lumOff val="25000"/>
                  </a:schemeClr>
                </a:solidFill>
                <a:latin typeface="微软雅黑" panose="020B0503020204020204" charset="-122"/>
                <a:ea typeface="微软雅黑" panose="020B0503020204020204" charset="-122"/>
              </a:rPr>
              <a:t>3.</a:t>
            </a:r>
            <a:r>
              <a:rPr lang="zh-TW" altLang="en-US" sz="2800" b="1" spc="600" dirty="0">
                <a:solidFill>
                  <a:schemeClr val="tx1">
                    <a:lumMod val="75000"/>
                    <a:lumOff val="25000"/>
                  </a:schemeClr>
                </a:solidFill>
                <a:latin typeface="微软雅黑" panose="020B0503020204020204" charset="-122"/>
                <a:ea typeface="微软雅黑" panose="020B0503020204020204" charset="-122"/>
              </a:rPr>
              <a:t>以上使用方法，請參考</a:t>
            </a:r>
            <a:r>
              <a:rPr lang="en-US" altLang="zh-TW" sz="2800" b="1" spc="600" dirty="0">
                <a:solidFill>
                  <a:schemeClr val="tx1">
                    <a:lumMod val="75000"/>
                    <a:lumOff val="25000"/>
                  </a:schemeClr>
                </a:solidFill>
                <a:latin typeface="微软雅黑" panose="020B0503020204020204" charset="-122"/>
                <a:ea typeface="微软雅黑" panose="020B0503020204020204" charset="-122"/>
              </a:rPr>
              <a:t>”</a:t>
            </a:r>
            <a:r>
              <a:rPr lang="zh-TW" altLang="en-US" sz="2800" b="1" spc="600" dirty="0">
                <a:solidFill>
                  <a:schemeClr val="tx1">
                    <a:lumMod val="75000"/>
                    <a:lumOff val="25000"/>
                  </a:schemeClr>
                </a:solidFill>
                <a:latin typeface="微软雅黑" panose="020B0503020204020204" charset="-122"/>
                <a:ea typeface="微软雅黑" panose="020B0503020204020204" charset="-122"/>
              </a:rPr>
              <a:t>講習與活動公告</a:t>
            </a:r>
            <a:r>
              <a:rPr lang="en-US" altLang="zh-TW" sz="2800" b="1" spc="600" dirty="0">
                <a:solidFill>
                  <a:schemeClr val="tx1">
                    <a:lumMod val="75000"/>
                    <a:lumOff val="25000"/>
                  </a:schemeClr>
                </a:solidFill>
                <a:latin typeface="微软雅黑" panose="020B0503020204020204" charset="-122"/>
                <a:ea typeface="微软雅黑" panose="020B0503020204020204" charset="-122"/>
              </a:rPr>
              <a:t>-</a:t>
            </a:r>
            <a:r>
              <a:rPr lang="zh-TW" altLang="en-US" sz="2800" b="1" spc="600" dirty="0">
                <a:solidFill>
                  <a:schemeClr val="tx1">
                    <a:lumMod val="75000"/>
                    <a:lumOff val="25000"/>
                  </a:schemeClr>
                </a:solidFill>
                <a:latin typeface="微软雅黑" panose="020B0503020204020204" charset="-122"/>
                <a:ea typeface="微软雅黑" panose="020B0503020204020204" charset="-122"/>
              </a:rPr>
              <a:t>課程講義</a:t>
            </a:r>
            <a:r>
              <a:rPr lang="en-US" altLang="zh-TW" sz="2800" b="1" spc="600" dirty="0">
                <a:solidFill>
                  <a:schemeClr val="tx1">
                    <a:lumMod val="75000"/>
                    <a:lumOff val="25000"/>
                  </a:schemeClr>
                </a:solidFill>
                <a:latin typeface="微软雅黑" panose="020B0503020204020204" charset="-122"/>
                <a:ea typeface="微软雅黑" panose="020B0503020204020204" charset="-122"/>
              </a:rPr>
              <a:t>”</a:t>
            </a:r>
            <a:endParaRPr lang="zh-TW" altLang="en-US" sz="2800" b="1" spc="600" dirty="0">
              <a:solidFill>
                <a:schemeClr val="tx1">
                  <a:lumMod val="75000"/>
                  <a:lumOff val="25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6740456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hlinkClick r:id="rId2"/>
            <a:extLst>
              <a:ext uri="{FF2B5EF4-FFF2-40B4-BE49-F238E27FC236}">
                <a16:creationId xmlns:a16="http://schemas.microsoft.com/office/drawing/2014/main" id="{8EE6FA7B-C4D6-46D4-B679-0BBE89666F1F}"/>
              </a:ext>
            </a:extLst>
          </p:cNvPr>
          <p:cNvPicPr>
            <a:picLocks noChangeAspect="1"/>
          </p:cNvPicPr>
          <p:nvPr/>
        </p:nvPicPr>
        <p:blipFill>
          <a:blip r:embed="rId3"/>
          <a:stretch>
            <a:fillRect/>
          </a:stretch>
        </p:blipFill>
        <p:spPr>
          <a:xfrm>
            <a:off x="350022" y="94961"/>
            <a:ext cx="11491956" cy="6668078"/>
          </a:xfrm>
          <a:prstGeom prst="rect">
            <a:avLst/>
          </a:prstGeom>
        </p:spPr>
      </p:pic>
      <p:sp>
        <p:nvSpPr>
          <p:cNvPr id="5" name="矩形 4">
            <a:extLst>
              <a:ext uri="{FF2B5EF4-FFF2-40B4-BE49-F238E27FC236}">
                <a16:creationId xmlns:a16="http://schemas.microsoft.com/office/drawing/2014/main" id="{15D68058-9425-4937-8B1C-36753127E911}"/>
              </a:ext>
            </a:extLst>
          </p:cNvPr>
          <p:cNvSpPr/>
          <p:nvPr/>
        </p:nvSpPr>
        <p:spPr bwMode="auto">
          <a:xfrm>
            <a:off x="1702034" y="2852935"/>
            <a:ext cx="1909384" cy="832373"/>
          </a:xfrm>
          <a:prstGeom prst="rect">
            <a:avLst/>
          </a:prstGeom>
          <a:noFill/>
          <a:ln w="38100">
            <a:solidFill>
              <a:srgbClr val="FF0000"/>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zh-TW" altLang="en-US" sz="2400">
              <a:latin typeface="Arial" panose="020B0604020202020204" pitchFamily="34" charset="0"/>
            </a:endParaRPr>
          </a:p>
        </p:txBody>
      </p:sp>
    </p:spTree>
    <p:extLst>
      <p:ext uri="{BB962C8B-B14F-4D97-AF65-F5344CB8AC3E}">
        <p14:creationId xmlns:p14="http://schemas.microsoft.com/office/powerpoint/2010/main" val="241838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5B3DBF3-B422-3FC6-F540-D9738314B48B}"/>
              </a:ext>
            </a:extLst>
          </p:cNvPr>
          <p:cNvPicPr>
            <a:picLocks noChangeAspect="1"/>
          </p:cNvPicPr>
          <p:nvPr/>
        </p:nvPicPr>
        <p:blipFill>
          <a:blip r:embed="rId2"/>
          <a:stretch>
            <a:fillRect/>
          </a:stretch>
        </p:blipFill>
        <p:spPr>
          <a:xfrm>
            <a:off x="504530" y="0"/>
            <a:ext cx="11182939" cy="6858000"/>
          </a:xfrm>
          <a:prstGeom prst="rect">
            <a:avLst/>
          </a:prstGeom>
        </p:spPr>
      </p:pic>
      <p:sp>
        <p:nvSpPr>
          <p:cNvPr id="4" name="圓角矩形 18">
            <a:extLst>
              <a:ext uri="{FF2B5EF4-FFF2-40B4-BE49-F238E27FC236}">
                <a16:creationId xmlns:a16="http://schemas.microsoft.com/office/drawing/2014/main" id="{292D219F-A630-4D6F-A7C7-2297B4F3CC9E}"/>
              </a:ext>
            </a:extLst>
          </p:cNvPr>
          <p:cNvSpPr/>
          <p:nvPr/>
        </p:nvSpPr>
        <p:spPr>
          <a:xfrm>
            <a:off x="1715844" y="1492541"/>
            <a:ext cx="7087333" cy="3137647"/>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8326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614704F-ECE4-600A-B971-1DE6C4EA3FA5}"/>
              </a:ext>
            </a:extLst>
          </p:cNvPr>
          <p:cNvPicPr>
            <a:picLocks noChangeAspect="1"/>
          </p:cNvPicPr>
          <p:nvPr/>
        </p:nvPicPr>
        <p:blipFill>
          <a:blip r:embed="rId2"/>
          <a:stretch>
            <a:fillRect/>
          </a:stretch>
        </p:blipFill>
        <p:spPr>
          <a:xfrm>
            <a:off x="0" y="110804"/>
            <a:ext cx="12192000" cy="3318196"/>
          </a:xfrm>
          <a:prstGeom prst="rect">
            <a:avLst/>
          </a:prstGeom>
        </p:spPr>
      </p:pic>
      <p:pic>
        <p:nvPicPr>
          <p:cNvPr id="5" name="圖片 4">
            <a:extLst>
              <a:ext uri="{FF2B5EF4-FFF2-40B4-BE49-F238E27FC236}">
                <a16:creationId xmlns:a16="http://schemas.microsoft.com/office/drawing/2014/main" id="{198708AB-C3EB-8BDD-EFFB-54CE6DE40B3D}"/>
              </a:ext>
            </a:extLst>
          </p:cNvPr>
          <p:cNvPicPr>
            <a:picLocks noChangeAspect="1"/>
          </p:cNvPicPr>
          <p:nvPr/>
        </p:nvPicPr>
        <p:blipFill>
          <a:blip r:embed="rId3"/>
          <a:stretch>
            <a:fillRect/>
          </a:stretch>
        </p:blipFill>
        <p:spPr>
          <a:xfrm>
            <a:off x="26877" y="3638939"/>
            <a:ext cx="12165123" cy="2781688"/>
          </a:xfrm>
          <a:prstGeom prst="rect">
            <a:avLst/>
          </a:prstGeom>
        </p:spPr>
      </p:pic>
      <p:sp>
        <p:nvSpPr>
          <p:cNvPr id="4" name="圓角矩形 18">
            <a:extLst>
              <a:ext uri="{FF2B5EF4-FFF2-40B4-BE49-F238E27FC236}">
                <a16:creationId xmlns:a16="http://schemas.microsoft.com/office/drawing/2014/main" id="{292D219F-A630-4D6F-A7C7-2297B4F3CC9E}"/>
              </a:ext>
            </a:extLst>
          </p:cNvPr>
          <p:cNvSpPr/>
          <p:nvPr/>
        </p:nvSpPr>
        <p:spPr>
          <a:xfrm>
            <a:off x="1059139" y="3638939"/>
            <a:ext cx="7793915" cy="2321286"/>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0226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C13479E-81E7-F54B-CF1F-A825FADD71F8}"/>
              </a:ext>
            </a:extLst>
          </p:cNvPr>
          <p:cNvPicPr>
            <a:picLocks noChangeAspect="1"/>
          </p:cNvPicPr>
          <p:nvPr/>
        </p:nvPicPr>
        <p:blipFill>
          <a:blip r:embed="rId2"/>
          <a:stretch>
            <a:fillRect/>
          </a:stretch>
        </p:blipFill>
        <p:spPr>
          <a:xfrm>
            <a:off x="7825" y="233758"/>
            <a:ext cx="12184175" cy="2676899"/>
          </a:xfrm>
          <a:prstGeom prst="rect">
            <a:avLst/>
          </a:prstGeom>
        </p:spPr>
      </p:pic>
      <p:pic>
        <p:nvPicPr>
          <p:cNvPr id="5" name="圖片 4">
            <a:extLst>
              <a:ext uri="{FF2B5EF4-FFF2-40B4-BE49-F238E27FC236}">
                <a16:creationId xmlns:a16="http://schemas.microsoft.com/office/drawing/2014/main" id="{FA796FFF-E1DB-CC71-F8BB-5C2798194DF7}"/>
              </a:ext>
            </a:extLst>
          </p:cNvPr>
          <p:cNvPicPr>
            <a:picLocks noChangeAspect="1"/>
          </p:cNvPicPr>
          <p:nvPr/>
        </p:nvPicPr>
        <p:blipFill>
          <a:blip r:embed="rId3"/>
          <a:stretch>
            <a:fillRect/>
          </a:stretch>
        </p:blipFill>
        <p:spPr>
          <a:xfrm>
            <a:off x="0" y="3429000"/>
            <a:ext cx="12192000" cy="2354841"/>
          </a:xfrm>
          <a:prstGeom prst="rect">
            <a:avLst/>
          </a:prstGeom>
        </p:spPr>
      </p:pic>
      <p:sp>
        <p:nvSpPr>
          <p:cNvPr id="4" name="圓角矩形 18">
            <a:extLst>
              <a:ext uri="{FF2B5EF4-FFF2-40B4-BE49-F238E27FC236}">
                <a16:creationId xmlns:a16="http://schemas.microsoft.com/office/drawing/2014/main" id="{292D219F-A630-4D6F-A7C7-2297B4F3CC9E}"/>
              </a:ext>
            </a:extLst>
          </p:cNvPr>
          <p:cNvSpPr/>
          <p:nvPr/>
        </p:nvSpPr>
        <p:spPr>
          <a:xfrm>
            <a:off x="1075765" y="4634753"/>
            <a:ext cx="4948518" cy="1030942"/>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5919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97FA25C-1180-4104-A4CC-8A41746B3EB5}"/>
              </a:ext>
            </a:extLst>
          </p:cNvPr>
          <p:cNvSpPr txBox="1"/>
          <p:nvPr/>
        </p:nvSpPr>
        <p:spPr>
          <a:xfrm>
            <a:off x="1371600" y="2177760"/>
            <a:ext cx="9983586" cy="3846630"/>
          </a:xfrm>
          <a:prstGeom prst="rect">
            <a:avLst/>
          </a:prstGeom>
          <a:noFill/>
        </p:spPr>
        <p:txBody>
          <a:bodyPr wrap="square" rtlCol="0" anchor="t">
            <a:spAutoFit/>
          </a:bodyPr>
          <a:lstStyle/>
          <a:p>
            <a:pPr algn="ctr">
              <a:lnSpc>
                <a:spcPct val="114000"/>
              </a:lnSpc>
            </a:pPr>
            <a:r>
              <a:rPr lang="zh-TW" altLang="en-US" sz="9600" b="1" spc="600" dirty="0">
                <a:solidFill>
                  <a:srgbClr val="E50C61"/>
                </a:solidFill>
                <a:latin typeface="微软雅黑" panose="020B0503020204020204" charset="-122"/>
                <a:ea typeface="微软雅黑" panose="020B0503020204020204" charset="-122"/>
              </a:rPr>
              <a:t>資源平台</a:t>
            </a:r>
            <a:r>
              <a:rPr lang="zh-TW" altLang="en-US" sz="16600" b="1" spc="600" dirty="0">
                <a:solidFill>
                  <a:srgbClr val="005BD3"/>
                </a:solidFill>
                <a:latin typeface="微软雅黑" panose="020B0503020204020204" charset="-122"/>
                <a:ea typeface="微软雅黑" panose="020B0503020204020204" charset="-122"/>
              </a:rPr>
              <a:t>查找</a:t>
            </a:r>
            <a:r>
              <a:rPr lang="en-US" altLang="zh-TW" sz="7200" b="1" spc="600" dirty="0">
                <a:solidFill>
                  <a:schemeClr val="tx1">
                    <a:lumMod val="75000"/>
                    <a:lumOff val="25000"/>
                  </a:schemeClr>
                </a:solidFill>
                <a:latin typeface="微软雅黑" panose="020B0503020204020204" charset="-122"/>
                <a:ea typeface="微软雅黑" panose="020B0503020204020204" charset="-122"/>
              </a:rPr>
              <a:t/>
            </a:r>
            <a:br>
              <a:rPr lang="en-US" altLang="zh-TW" sz="7200" b="1" spc="600" dirty="0">
                <a:solidFill>
                  <a:schemeClr val="tx1">
                    <a:lumMod val="75000"/>
                    <a:lumOff val="25000"/>
                  </a:schemeClr>
                </a:solidFill>
                <a:latin typeface="微软雅黑" panose="020B0503020204020204" charset="-122"/>
                <a:ea typeface="微软雅黑" panose="020B0503020204020204" charset="-122"/>
              </a:rPr>
            </a:br>
            <a:r>
              <a:rPr lang="zh-TW" altLang="en-US" sz="4800" b="1" spc="600" dirty="0">
                <a:solidFill>
                  <a:schemeClr val="tx1">
                    <a:lumMod val="75000"/>
                    <a:lumOff val="25000"/>
                  </a:schemeClr>
                </a:solidFill>
                <a:latin typeface="微软雅黑" panose="020B0503020204020204" charset="-122"/>
                <a:ea typeface="微软雅黑" panose="020B0503020204020204" charset="-122"/>
              </a:rPr>
              <a:t>比較～</a:t>
            </a:r>
            <a:endParaRPr lang="zh-CN" altLang="en-US" sz="7200" b="1" spc="600" dirty="0">
              <a:solidFill>
                <a:schemeClr val="tx1">
                  <a:lumMod val="75000"/>
                  <a:lumOff val="25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12724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l="14085" t="8844" r="33471" b="25064"/>
          <a:stretch/>
        </p:blipFill>
        <p:spPr>
          <a:xfrm>
            <a:off x="1017944" y="1260658"/>
            <a:ext cx="9719194" cy="5454177"/>
          </a:xfrm>
          <a:prstGeom prst="rect">
            <a:avLst/>
          </a:prstGeom>
        </p:spPr>
      </p:pic>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線上教材</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教學講義</a:t>
            </a:r>
            <a:endParaRPr kumimoji="1" lang="zh-CN" altLang="en-US" sz="2000" b="0" dirty="0">
              <a:solidFill>
                <a:schemeClr val="tx1">
                  <a:lumMod val="65000"/>
                  <a:lumOff val="35000"/>
                </a:schemeClr>
              </a:solidFill>
              <a:latin typeface="微软雅黑" panose="020B0503020204020204" charset="-122"/>
              <a:ea typeface="微软雅黑" panose="020B0503020204020204" charset="-122"/>
            </a:endParaRPr>
          </a:p>
        </p:txBody>
      </p:sp>
      <p:grpSp>
        <p:nvGrpSpPr>
          <p:cNvPr id="14" name="组合 1"/>
          <p:cNvGrpSpPr/>
          <p:nvPr/>
        </p:nvGrpSpPr>
        <p:grpSpPr>
          <a:xfrm>
            <a:off x="403860" y="803458"/>
            <a:ext cx="4492069" cy="457200"/>
            <a:chOff x="6627851" y="1871939"/>
            <a:chExt cx="4492069" cy="457200"/>
          </a:xfrm>
        </p:grpSpPr>
        <p:sp>
          <p:nvSpPr>
            <p:cNvPr id="15" name="矩形: 圆角 26"/>
            <p:cNvSpPr/>
            <p:nvPr/>
          </p:nvSpPr>
          <p:spPr>
            <a:xfrm>
              <a:off x="6627851" y="1871939"/>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16" name="文本框 570"/>
            <p:cNvSpPr txBox="1"/>
            <p:nvPr/>
          </p:nvSpPr>
          <p:spPr>
            <a:xfrm>
              <a:off x="7241935" y="1891556"/>
              <a:ext cx="3877985" cy="369332"/>
            </a:xfrm>
            <a:prstGeom prst="rect">
              <a:avLst/>
            </a:prstGeom>
            <a:noFill/>
          </p:spPr>
          <p:txBody>
            <a:bodyPr wrap="none" rtlCol="0">
              <a:spAutoFit/>
            </a:bodyPr>
            <a:lstStyle/>
            <a:p>
              <a:r>
                <a:rPr lang="zh-TW" altLang="en-US" dirty="0">
                  <a:solidFill>
                    <a:schemeClr val="tx1">
                      <a:lumMod val="75000"/>
                      <a:lumOff val="25000"/>
                    </a:schemeClr>
                  </a:solidFill>
                  <a:latin typeface="微软雅黑" panose="020B0503020204020204" charset="-122"/>
                  <a:ea typeface="微软雅黑" panose="020B0503020204020204" charset="-122"/>
                </a:rPr>
                <a:t>講習與活動公告→點選</a:t>
              </a:r>
              <a:r>
                <a:rPr lang="en-US" altLang="zh-TW" dirty="0">
                  <a:solidFill>
                    <a:schemeClr val="tx1">
                      <a:lumMod val="75000"/>
                      <a:lumOff val="25000"/>
                    </a:schemeClr>
                  </a:solidFill>
                  <a:latin typeface="微软雅黑" panose="020B0503020204020204" charset="-122"/>
                  <a:ea typeface="微软雅黑" panose="020B0503020204020204" charset="-122"/>
                </a:rPr>
                <a:t>”</a:t>
              </a:r>
              <a:r>
                <a:rPr lang="zh-TW" altLang="en-US" dirty="0">
                  <a:solidFill>
                    <a:schemeClr val="tx1">
                      <a:lumMod val="75000"/>
                      <a:lumOff val="25000"/>
                    </a:schemeClr>
                  </a:solidFill>
                  <a:latin typeface="微软雅黑" panose="020B0503020204020204" charset="-122"/>
                  <a:ea typeface="微软雅黑" panose="020B0503020204020204" charset="-122"/>
                </a:rPr>
                <a:t>課程講義</a:t>
              </a:r>
              <a:r>
                <a:rPr lang="en-US" altLang="zh-TW" dirty="0">
                  <a:solidFill>
                    <a:schemeClr val="tx1">
                      <a:lumMod val="75000"/>
                      <a:lumOff val="25000"/>
                    </a:schemeClr>
                  </a:solidFill>
                  <a:latin typeface="微软雅黑" panose="020B0503020204020204" charset="-122"/>
                  <a:ea typeface="微软雅黑" panose="020B0503020204020204" charset="-122"/>
                </a:rPr>
                <a:t>”</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17" name="文本框 571"/>
            <p:cNvSpPr txBox="1"/>
            <p:nvPr/>
          </p:nvSpPr>
          <p:spPr>
            <a:xfrm>
              <a:off x="6667040" y="1914354"/>
              <a:ext cx="453970" cy="36933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a:t>
              </a:r>
              <a:r>
                <a:rPr lang="en-US" altLang="zh-TW" dirty="0">
                  <a:solidFill>
                    <a:srgbClr val="FFF9E6"/>
                  </a:solidFill>
                  <a:latin typeface="微软雅黑" panose="020B0503020204020204" charset="-122"/>
                  <a:ea typeface="微软雅黑" panose="020B0503020204020204" charset="-122"/>
                </a:rPr>
                <a:t>1</a:t>
              </a:r>
              <a:endParaRPr lang="en-US" altLang="zh-CN" dirty="0">
                <a:solidFill>
                  <a:srgbClr val="FFF9E6"/>
                </a:solidFill>
                <a:latin typeface="微软雅黑" panose="020B0503020204020204" charset="-122"/>
                <a:ea typeface="微软雅黑" panose="020B0503020204020204" charset="-122"/>
              </a:endParaRPr>
            </a:p>
          </p:txBody>
        </p:sp>
      </p:grpSp>
      <p:sp>
        <p:nvSpPr>
          <p:cNvPr id="10" name="圓角矩形 9"/>
          <p:cNvSpPr/>
          <p:nvPr/>
        </p:nvSpPr>
        <p:spPr>
          <a:xfrm>
            <a:off x="5735532" y="2355274"/>
            <a:ext cx="1958359" cy="517236"/>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9">
            <a:extLst>
              <a:ext uri="{FF2B5EF4-FFF2-40B4-BE49-F238E27FC236}">
                <a16:creationId xmlns:a16="http://schemas.microsoft.com/office/drawing/2014/main" id="{7EAC29E0-B05E-4C3D-A607-C72847B692B8}"/>
              </a:ext>
            </a:extLst>
          </p:cNvPr>
          <p:cNvSpPr/>
          <p:nvPr/>
        </p:nvSpPr>
        <p:spPr>
          <a:xfrm>
            <a:off x="5735532" y="3170382"/>
            <a:ext cx="1958359" cy="517236"/>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102848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737457" y="1710852"/>
            <a:ext cx="11223247" cy="4656697"/>
          </a:xfrm>
          <a:prstGeom prst="rect">
            <a:avLst/>
          </a:prstGeom>
        </p:spPr>
      </p:pic>
      <p:sp>
        <p:nvSpPr>
          <p:cNvPr id="78" name="矩形 77"/>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79" name="矩形 78"/>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80" name="文本占位符 3"/>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線上教材</a:t>
            </a:r>
            <a:r>
              <a:rPr kumimoji="1" lang="en-US" altLang="zh-TW" sz="2000" b="0" dirty="0">
                <a:solidFill>
                  <a:schemeClr val="tx1">
                    <a:lumMod val="65000"/>
                    <a:lumOff val="35000"/>
                  </a:schemeClr>
                </a:solidFill>
                <a:latin typeface="微软雅黑" panose="020B0503020204020204" charset="-122"/>
                <a:ea typeface="微软雅黑" panose="020B0503020204020204" charset="-122"/>
              </a:rPr>
              <a:t>‧</a:t>
            </a:r>
            <a:r>
              <a:rPr kumimoji="1" lang="zh-TW" altLang="en-US" sz="2000" b="0" dirty="0">
                <a:solidFill>
                  <a:schemeClr val="tx1">
                    <a:lumMod val="65000"/>
                    <a:lumOff val="35000"/>
                  </a:schemeClr>
                </a:solidFill>
                <a:latin typeface="微软雅黑" panose="020B0503020204020204" charset="-122"/>
                <a:ea typeface="微软雅黑" panose="020B0503020204020204" charset="-122"/>
              </a:rPr>
              <a:t>教學講義</a:t>
            </a:r>
            <a:endParaRPr kumimoji="1" lang="zh-CN" altLang="en-US" sz="2000" b="0" dirty="0">
              <a:solidFill>
                <a:schemeClr val="tx1">
                  <a:lumMod val="65000"/>
                  <a:lumOff val="35000"/>
                </a:schemeClr>
              </a:solidFill>
              <a:latin typeface="微软雅黑" panose="020B0503020204020204" charset="-122"/>
              <a:ea typeface="微软雅黑" panose="020B0503020204020204" charset="-122"/>
            </a:endParaRPr>
          </a:p>
        </p:txBody>
      </p:sp>
      <p:grpSp>
        <p:nvGrpSpPr>
          <p:cNvPr id="14" name="组合 1"/>
          <p:cNvGrpSpPr/>
          <p:nvPr/>
        </p:nvGrpSpPr>
        <p:grpSpPr>
          <a:xfrm>
            <a:off x="403860" y="803458"/>
            <a:ext cx="4214750" cy="457200"/>
            <a:chOff x="6627851" y="1871939"/>
            <a:chExt cx="4214750" cy="457200"/>
          </a:xfrm>
        </p:grpSpPr>
        <p:sp>
          <p:nvSpPr>
            <p:cNvPr id="15" name="矩形: 圆角 26"/>
            <p:cNvSpPr/>
            <p:nvPr/>
          </p:nvSpPr>
          <p:spPr>
            <a:xfrm>
              <a:off x="6627851" y="1871939"/>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9E6"/>
                </a:solidFill>
                <a:latin typeface="微软雅黑" panose="020B0503020204020204" charset="-122"/>
                <a:ea typeface="微软雅黑" panose="020B0503020204020204" charset="-122"/>
              </a:endParaRPr>
            </a:p>
          </p:txBody>
        </p:sp>
        <p:sp>
          <p:nvSpPr>
            <p:cNvPr id="16" name="文本框 570"/>
            <p:cNvSpPr txBox="1"/>
            <p:nvPr/>
          </p:nvSpPr>
          <p:spPr>
            <a:xfrm>
              <a:off x="7241935" y="1891556"/>
              <a:ext cx="3600666" cy="369332"/>
            </a:xfrm>
            <a:prstGeom prst="rect">
              <a:avLst/>
            </a:prstGeom>
            <a:noFill/>
          </p:spPr>
          <p:txBody>
            <a:bodyPr wrap="none" rtlCol="0">
              <a:spAutoFit/>
            </a:bodyPr>
            <a:lstStyle/>
            <a:p>
              <a:r>
                <a:rPr lang="zh-TW" altLang="en-US" dirty="0">
                  <a:solidFill>
                    <a:schemeClr val="tx1">
                      <a:lumMod val="75000"/>
                      <a:lumOff val="25000"/>
                    </a:schemeClr>
                  </a:solidFill>
                  <a:latin typeface="微软雅黑" panose="020B0503020204020204" charset="-122"/>
                  <a:ea typeface="微软雅黑" panose="020B0503020204020204" charset="-122"/>
                </a:rPr>
                <a:t>選擇各項講義，有</a:t>
              </a:r>
              <a:r>
                <a:rPr lang="en-US" altLang="zh-TW" dirty="0">
                  <a:solidFill>
                    <a:schemeClr val="tx1">
                      <a:lumMod val="75000"/>
                      <a:lumOff val="25000"/>
                    </a:schemeClr>
                  </a:solidFill>
                  <a:latin typeface="微软雅黑" panose="020B0503020204020204" charset="-122"/>
                  <a:ea typeface="微软雅黑" panose="020B0503020204020204" charset="-122"/>
                </a:rPr>
                <a:t>PPT</a:t>
              </a:r>
              <a:r>
                <a:rPr lang="zh-TW" altLang="en-US" dirty="0">
                  <a:solidFill>
                    <a:schemeClr val="tx1">
                      <a:lumMod val="75000"/>
                      <a:lumOff val="25000"/>
                    </a:schemeClr>
                  </a:solidFill>
                  <a:latin typeface="微软雅黑" panose="020B0503020204020204" charset="-122"/>
                  <a:ea typeface="微软雅黑" panose="020B0503020204020204" charset="-122"/>
                </a:rPr>
                <a:t>版、語音版</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17" name="文本框 571"/>
            <p:cNvSpPr txBox="1"/>
            <p:nvPr/>
          </p:nvSpPr>
          <p:spPr>
            <a:xfrm>
              <a:off x="6667040" y="1914354"/>
              <a:ext cx="453970" cy="369332"/>
            </a:xfrm>
            <a:prstGeom prst="rect">
              <a:avLst/>
            </a:prstGeom>
            <a:noFill/>
          </p:spPr>
          <p:txBody>
            <a:bodyPr wrap="none" rtlCol="0">
              <a:spAutoFit/>
            </a:bodyPr>
            <a:lstStyle/>
            <a:p>
              <a:r>
                <a:rPr lang="en-US" altLang="zh-CN" dirty="0">
                  <a:solidFill>
                    <a:srgbClr val="FFF9E6"/>
                  </a:solidFill>
                  <a:latin typeface="微软雅黑" panose="020B0503020204020204" charset="-122"/>
                  <a:ea typeface="微软雅黑" panose="020B0503020204020204" charset="-122"/>
                </a:rPr>
                <a:t>0</a:t>
              </a:r>
              <a:r>
                <a:rPr lang="en-US" altLang="zh-TW" dirty="0">
                  <a:solidFill>
                    <a:srgbClr val="FFF9E6"/>
                  </a:solidFill>
                  <a:latin typeface="微软雅黑" panose="020B0503020204020204" charset="-122"/>
                  <a:ea typeface="微软雅黑" panose="020B0503020204020204" charset="-122"/>
                </a:rPr>
                <a:t>2</a:t>
              </a:r>
              <a:endParaRPr lang="en-US" altLang="zh-CN" dirty="0">
                <a:solidFill>
                  <a:srgbClr val="FFF9E6"/>
                </a:solidFill>
                <a:latin typeface="微软雅黑" panose="020B0503020204020204" charset="-122"/>
                <a:ea typeface="微软雅黑" panose="020B0503020204020204" charset="-122"/>
              </a:endParaRPr>
            </a:p>
          </p:txBody>
        </p:sp>
      </p:grpSp>
      <p:sp>
        <p:nvSpPr>
          <p:cNvPr id="20" name="圓角矩形 18">
            <a:extLst>
              <a:ext uri="{FF2B5EF4-FFF2-40B4-BE49-F238E27FC236}">
                <a16:creationId xmlns:a16="http://schemas.microsoft.com/office/drawing/2014/main" id="{292D219F-A630-4D6F-A7C7-2297B4F3CC9E}"/>
              </a:ext>
            </a:extLst>
          </p:cNvPr>
          <p:cNvSpPr/>
          <p:nvPr/>
        </p:nvSpPr>
        <p:spPr>
          <a:xfrm>
            <a:off x="2964873" y="2602047"/>
            <a:ext cx="6370320" cy="3937298"/>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323242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27495" y="3232914"/>
            <a:ext cx="646070" cy="646155"/>
            <a:chOff x="304800" y="673100"/>
            <a:chExt cx="4000500" cy="4000500"/>
          </a:xfrm>
          <a:effectLst>
            <a:outerShdw blurRad="317500" dist="1905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椭圆 3"/>
            <p:cNvSpPr/>
            <p:nvPr/>
          </p:nvSpPr>
          <p:spPr>
            <a:xfrm>
              <a:off x="392113" y="760413"/>
              <a:ext cx="3825874" cy="38258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7"/>
          <p:cNvSpPr>
            <a:spLocks noChangeArrowheads="1"/>
          </p:cNvSpPr>
          <p:nvPr/>
        </p:nvSpPr>
        <p:spPr bwMode="auto">
          <a:xfrm>
            <a:off x="2851693" y="4242250"/>
            <a:ext cx="6304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TW" altLang="en-US" sz="2000" dirty="0">
                <a:solidFill>
                  <a:srgbClr val="0070C0"/>
                </a:solidFill>
                <a:latin typeface="Swis721 Lt BT" panose="020B0403020202020204" pitchFamily="34" charset="0"/>
                <a:ea typeface="微软雅黑" panose="020B0503020204020204" charset="-122"/>
                <a:cs typeface="LilyUPC" panose="020B0604020202020204" pitchFamily="34" charset="-34"/>
                <a:sym typeface="微软雅黑" panose="020B0503020204020204" charset="-122"/>
              </a:rPr>
              <a:t>健行科技大學圖書館</a:t>
            </a:r>
            <a:endParaRPr lang="en-US" altLang="zh-CN" sz="2000" dirty="0">
              <a:solidFill>
                <a:srgbClr val="0070C0"/>
              </a:solidFill>
              <a:latin typeface="Swis721 Lt BT" panose="020B0403020202020204" pitchFamily="34" charset="0"/>
              <a:ea typeface="微软雅黑" panose="020B0503020204020204" charset="-122"/>
              <a:cs typeface="LilyUPC" panose="020B0604020202020204" pitchFamily="34" charset="-34"/>
              <a:sym typeface="微软雅黑" panose="020B0503020204020204" charset="-122"/>
            </a:endParaRPr>
          </a:p>
        </p:txBody>
      </p:sp>
      <p:sp>
        <p:nvSpPr>
          <p:cNvPr id="12" name="椭圆 11"/>
          <p:cNvSpPr/>
          <p:nvPr/>
        </p:nvSpPr>
        <p:spPr>
          <a:xfrm>
            <a:off x="1777166" y="3738466"/>
            <a:ext cx="764747" cy="764847"/>
          </a:xfrm>
          <a:prstGeom prst="ellipse">
            <a:avLst/>
          </a:prstGeom>
          <a:solidFill>
            <a:schemeClr val="accent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3" name="椭圆 12"/>
          <p:cNvSpPr/>
          <p:nvPr/>
        </p:nvSpPr>
        <p:spPr>
          <a:xfrm>
            <a:off x="2175591" y="2863893"/>
            <a:ext cx="366322" cy="366369"/>
          </a:xfrm>
          <a:prstGeom prst="ellipse">
            <a:avLst/>
          </a:prstGeom>
          <a:solidFill>
            <a:schemeClr val="accent5"/>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17" name="组合 16"/>
          <p:cNvGrpSpPr/>
          <p:nvPr/>
        </p:nvGrpSpPr>
        <p:grpSpPr>
          <a:xfrm>
            <a:off x="2753159" y="3208741"/>
            <a:ext cx="553704" cy="553776"/>
            <a:chOff x="304800" y="673100"/>
            <a:chExt cx="4000500" cy="4000500"/>
          </a:xfrm>
          <a:effectLst>
            <a:outerShdw blurRad="381000" dist="152400" dir="8100000" algn="tr" rotWithShape="0">
              <a:prstClr val="black">
                <a:alpha val="7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479425" y="847725"/>
              <a:ext cx="3651250" cy="36512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椭圆 22"/>
          <p:cNvSpPr/>
          <p:nvPr/>
        </p:nvSpPr>
        <p:spPr>
          <a:xfrm>
            <a:off x="9677152" y="2880648"/>
            <a:ext cx="366322" cy="366369"/>
          </a:xfrm>
          <a:prstGeom prst="ellipse">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24" name="组合 23"/>
          <p:cNvGrpSpPr/>
          <p:nvPr/>
        </p:nvGrpSpPr>
        <p:grpSpPr>
          <a:xfrm>
            <a:off x="9781445" y="4014000"/>
            <a:ext cx="312292" cy="312333"/>
            <a:chOff x="304800" y="673100"/>
            <a:chExt cx="4000500" cy="4000500"/>
          </a:xfrm>
          <a:solidFill>
            <a:schemeClr val="accent5"/>
          </a:solidFill>
          <a:effectLst>
            <a:outerShdw blurRad="317500" dist="1905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7"/>
          <p:cNvSpPr>
            <a:spLocks noChangeArrowheads="1"/>
          </p:cNvSpPr>
          <p:nvPr/>
        </p:nvSpPr>
        <p:spPr bwMode="auto">
          <a:xfrm>
            <a:off x="2992470" y="2433107"/>
            <a:ext cx="6234124"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3300" spc="-300" dirty="0">
                <a:solidFill>
                  <a:srgbClr val="0070C0"/>
                </a:solidFill>
                <a:latin typeface="Agency FB" panose="020B0503020202020204" pitchFamily="34" charset="0"/>
                <a:ea typeface="微软雅黑" panose="020B0503020204020204" charset="-122"/>
                <a:cs typeface="LilyUPC" panose="020B0604020202020204" pitchFamily="34" charset="-34"/>
                <a:sym typeface="微软雅黑" panose="020B0503020204020204" charset="-122"/>
              </a:rPr>
              <a:t>THANKS</a:t>
            </a:r>
          </a:p>
        </p:txBody>
      </p:sp>
      <p:sp>
        <p:nvSpPr>
          <p:cNvPr id="28" name="TextBox 7"/>
          <p:cNvSpPr>
            <a:spLocks noChangeArrowheads="1"/>
          </p:cNvSpPr>
          <p:nvPr/>
        </p:nvSpPr>
        <p:spPr bwMode="auto">
          <a:xfrm>
            <a:off x="4054475" y="2090590"/>
            <a:ext cx="768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600" dirty="0">
                <a:solidFill>
                  <a:srgbClr val="0070C0"/>
                </a:solidFill>
                <a:latin typeface="微软雅黑" panose="020B0503020204020204" charset="-122"/>
                <a:ea typeface="微软雅黑" panose="020B0503020204020204" charset="-122"/>
                <a:sym typeface="微软雅黑" panose="020B0503020204020204" charset="-122"/>
              </a:rPr>
              <a:t>感</a:t>
            </a:r>
          </a:p>
        </p:txBody>
      </p:sp>
      <p:sp>
        <p:nvSpPr>
          <p:cNvPr id="29" name="TextBox 7"/>
          <p:cNvSpPr>
            <a:spLocks noChangeArrowheads="1"/>
          </p:cNvSpPr>
          <p:nvPr/>
        </p:nvSpPr>
        <p:spPr bwMode="auto">
          <a:xfrm>
            <a:off x="5111891" y="2090592"/>
            <a:ext cx="7429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TW" altLang="en-US" sz="3600" dirty="0">
                <a:solidFill>
                  <a:srgbClr val="0070C0"/>
                </a:solidFill>
                <a:latin typeface="微软雅黑" panose="020B0503020204020204" charset="-122"/>
                <a:ea typeface="微软雅黑" panose="020B0503020204020204" charset="-122"/>
                <a:sym typeface="微软雅黑" panose="020B0503020204020204" charset="-122"/>
              </a:rPr>
              <a:t>謝</a:t>
            </a:r>
            <a:endParaRPr lang="zh-CN" altLang="en-US" sz="3600" dirty="0">
              <a:solidFill>
                <a:srgbClr val="0070C0"/>
              </a:solidFill>
              <a:latin typeface="微软雅黑" panose="020B0503020204020204" charset="-122"/>
              <a:ea typeface="微软雅黑" panose="020B0503020204020204" charset="-122"/>
              <a:sym typeface="微软雅黑" panose="020B0503020204020204" charset="-122"/>
            </a:endParaRPr>
          </a:p>
        </p:txBody>
      </p:sp>
      <p:sp>
        <p:nvSpPr>
          <p:cNvPr id="30" name="TextBox 7"/>
          <p:cNvSpPr>
            <a:spLocks noChangeArrowheads="1"/>
          </p:cNvSpPr>
          <p:nvPr/>
        </p:nvSpPr>
        <p:spPr bwMode="auto">
          <a:xfrm>
            <a:off x="6144006" y="2090592"/>
            <a:ext cx="7429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600" dirty="0">
                <a:solidFill>
                  <a:srgbClr val="0070C0"/>
                </a:solidFill>
                <a:latin typeface="微软雅黑" panose="020B0503020204020204" charset="-122"/>
                <a:ea typeface="微软雅黑" panose="020B0503020204020204" charset="-122"/>
                <a:sym typeface="微软雅黑" panose="020B0503020204020204" charset="-122"/>
              </a:rPr>
              <a:t>聆</a:t>
            </a:r>
          </a:p>
        </p:txBody>
      </p:sp>
      <p:sp>
        <p:nvSpPr>
          <p:cNvPr id="31" name="TextBox 7"/>
          <p:cNvSpPr>
            <a:spLocks noChangeArrowheads="1"/>
          </p:cNvSpPr>
          <p:nvPr/>
        </p:nvSpPr>
        <p:spPr bwMode="auto">
          <a:xfrm>
            <a:off x="7176120" y="2090592"/>
            <a:ext cx="7429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TW" altLang="en-US" sz="3600" dirty="0">
                <a:solidFill>
                  <a:srgbClr val="0070C0"/>
                </a:solidFill>
                <a:latin typeface="微软雅黑" panose="020B0503020204020204" charset="-122"/>
                <a:ea typeface="微软雅黑" panose="020B0503020204020204" charset="-122"/>
                <a:sym typeface="微软雅黑" panose="020B0503020204020204" charset="-122"/>
              </a:rPr>
              <a:t>聽</a:t>
            </a:r>
            <a:endParaRPr lang="zh-CN" altLang="en-US" sz="3600" dirty="0">
              <a:solidFill>
                <a:srgbClr val="0070C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53" presetClass="entr" presetSubtype="16"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1000" fill="hold"/>
                                        <p:tgtEl>
                                          <p:spTgt spid="13"/>
                                        </p:tgtEl>
                                        <p:attrNameLst>
                                          <p:attrName>ppt_w</p:attrName>
                                        </p:attrNameLst>
                                      </p:cBhvr>
                                      <p:tavLst>
                                        <p:tav tm="0">
                                          <p:val>
                                            <p:fltVal val="0"/>
                                          </p:val>
                                        </p:tav>
                                        <p:tav tm="100000">
                                          <p:val>
                                            <p:strVal val="#ppt_w"/>
                                          </p:val>
                                        </p:tav>
                                      </p:tavLst>
                                    </p:anim>
                                    <p:anim calcmode="lin" valueType="num">
                                      <p:cBhvr>
                                        <p:cTn id="10" dur="1000" fill="hold"/>
                                        <p:tgtEl>
                                          <p:spTgt spid="13"/>
                                        </p:tgtEl>
                                        <p:attrNameLst>
                                          <p:attrName>ppt_h</p:attrName>
                                        </p:attrNameLst>
                                      </p:cBhvr>
                                      <p:tavLst>
                                        <p:tav tm="0">
                                          <p:val>
                                            <p:fltVal val="0"/>
                                          </p:val>
                                        </p:tav>
                                        <p:tav tm="100000">
                                          <p:val>
                                            <p:strVal val="#ppt_h"/>
                                          </p:val>
                                        </p:tav>
                                      </p:tavLst>
                                    </p:anim>
                                    <p:animEffect transition="in" filter="fade">
                                      <p:cBhvr>
                                        <p:cTn id="11" dur="1000"/>
                                        <p:tgtEl>
                                          <p:spTgt spid="13"/>
                                        </p:tgtEl>
                                      </p:cBhvr>
                                    </p:animEffect>
                                  </p:childTnLst>
                                </p:cTn>
                              </p:par>
                              <p:par>
                                <p:cTn id="12" presetID="64" presetClass="path" presetSubtype="0" fill="hold" grpId="2" nodeType="withEffect">
                                  <p:stCondLst>
                                    <p:cond delay="0"/>
                                  </p:stCondLst>
                                  <p:childTnLst>
                                    <p:animMotion origin="layout" path="M 2.77778E-6 2.422E-6 L 0.39375 -0.33797 " pathEditMode="relative" rAng="0" ptsTypes="AA">
                                      <p:cBhvr>
                                        <p:cTn id="13" dur="1000" spd="-100000" fill="hold"/>
                                        <p:tgtEl>
                                          <p:spTgt spid="13"/>
                                        </p:tgtEl>
                                        <p:attrNameLst>
                                          <p:attrName>ppt_x</p:attrName>
                                          <p:attrName>ppt_y</p:attrName>
                                        </p:attrNameLst>
                                      </p:cBhvr>
                                      <p:rCtr x="19688" y="-16898"/>
                                    </p:animMotion>
                                  </p:childTnLst>
                                </p:cTn>
                              </p:par>
                              <p:par>
                                <p:cTn id="14" presetID="1"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53" presetClass="entr" presetSubtype="16" fill="hold" grpId="1"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fltVal val="0"/>
                                          </p:val>
                                        </p:tav>
                                        <p:tav tm="100000">
                                          <p:val>
                                            <p:strVal val="#ppt_w"/>
                                          </p:val>
                                        </p:tav>
                                      </p:tavLst>
                                    </p:anim>
                                    <p:anim calcmode="lin" valueType="num">
                                      <p:cBhvr>
                                        <p:cTn id="19" dur="1000" fill="hold"/>
                                        <p:tgtEl>
                                          <p:spTgt spid="23"/>
                                        </p:tgtEl>
                                        <p:attrNameLst>
                                          <p:attrName>ppt_h</p:attrName>
                                        </p:attrNameLst>
                                      </p:cBhvr>
                                      <p:tavLst>
                                        <p:tav tm="0">
                                          <p:val>
                                            <p:fltVal val="0"/>
                                          </p:val>
                                        </p:tav>
                                        <p:tav tm="100000">
                                          <p:val>
                                            <p:strVal val="#ppt_h"/>
                                          </p:val>
                                        </p:tav>
                                      </p:tavLst>
                                    </p:anim>
                                    <p:animEffect transition="in" filter="fade">
                                      <p:cBhvr>
                                        <p:cTn id="20" dur="1000"/>
                                        <p:tgtEl>
                                          <p:spTgt spid="23"/>
                                        </p:tgtEl>
                                      </p:cBhvr>
                                    </p:animEffect>
                                  </p:childTnLst>
                                </p:cTn>
                              </p:par>
                              <p:par>
                                <p:cTn id="21" presetID="64" presetClass="path" presetSubtype="0" fill="hold" grpId="2" nodeType="withEffect">
                                  <p:stCondLst>
                                    <p:cond delay="0"/>
                                  </p:stCondLst>
                                  <p:childTnLst>
                                    <p:animMotion origin="layout" path="M -2.22222E-6 1.18319E-6 L 0.21702 -0.37071 " pathEditMode="relative" rAng="0" ptsTypes="AA">
                                      <p:cBhvr>
                                        <p:cTn id="22" dur="1000" spd="-100000" fill="hold"/>
                                        <p:tgtEl>
                                          <p:spTgt spid="23"/>
                                        </p:tgtEl>
                                        <p:attrNameLst>
                                          <p:attrName>ppt_x</p:attrName>
                                          <p:attrName>ppt_y</p:attrName>
                                        </p:attrNameLst>
                                      </p:cBhvr>
                                      <p:rCtr x="10851" y="-18536"/>
                                    </p:animMotion>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53" presetClass="entr" presetSubtype="16"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Effect transition="in" filter="fade">
                                      <p:cBhvr>
                                        <p:cTn id="29" dur="1000"/>
                                        <p:tgtEl>
                                          <p:spTgt spid="12"/>
                                        </p:tgtEl>
                                      </p:cBhvr>
                                    </p:animEffect>
                                  </p:childTnLst>
                                </p:cTn>
                              </p:par>
                              <p:par>
                                <p:cTn id="30" presetID="64" presetClass="path" presetSubtype="0" fill="hold" grpId="2" nodeType="withEffect">
                                  <p:stCondLst>
                                    <p:cond delay="0"/>
                                  </p:stCondLst>
                                  <p:childTnLst>
                                    <p:animMotion origin="layout" path="M 0 -2.71605E-6 L 0.12309 0.575 " pathEditMode="relative" rAng="0" ptsTypes="AA">
                                      <p:cBhvr>
                                        <p:cTn id="31" dur="1000" spd="-100000" fill="hold"/>
                                        <p:tgtEl>
                                          <p:spTgt spid="12"/>
                                        </p:tgtEl>
                                        <p:attrNameLst>
                                          <p:attrName>ppt_x</p:attrName>
                                          <p:attrName>ppt_y</p:attrName>
                                        </p:attrNameLst>
                                      </p:cBhvr>
                                      <p:rCtr x="6146" y="28735"/>
                                    </p:animMotion>
                                  </p:childTnLst>
                                </p:cTn>
                              </p:par>
                              <p:par>
                                <p:cTn id="32" presetID="1" presetClass="entr" presetSubtype="0" fill="hold" nodeType="withEffect">
                                  <p:stCondLst>
                                    <p:cond delay="500"/>
                                  </p:stCondLst>
                                  <p:childTnLst>
                                    <p:set>
                                      <p:cBhvr>
                                        <p:cTn id="33" dur="1" fill="hold">
                                          <p:stCondLst>
                                            <p:cond delay="0"/>
                                          </p:stCondLst>
                                        </p:cTn>
                                        <p:tgtEl>
                                          <p:spTgt spid="24"/>
                                        </p:tgtEl>
                                        <p:attrNameLst>
                                          <p:attrName>style.visibility</p:attrName>
                                        </p:attrNameLst>
                                      </p:cBhvr>
                                      <p:to>
                                        <p:strVal val="visible"/>
                                      </p:to>
                                    </p:set>
                                  </p:childTnLst>
                                </p:cTn>
                              </p:par>
                              <p:par>
                                <p:cTn id="34" presetID="53" presetClass="entr" presetSubtype="16" fill="hold" nodeType="withEffect">
                                  <p:stCondLst>
                                    <p:cond delay="5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fltVal val="0"/>
                                          </p:val>
                                        </p:tav>
                                        <p:tav tm="100000">
                                          <p:val>
                                            <p:strVal val="#ppt_w"/>
                                          </p:val>
                                        </p:tav>
                                      </p:tavLst>
                                    </p:anim>
                                    <p:anim calcmode="lin" valueType="num">
                                      <p:cBhvr>
                                        <p:cTn id="37" dur="1000" fill="hold"/>
                                        <p:tgtEl>
                                          <p:spTgt spid="24"/>
                                        </p:tgtEl>
                                        <p:attrNameLst>
                                          <p:attrName>ppt_h</p:attrName>
                                        </p:attrNameLst>
                                      </p:cBhvr>
                                      <p:tavLst>
                                        <p:tav tm="0">
                                          <p:val>
                                            <p:fltVal val="0"/>
                                          </p:val>
                                        </p:tav>
                                        <p:tav tm="100000">
                                          <p:val>
                                            <p:strVal val="#ppt_h"/>
                                          </p:val>
                                        </p:tav>
                                      </p:tavLst>
                                    </p:anim>
                                    <p:animEffect transition="in" filter="fade">
                                      <p:cBhvr>
                                        <p:cTn id="38" dur="1000"/>
                                        <p:tgtEl>
                                          <p:spTgt spid="24"/>
                                        </p:tgtEl>
                                      </p:cBhvr>
                                    </p:animEffect>
                                  </p:childTnLst>
                                </p:cTn>
                              </p:par>
                              <p:par>
                                <p:cTn id="39" presetID="64" presetClass="path" presetSubtype="0" fill="hold" nodeType="withEffect">
                                  <p:stCondLst>
                                    <p:cond delay="500"/>
                                  </p:stCondLst>
                                  <p:childTnLst>
                                    <p:animMotion origin="layout" path="M 4.44444E-6 4.32099E-6 L -0.64115 -0.9497 " pathEditMode="relative" rAng="0" ptsTypes="AA">
                                      <p:cBhvr>
                                        <p:cTn id="40" dur="1000" spd="-100000" fill="hold"/>
                                        <p:tgtEl>
                                          <p:spTgt spid="24"/>
                                        </p:tgtEl>
                                        <p:attrNameLst>
                                          <p:attrName>ppt_x</p:attrName>
                                          <p:attrName>ppt_y</p:attrName>
                                        </p:attrNameLst>
                                      </p:cBhvr>
                                      <p:rCtr x="-32066" y="-47500"/>
                                    </p:animMotion>
                                  </p:childTnLst>
                                </p:cTn>
                              </p:par>
                              <p:par>
                                <p:cTn id="41" presetID="1" presetClass="entr" presetSubtype="0" fill="hold" nodeType="withEffect">
                                  <p:stCondLst>
                                    <p:cond delay="50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500"/>
                                  </p:stCondLst>
                                  <p:childTnLst>
                                    <p:set>
                                      <p:cBhvr>
                                        <p:cTn id="44" dur="1" fill="hold">
                                          <p:stCondLst>
                                            <p:cond delay="0"/>
                                          </p:stCondLst>
                                        </p:cTn>
                                        <p:tgtEl>
                                          <p:spTgt spid="2"/>
                                        </p:tgtEl>
                                        <p:attrNameLst>
                                          <p:attrName>style.visibility</p:attrName>
                                        </p:attrNameLst>
                                      </p:cBhvr>
                                      <p:to>
                                        <p:strVal val="visible"/>
                                      </p:to>
                                    </p:set>
                                  </p:childTnLst>
                                </p:cTn>
                              </p:par>
                              <p:par>
                                <p:cTn id="45" presetID="53" presetClass="entr" presetSubtype="16" fill="hold" nodeType="withEffect">
                                  <p:stCondLst>
                                    <p:cond delay="500"/>
                                  </p:stCondLst>
                                  <p:childTnLst>
                                    <p:set>
                                      <p:cBhvr>
                                        <p:cTn id="46" dur="1" fill="hold">
                                          <p:stCondLst>
                                            <p:cond delay="0"/>
                                          </p:stCondLst>
                                        </p:cTn>
                                        <p:tgtEl>
                                          <p:spTgt spid="2"/>
                                        </p:tgtEl>
                                        <p:attrNameLst>
                                          <p:attrName>style.visibility</p:attrName>
                                        </p:attrNameLst>
                                      </p:cBhvr>
                                      <p:to>
                                        <p:strVal val="visible"/>
                                      </p:to>
                                    </p:set>
                                    <p:anim calcmode="lin" valueType="num">
                                      <p:cBhvr>
                                        <p:cTn id="47" dur="1000" fill="hold"/>
                                        <p:tgtEl>
                                          <p:spTgt spid="2"/>
                                        </p:tgtEl>
                                        <p:attrNameLst>
                                          <p:attrName>ppt_w</p:attrName>
                                        </p:attrNameLst>
                                      </p:cBhvr>
                                      <p:tavLst>
                                        <p:tav tm="0">
                                          <p:val>
                                            <p:fltVal val="0"/>
                                          </p:val>
                                        </p:tav>
                                        <p:tav tm="100000">
                                          <p:val>
                                            <p:strVal val="#ppt_w"/>
                                          </p:val>
                                        </p:tav>
                                      </p:tavLst>
                                    </p:anim>
                                    <p:anim calcmode="lin" valueType="num">
                                      <p:cBhvr>
                                        <p:cTn id="48" dur="1000" fill="hold"/>
                                        <p:tgtEl>
                                          <p:spTgt spid="2"/>
                                        </p:tgtEl>
                                        <p:attrNameLst>
                                          <p:attrName>ppt_h</p:attrName>
                                        </p:attrNameLst>
                                      </p:cBhvr>
                                      <p:tavLst>
                                        <p:tav tm="0">
                                          <p:val>
                                            <p:fltVal val="0"/>
                                          </p:val>
                                        </p:tav>
                                        <p:tav tm="100000">
                                          <p:val>
                                            <p:strVal val="#ppt_h"/>
                                          </p:val>
                                        </p:tav>
                                      </p:tavLst>
                                    </p:anim>
                                    <p:animEffect transition="in" filter="fade">
                                      <p:cBhvr>
                                        <p:cTn id="49" dur="1000"/>
                                        <p:tgtEl>
                                          <p:spTgt spid="2"/>
                                        </p:tgtEl>
                                      </p:cBhvr>
                                    </p:animEffect>
                                  </p:childTnLst>
                                </p:cTn>
                              </p:par>
                              <p:par>
                                <p:cTn id="50" presetID="64" presetClass="path" presetSubtype="0" fill="hold" nodeType="withEffect">
                                  <p:stCondLst>
                                    <p:cond delay="500"/>
                                  </p:stCondLst>
                                  <p:childTnLst>
                                    <p:animMotion origin="layout" path="M 1.11111E-6 3.7037E-7 L -0.52465 -0.50957 " pathEditMode="relative" rAng="0" ptsTypes="AA">
                                      <p:cBhvr>
                                        <p:cTn id="51" dur="1000" spd="-100000" fill="hold"/>
                                        <p:tgtEl>
                                          <p:spTgt spid="2"/>
                                        </p:tgtEl>
                                        <p:attrNameLst>
                                          <p:attrName>ppt_x</p:attrName>
                                          <p:attrName>ppt_y</p:attrName>
                                        </p:attrNameLst>
                                      </p:cBhvr>
                                      <p:rCtr x="-26233" y="-25494"/>
                                    </p:animMotion>
                                  </p:childTnLst>
                                </p:cTn>
                              </p:par>
                              <p:par>
                                <p:cTn id="52" presetID="53" presetClass="entr" presetSubtype="16" fill="hold" nodeType="withEffect">
                                  <p:stCondLst>
                                    <p:cond delay="5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1000" fill="hold"/>
                                        <p:tgtEl>
                                          <p:spTgt spid="17"/>
                                        </p:tgtEl>
                                        <p:attrNameLst>
                                          <p:attrName>ppt_w</p:attrName>
                                        </p:attrNameLst>
                                      </p:cBhvr>
                                      <p:tavLst>
                                        <p:tav tm="0">
                                          <p:val>
                                            <p:fltVal val="0"/>
                                          </p:val>
                                        </p:tav>
                                        <p:tav tm="100000">
                                          <p:val>
                                            <p:strVal val="#ppt_w"/>
                                          </p:val>
                                        </p:tav>
                                      </p:tavLst>
                                    </p:anim>
                                    <p:anim calcmode="lin" valueType="num">
                                      <p:cBhvr>
                                        <p:cTn id="55" dur="1000" fill="hold"/>
                                        <p:tgtEl>
                                          <p:spTgt spid="17"/>
                                        </p:tgtEl>
                                        <p:attrNameLst>
                                          <p:attrName>ppt_h</p:attrName>
                                        </p:attrNameLst>
                                      </p:cBhvr>
                                      <p:tavLst>
                                        <p:tav tm="0">
                                          <p:val>
                                            <p:fltVal val="0"/>
                                          </p:val>
                                        </p:tav>
                                        <p:tav tm="100000">
                                          <p:val>
                                            <p:strVal val="#ppt_h"/>
                                          </p:val>
                                        </p:tav>
                                      </p:tavLst>
                                    </p:anim>
                                    <p:animEffect transition="in" filter="fade">
                                      <p:cBhvr>
                                        <p:cTn id="56" dur="1000"/>
                                        <p:tgtEl>
                                          <p:spTgt spid="17"/>
                                        </p:tgtEl>
                                      </p:cBhvr>
                                    </p:animEffect>
                                  </p:childTnLst>
                                </p:cTn>
                              </p:par>
                              <p:par>
                                <p:cTn id="57" presetID="64" presetClass="path" presetSubtype="0" fill="hold" nodeType="withEffect">
                                  <p:stCondLst>
                                    <p:cond delay="500"/>
                                  </p:stCondLst>
                                  <p:childTnLst>
                                    <p:animMotion origin="layout" path="M 2.5E-6 6.17284E-7 L -0.71736 -0.40556 " pathEditMode="relative" rAng="0" ptsTypes="AA">
                                      <p:cBhvr>
                                        <p:cTn id="58" dur="1000" spd="-100000" fill="hold"/>
                                        <p:tgtEl>
                                          <p:spTgt spid="17"/>
                                        </p:tgtEl>
                                        <p:attrNameLst>
                                          <p:attrName>ppt_x</p:attrName>
                                          <p:attrName>ppt_y</p:attrName>
                                        </p:attrNameLst>
                                      </p:cBhvr>
                                      <p:rCtr x="-35868" y="-20278"/>
                                    </p:animMotion>
                                  </p:childTnLst>
                                </p:cTn>
                              </p:par>
                            </p:childTnLst>
                          </p:cTn>
                        </p:par>
                        <p:par>
                          <p:cTn id="59" fill="hold">
                            <p:stCondLst>
                              <p:cond delay="0"/>
                            </p:stCondLst>
                            <p:childTnLst>
                              <p:par>
                                <p:cTn id="60" presetID="38" presetClass="entr" presetSubtype="0" accel="50000" fill="hold" grpId="0" nodeType="afterEffect">
                                  <p:stCondLst>
                                    <p:cond delay="0"/>
                                  </p:stCondLst>
                                  <p:iterate type="lt">
                                    <p:tmPct val="50000"/>
                                  </p:iterate>
                                  <p:childTnLst>
                                    <p:set>
                                      <p:cBhvr>
                                        <p:cTn id="61" dur="1" fill="hold">
                                          <p:stCondLst>
                                            <p:cond delay="0"/>
                                          </p:stCondLst>
                                        </p:cTn>
                                        <p:tgtEl>
                                          <p:spTgt spid="27"/>
                                        </p:tgtEl>
                                        <p:attrNameLst>
                                          <p:attrName>style.visibility</p:attrName>
                                        </p:attrNameLst>
                                      </p:cBhvr>
                                      <p:to>
                                        <p:strVal val="visible"/>
                                      </p:to>
                                    </p:set>
                                    <p:set>
                                      <p:cBhvr>
                                        <p:cTn id="62" dur="114" fill="hold">
                                          <p:stCondLst>
                                            <p:cond delay="0"/>
                                          </p:stCondLst>
                                        </p:cTn>
                                        <p:tgtEl>
                                          <p:spTgt spid="27"/>
                                        </p:tgtEl>
                                        <p:attrNameLst>
                                          <p:attrName>style.rotation</p:attrName>
                                        </p:attrNameLst>
                                      </p:cBhvr>
                                      <p:to>
                                        <p:strVal val="-45.0"/>
                                      </p:to>
                                    </p:set>
                                    <p:anim calcmode="lin" valueType="num">
                                      <p:cBhvr>
                                        <p:cTn id="63" dur="114" fill="hold">
                                          <p:stCondLst>
                                            <p:cond delay="114"/>
                                          </p:stCondLst>
                                        </p:cTn>
                                        <p:tgtEl>
                                          <p:spTgt spid="27"/>
                                        </p:tgtEl>
                                        <p:attrNameLst>
                                          <p:attrName>style.rotation</p:attrName>
                                        </p:attrNameLst>
                                      </p:cBhvr>
                                      <p:tavLst>
                                        <p:tav tm="0">
                                          <p:val>
                                            <p:fltVal val="-45"/>
                                          </p:val>
                                        </p:tav>
                                        <p:tav tm="69900">
                                          <p:val>
                                            <p:fltVal val="45"/>
                                          </p:val>
                                        </p:tav>
                                        <p:tav tm="100000">
                                          <p:val>
                                            <p:fltVal val="0"/>
                                          </p:val>
                                        </p:tav>
                                      </p:tavLst>
                                    </p:anim>
                                    <p:anim calcmode="lin" valueType="num">
                                      <p:cBhvr>
                                        <p:cTn id="64" dur="114" fill="hold">
                                          <p:stCondLst>
                                            <p:cond delay="0"/>
                                          </p:stCondLst>
                                        </p:cTn>
                                        <p:tgtEl>
                                          <p:spTgt spid="27"/>
                                        </p:tgtEl>
                                        <p:attrNameLst>
                                          <p:attrName>ppt_y</p:attrName>
                                        </p:attrNameLst>
                                      </p:cBhvr>
                                      <p:tavLst>
                                        <p:tav tm="0">
                                          <p:val>
                                            <p:strVal val="#ppt_y-1"/>
                                          </p:val>
                                        </p:tav>
                                        <p:tav tm="100000">
                                          <p:val>
                                            <p:strVal val="#ppt_y-(0.354*#ppt_w-0.172*#ppt_h)"/>
                                          </p:val>
                                        </p:tav>
                                      </p:tavLst>
                                    </p:anim>
                                    <p:anim calcmode="lin" valueType="num">
                                      <p:cBhvr>
                                        <p:cTn id="65" dur="39" decel="50000" autoRev="1" fill="hold">
                                          <p:stCondLst>
                                            <p:cond delay="114"/>
                                          </p:stCondLst>
                                        </p:cTn>
                                        <p:tgtEl>
                                          <p:spTgt spid="27"/>
                                        </p:tgtEl>
                                        <p:attrNameLst>
                                          <p:attrName>ppt_y</p:attrName>
                                        </p:attrNameLst>
                                      </p:cBhvr>
                                      <p:tavLst>
                                        <p:tav tm="0">
                                          <p:val>
                                            <p:strVal val="#ppt_y-(0.354*#ppt_w-0.172*#ppt_h)"/>
                                          </p:val>
                                        </p:tav>
                                        <p:tav tm="100000">
                                          <p:val>
                                            <p:strVal val="#ppt_y-(0.354*#ppt_w-0.172*#ppt_h)-#ppt_h/2"/>
                                          </p:val>
                                        </p:tav>
                                      </p:tavLst>
                                    </p:anim>
                                    <p:anim calcmode="lin" valueType="num">
                                      <p:cBhvr>
                                        <p:cTn id="66" dur="34" fill="hold">
                                          <p:stCondLst>
                                            <p:cond delay="216"/>
                                          </p:stCondLst>
                                        </p:cTn>
                                        <p:tgtEl>
                                          <p:spTgt spid="27"/>
                                        </p:tgtEl>
                                        <p:attrNameLst>
                                          <p:attrName>ppt_y</p:attrName>
                                        </p:attrNameLst>
                                      </p:cBhvr>
                                      <p:tavLst>
                                        <p:tav tm="0">
                                          <p:val>
                                            <p:strVal val="#ppt_y-(0.354*#ppt_w-0.172*#ppt_h)"/>
                                          </p:val>
                                        </p:tav>
                                        <p:tav tm="100000">
                                          <p:val>
                                            <p:strVal val="#ppt_y"/>
                                          </p:val>
                                        </p:tav>
                                      </p:tavLst>
                                    </p:anim>
                                  </p:childTnLst>
                                </p:cTn>
                              </p:par>
                            </p:childTnLst>
                          </p:cTn>
                        </p:par>
                        <p:par>
                          <p:cTn id="67" fill="hold">
                            <p:stCondLst>
                              <p:cond delay="2375"/>
                            </p:stCondLst>
                            <p:childTnLst>
                              <p:par>
                                <p:cTn id="68" presetID="2" presetClass="entr" presetSubtype="1"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ppt_x"/>
                                          </p:val>
                                        </p:tav>
                                        <p:tav tm="100000">
                                          <p:val>
                                            <p:strVal val="#ppt_x"/>
                                          </p:val>
                                        </p:tav>
                                      </p:tavLst>
                                    </p:anim>
                                    <p:anim calcmode="lin" valueType="num">
                                      <p:cBhvr additive="base">
                                        <p:cTn id="71" dur="500" fill="hold"/>
                                        <p:tgtEl>
                                          <p:spTgt spid="28"/>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stCondLst>
                                    <p:cond delay="25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0-#ppt_h/2"/>
                                          </p:val>
                                        </p:tav>
                                        <p:tav tm="100000">
                                          <p:val>
                                            <p:strVal val="#ppt_y"/>
                                          </p:val>
                                        </p:tav>
                                      </p:tavLst>
                                    </p:anim>
                                  </p:childTnLst>
                                </p:cTn>
                              </p:par>
                              <p:par>
                                <p:cTn id="76" presetID="2" presetClass="entr" presetSubtype="1" fill="hold" grpId="0" nodeType="withEffect">
                                  <p:stCondLst>
                                    <p:cond delay="500"/>
                                  </p:stCondLst>
                                  <p:childTnLst>
                                    <p:set>
                                      <p:cBhvr>
                                        <p:cTn id="77" dur="1" fill="hold">
                                          <p:stCondLst>
                                            <p:cond delay="0"/>
                                          </p:stCondLst>
                                        </p:cTn>
                                        <p:tgtEl>
                                          <p:spTgt spid="30"/>
                                        </p:tgtEl>
                                        <p:attrNameLst>
                                          <p:attrName>style.visibility</p:attrName>
                                        </p:attrNameLst>
                                      </p:cBhvr>
                                      <p:to>
                                        <p:strVal val="visible"/>
                                      </p:to>
                                    </p:set>
                                    <p:anim calcmode="lin" valueType="num">
                                      <p:cBhvr additive="base">
                                        <p:cTn id="78" dur="500" fill="hold"/>
                                        <p:tgtEl>
                                          <p:spTgt spid="30"/>
                                        </p:tgtEl>
                                        <p:attrNameLst>
                                          <p:attrName>ppt_x</p:attrName>
                                        </p:attrNameLst>
                                      </p:cBhvr>
                                      <p:tavLst>
                                        <p:tav tm="0">
                                          <p:val>
                                            <p:strVal val="#ppt_x"/>
                                          </p:val>
                                        </p:tav>
                                        <p:tav tm="100000">
                                          <p:val>
                                            <p:strVal val="#ppt_x"/>
                                          </p:val>
                                        </p:tav>
                                      </p:tavLst>
                                    </p:anim>
                                    <p:anim calcmode="lin" valueType="num">
                                      <p:cBhvr additive="base">
                                        <p:cTn id="79" dur="500" fill="hold"/>
                                        <p:tgtEl>
                                          <p:spTgt spid="30"/>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750"/>
                                  </p:stCondLst>
                                  <p:childTnLst>
                                    <p:set>
                                      <p:cBhvr>
                                        <p:cTn id="81" dur="1" fill="hold">
                                          <p:stCondLst>
                                            <p:cond delay="0"/>
                                          </p:stCondLst>
                                        </p:cTn>
                                        <p:tgtEl>
                                          <p:spTgt spid="31"/>
                                        </p:tgtEl>
                                        <p:attrNameLst>
                                          <p:attrName>style.visibility</p:attrName>
                                        </p:attrNameLst>
                                      </p:cBhvr>
                                      <p:to>
                                        <p:strVal val="visible"/>
                                      </p:to>
                                    </p:set>
                                    <p:anim calcmode="lin" valueType="num">
                                      <p:cBhvr additive="base">
                                        <p:cTn id="82" dur="500" fill="hold"/>
                                        <p:tgtEl>
                                          <p:spTgt spid="31"/>
                                        </p:tgtEl>
                                        <p:attrNameLst>
                                          <p:attrName>ppt_x</p:attrName>
                                        </p:attrNameLst>
                                      </p:cBhvr>
                                      <p:tavLst>
                                        <p:tav tm="0">
                                          <p:val>
                                            <p:strVal val="#ppt_x"/>
                                          </p:val>
                                        </p:tav>
                                        <p:tav tm="100000">
                                          <p:val>
                                            <p:strVal val="#ppt_x"/>
                                          </p:val>
                                        </p:tav>
                                      </p:tavLst>
                                    </p:anim>
                                    <p:anim calcmode="lin" valueType="num">
                                      <p:cBhvr additive="base">
                                        <p:cTn id="83" dur="500" fill="hold"/>
                                        <p:tgtEl>
                                          <p:spTgt spid="31"/>
                                        </p:tgtEl>
                                        <p:attrNameLst>
                                          <p:attrName>ppt_y</p:attrName>
                                        </p:attrNameLst>
                                      </p:cBhvr>
                                      <p:tavLst>
                                        <p:tav tm="0">
                                          <p:val>
                                            <p:strVal val="0-#ppt_h/2"/>
                                          </p:val>
                                        </p:tav>
                                        <p:tav tm="100000">
                                          <p:val>
                                            <p:strVal val="#ppt_y"/>
                                          </p:val>
                                        </p:tav>
                                      </p:tavLst>
                                    </p:anim>
                                  </p:childTnLst>
                                </p:cTn>
                              </p:par>
                            </p:childTnLst>
                          </p:cTn>
                        </p:par>
                        <p:par>
                          <p:cTn id="84" fill="hold">
                            <p:stCondLst>
                              <p:cond delay="3625"/>
                            </p:stCondLst>
                            <p:childTnLst>
                              <p:par>
                                <p:cTn id="85" presetID="38" presetClass="entr" presetSubtype="0" accel="50000" fill="hold" grpId="0" nodeType="afterEffect">
                                  <p:stCondLst>
                                    <p:cond delay="0"/>
                                  </p:stCondLst>
                                  <p:iterate type="lt">
                                    <p:tmPct val="50000"/>
                                  </p:iterate>
                                  <p:childTnLst>
                                    <p:set>
                                      <p:cBhvr>
                                        <p:cTn id="86" dur="1" fill="hold">
                                          <p:stCondLst>
                                            <p:cond delay="0"/>
                                          </p:stCondLst>
                                        </p:cTn>
                                        <p:tgtEl>
                                          <p:spTgt spid="10"/>
                                        </p:tgtEl>
                                        <p:attrNameLst>
                                          <p:attrName>style.visibility</p:attrName>
                                        </p:attrNameLst>
                                      </p:cBhvr>
                                      <p:to>
                                        <p:strVal val="visible"/>
                                      </p:to>
                                    </p:set>
                                    <p:set>
                                      <p:cBhvr>
                                        <p:cTn id="87" dur="46" fill="hold">
                                          <p:stCondLst>
                                            <p:cond delay="0"/>
                                          </p:stCondLst>
                                        </p:cTn>
                                        <p:tgtEl>
                                          <p:spTgt spid="10"/>
                                        </p:tgtEl>
                                        <p:attrNameLst>
                                          <p:attrName>style.rotation</p:attrName>
                                        </p:attrNameLst>
                                      </p:cBhvr>
                                      <p:to>
                                        <p:strVal val="-45.0"/>
                                      </p:to>
                                    </p:set>
                                    <p:anim calcmode="lin" valueType="num">
                                      <p:cBhvr>
                                        <p:cTn id="88" dur="46" fill="hold">
                                          <p:stCondLst>
                                            <p:cond delay="46"/>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89" dur="46"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90" dur="16" decel="50000" autoRev="1" fill="hold">
                                          <p:stCondLst>
                                            <p:cond delay="46"/>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91" dur="14" fill="hold">
                                          <p:stCondLst>
                                            <p:cond delay="86"/>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P spid="12" grpId="1" bldLvl="0" animBg="1"/>
      <p:bldP spid="12" grpId="2" bldLvl="0" animBg="1"/>
      <p:bldP spid="13" grpId="0" bldLvl="0" animBg="1"/>
      <p:bldP spid="13" grpId="1" bldLvl="0" animBg="1"/>
      <p:bldP spid="13" grpId="2" bldLvl="0" animBg="1"/>
      <p:bldP spid="23" grpId="0" bldLvl="0" animBg="1"/>
      <p:bldP spid="23" grpId="1" bldLvl="0" animBg="1"/>
      <p:bldP spid="23" grpId="2" bldLvl="0" animBg="1"/>
      <p:bldP spid="27" grpId="0"/>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351995"/>
            <a:ext cx="12271699" cy="6301684"/>
          </a:xfrm>
          <a:prstGeom prst="rect">
            <a:avLst/>
          </a:prstGeom>
        </p:spPr>
      </p:pic>
      <p:sp>
        <p:nvSpPr>
          <p:cNvPr id="3" name="圓角矩形 11">
            <a:extLst>
              <a:ext uri="{FF2B5EF4-FFF2-40B4-BE49-F238E27FC236}">
                <a16:creationId xmlns:a16="http://schemas.microsoft.com/office/drawing/2014/main" id="{80322667-1752-4B51-924F-1AFDCAAA96AA}"/>
              </a:ext>
            </a:extLst>
          </p:cNvPr>
          <p:cNvSpPr/>
          <p:nvPr/>
        </p:nvSpPr>
        <p:spPr>
          <a:xfrm>
            <a:off x="792763" y="4068655"/>
            <a:ext cx="2202024" cy="587829"/>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圓角矩形 11">
            <a:extLst>
              <a:ext uri="{FF2B5EF4-FFF2-40B4-BE49-F238E27FC236}">
                <a16:creationId xmlns:a16="http://schemas.microsoft.com/office/drawing/2014/main" id="{80322667-1752-4B51-924F-1AFDCAAA96AA}"/>
              </a:ext>
            </a:extLst>
          </p:cNvPr>
          <p:cNvSpPr/>
          <p:nvPr/>
        </p:nvSpPr>
        <p:spPr>
          <a:xfrm>
            <a:off x="3427898" y="4068654"/>
            <a:ext cx="2202024" cy="587829"/>
          </a:xfrm>
          <a:prstGeom prst="roundRect">
            <a:avLst/>
          </a:prstGeom>
          <a:noFill/>
          <a:ln w="76200">
            <a:solidFill>
              <a:srgbClr val="E40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445381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a:extLst>
              <a:ext uri="{FF2B5EF4-FFF2-40B4-BE49-F238E27FC236}">
                <a16:creationId xmlns:a16="http://schemas.microsoft.com/office/drawing/2014/main" id="{A1920458-71BA-40E6-A482-B993C9C3E69B}"/>
              </a:ext>
            </a:extLst>
          </p:cNvPr>
          <p:cNvSpPr txBox="1"/>
          <p:nvPr/>
        </p:nvSpPr>
        <p:spPr>
          <a:xfrm>
            <a:off x="893417" y="2779986"/>
            <a:ext cx="2117046" cy="461665"/>
          </a:xfrm>
          <a:prstGeom prst="rect">
            <a:avLst/>
          </a:prstGeom>
          <a:noFill/>
        </p:spPr>
        <p:txBody>
          <a:bodyPr wrap="square">
            <a:spAutoFit/>
          </a:bodyPr>
          <a:lstStyle/>
          <a:p>
            <a:pPr algn="ctr"/>
            <a:r>
              <a:rPr lang="zh-TW" altLang="en-US" sz="2400" b="1" dirty="0">
                <a:solidFill>
                  <a:srgbClr val="005BD3"/>
                </a:solidFill>
                <a:latin typeface="Microsoft YaHei" panose="020B0503020204020204" pitchFamily="34" charset="-122"/>
                <a:ea typeface="Microsoft YaHei" panose="020B0503020204020204" pitchFamily="34" charset="-122"/>
              </a:rPr>
              <a:t>資源探索服務</a:t>
            </a:r>
          </a:p>
        </p:txBody>
      </p:sp>
      <p:sp>
        <p:nvSpPr>
          <p:cNvPr id="44" name="文字方塊 43">
            <a:extLst>
              <a:ext uri="{FF2B5EF4-FFF2-40B4-BE49-F238E27FC236}">
                <a16:creationId xmlns:a16="http://schemas.microsoft.com/office/drawing/2014/main" id="{3D10DB4F-02E7-42CA-A46B-C1C8CFA6E761}"/>
              </a:ext>
            </a:extLst>
          </p:cNvPr>
          <p:cNvSpPr txBox="1"/>
          <p:nvPr/>
        </p:nvSpPr>
        <p:spPr>
          <a:xfrm>
            <a:off x="893417" y="3530008"/>
            <a:ext cx="2117046" cy="461665"/>
          </a:xfrm>
          <a:prstGeom prst="rect">
            <a:avLst/>
          </a:prstGeom>
          <a:noFill/>
        </p:spPr>
        <p:txBody>
          <a:bodyPr wrap="square">
            <a:spAutoFit/>
          </a:bodyPr>
          <a:lstStyle/>
          <a:p>
            <a:pPr algn="ctr"/>
            <a:r>
              <a:rPr lang="zh-TW" altLang="en-US" sz="2400" b="1" dirty="0">
                <a:solidFill>
                  <a:srgbClr val="005BD3"/>
                </a:solidFill>
                <a:latin typeface="Microsoft YaHei" panose="020B0503020204020204" pitchFamily="34" charset="-122"/>
                <a:ea typeface="Microsoft YaHei" panose="020B0503020204020204" pitchFamily="34" charset="-122"/>
              </a:rPr>
              <a:t>電子資源查詢</a:t>
            </a:r>
          </a:p>
        </p:txBody>
      </p:sp>
      <p:sp>
        <p:nvSpPr>
          <p:cNvPr id="70" name="矩形: 圓角 69">
            <a:extLst>
              <a:ext uri="{FF2B5EF4-FFF2-40B4-BE49-F238E27FC236}">
                <a16:creationId xmlns:a16="http://schemas.microsoft.com/office/drawing/2014/main" id="{B9B4C347-6BF2-49D7-8A54-F600363CC7DA}"/>
              </a:ext>
            </a:extLst>
          </p:cNvPr>
          <p:cNvSpPr/>
          <p:nvPr/>
        </p:nvSpPr>
        <p:spPr>
          <a:xfrm>
            <a:off x="8345830" y="611742"/>
            <a:ext cx="3186722" cy="5992258"/>
          </a:xfrm>
          <a:prstGeom prst="roundRect">
            <a:avLst>
              <a:gd name="adj" fmla="val 12682"/>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YaHei" panose="020B0503020204020204" pitchFamily="34" charset="-122"/>
              <a:ea typeface="Microsoft YaHei" panose="020B0503020204020204" pitchFamily="34" charset="-122"/>
            </a:endParaRPr>
          </a:p>
        </p:txBody>
      </p:sp>
      <p:sp>
        <p:nvSpPr>
          <p:cNvPr id="71" name="矩形: 圓角 70">
            <a:extLst>
              <a:ext uri="{FF2B5EF4-FFF2-40B4-BE49-F238E27FC236}">
                <a16:creationId xmlns:a16="http://schemas.microsoft.com/office/drawing/2014/main" id="{8806C749-7279-4562-9154-53364B62307F}"/>
              </a:ext>
            </a:extLst>
          </p:cNvPr>
          <p:cNvSpPr/>
          <p:nvPr/>
        </p:nvSpPr>
        <p:spPr>
          <a:xfrm>
            <a:off x="3846170" y="574839"/>
            <a:ext cx="4499660" cy="6030271"/>
          </a:xfrm>
          <a:prstGeom prst="roundRect">
            <a:avLst>
              <a:gd name="adj" fmla="val 9685"/>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latin typeface="Microsoft YaHei" panose="020B0503020204020204" pitchFamily="34" charset="-122"/>
              <a:ea typeface="Microsoft YaHei" panose="020B0503020204020204" pitchFamily="34" charset="-122"/>
            </a:endParaRPr>
          </a:p>
        </p:txBody>
      </p:sp>
      <p:sp>
        <p:nvSpPr>
          <p:cNvPr id="72" name="矩形: 圓角 71">
            <a:extLst>
              <a:ext uri="{FF2B5EF4-FFF2-40B4-BE49-F238E27FC236}">
                <a16:creationId xmlns:a16="http://schemas.microsoft.com/office/drawing/2014/main" id="{F0C75445-0A14-4346-8EC4-B3236F2F2C6C}"/>
              </a:ext>
            </a:extLst>
          </p:cNvPr>
          <p:cNvSpPr/>
          <p:nvPr/>
        </p:nvSpPr>
        <p:spPr>
          <a:xfrm>
            <a:off x="4163670" y="1206657"/>
            <a:ext cx="4177143" cy="5143343"/>
          </a:xfrm>
          <a:prstGeom prst="roundRect">
            <a:avLst>
              <a:gd name="adj" fmla="val 11066"/>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3" name="矩形: 圓角 72">
            <a:extLst>
              <a:ext uri="{FF2B5EF4-FFF2-40B4-BE49-F238E27FC236}">
                <a16:creationId xmlns:a16="http://schemas.microsoft.com/office/drawing/2014/main" id="{15FEC3A3-6DAD-425C-A2F4-CE264F9DAB16}"/>
              </a:ext>
            </a:extLst>
          </p:cNvPr>
          <p:cNvSpPr/>
          <p:nvPr/>
        </p:nvSpPr>
        <p:spPr>
          <a:xfrm>
            <a:off x="6007105" y="3200962"/>
            <a:ext cx="2333708" cy="1197377"/>
          </a:xfrm>
          <a:prstGeom prst="roundRect">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4" name="矩形: 圓角 73">
            <a:extLst>
              <a:ext uri="{FF2B5EF4-FFF2-40B4-BE49-F238E27FC236}">
                <a16:creationId xmlns:a16="http://schemas.microsoft.com/office/drawing/2014/main" id="{E9640631-9460-4C63-9219-48F95F34C609}"/>
              </a:ext>
            </a:extLst>
          </p:cNvPr>
          <p:cNvSpPr/>
          <p:nvPr/>
        </p:nvSpPr>
        <p:spPr>
          <a:xfrm>
            <a:off x="6286500" y="3688831"/>
            <a:ext cx="2054311" cy="588792"/>
          </a:xfrm>
          <a:prstGeom prst="roundRect">
            <a:avLst>
              <a:gd name="adj" fmla="val 28586"/>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5" name="矩形: 圓角 74">
            <a:extLst>
              <a:ext uri="{FF2B5EF4-FFF2-40B4-BE49-F238E27FC236}">
                <a16:creationId xmlns:a16="http://schemas.microsoft.com/office/drawing/2014/main" id="{E747333D-BB9D-462D-9148-FAC65C4EC606}"/>
              </a:ext>
            </a:extLst>
          </p:cNvPr>
          <p:cNvSpPr/>
          <p:nvPr/>
        </p:nvSpPr>
        <p:spPr>
          <a:xfrm>
            <a:off x="5994364" y="1753022"/>
            <a:ext cx="2333708" cy="696482"/>
          </a:xfrm>
          <a:prstGeom prst="roundRect">
            <a:avLst>
              <a:gd name="adj" fmla="val 26883"/>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6" name="矩形: 圓角 75">
            <a:extLst>
              <a:ext uri="{FF2B5EF4-FFF2-40B4-BE49-F238E27FC236}">
                <a16:creationId xmlns:a16="http://schemas.microsoft.com/office/drawing/2014/main" id="{82212404-2899-460F-B22D-5A7D7C90FBE7}"/>
              </a:ext>
            </a:extLst>
          </p:cNvPr>
          <p:cNvSpPr/>
          <p:nvPr/>
        </p:nvSpPr>
        <p:spPr>
          <a:xfrm>
            <a:off x="8328072" y="1753022"/>
            <a:ext cx="2333708" cy="696482"/>
          </a:xfrm>
          <a:prstGeom prst="roundRect">
            <a:avLst>
              <a:gd name="adj" fmla="val 26883"/>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7" name="矩形: 圓角 76">
            <a:extLst>
              <a:ext uri="{FF2B5EF4-FFF2-40B4-BE49-F238E27FC236}">
                <a16:creationId xmlns:a16="http://schemas.microsoft.com/office/drawing/2014/main" id="{9ACDF7FE-3242-490B-8C3D-4DC3895ECD02}"/>
              </a:ext>
            </a:extLst>
          </p:cNvPr>
          <p:cNvSpPr/>
          <p:nvPr/>
        </p:nvSpPr>
        <p:spPr>
          <a:xfrm>
            <a:off x="8342889" y="3201258"/>
            <a:ext cx="2333708" cy="1197377"/>
          </a:xfrm>
          <a:prstGeom prst="roundRect">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8" name="矩形: 圓角 77">
            <a:extLst>
              <a:ext uri="{FF2B5EF4-FFF2-40B4-BE49-F238E27FC236}">
                <a16:creationId xmlns:a16="http://schemas.microsoft.com/office/drawing/2014/main" id="{30EBB43C-0BAA-4551-9ED1-59A80C683D1C}"/>
              </a:ext>
            </a:extLst>
          </p:cNvPr>
          <p:cNvSpPr/>
          <p:nvPr/>
        </p:nvSpPr>
        <p:spPr>
          <a:xfrm>
            <a:off x="8342888" y="4832823"/>
            <a:ext cx="2767682" cy="745862"/>
          </a:xfrm>
          <a:prstGeom prst="roundRect">
            <a:avLst>
              <a:gd name="adj" fmla="val 26883"/>
            </a:avLst>
          </a:prstGeom>
          <a:solidFill>
            <a:srgbClr val="FF388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icrosoft YaHei" panose="020B0503020204020204" pitchFamily="34" charset="-122"/>
              <a:ea typeface="Microsoft YaHei" panose="020B0503020204020204" pitchFamily="34" charset="-122"/>
            </a:endParaRPr>
          </a:p>
        </p:txBody>
      </p:sp>
      <p:sp>
        <p:nvSpPr>
          <p:cNvPr id="79" name="矩形: 圓角 78">
            <a:extLst>
              <a:ext uri="{FF2B5EF4-FFF2-40B4-BE49-F238E27FC236}">
                <a16:creationId xmlns:a16="http://schemas.microsoft.com/office/drawing/2014/main" id="{1D60FEDE-CAE6-418D-ACB5-F81476B84D4D}"/>
              </a:ext>
            </a:extLst>
          </p:cNvPr>
          <p:cNvSpPr/>
          <p:nvPr/>
        </p:nvSpPr>
        <p:spPr>
          <a:xfrm>
            <a:off x="5895100" y="3103659"/>
            <a:ext cx="4885270" cy="1391984"/>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Microsoft YaHei" panose="020B0503020204020204" pitchFamily="34" charset="-122"/>
                <a:ea typeface="Microsoft YaHei" panose="020B0503020204020204" pitchFamily="34" charset="-122"/>
              </a:rPr>
              <a:t>期刊雜誌</a:t>
            </a:r>
          </a:p>
        </p:txBody>
      </p:sp>
      <p:sp>
        <p:nvSpPr>
          <p:cNvPr id="80" name="矩形: 圓角 79">
            <a:extLst>
              <a:ext uri="{FF2B5EF4-FFF2-40B4-BE49-F238E27FC236}">
                <a16:creationId xmlns:a16="http://schemas.microsoft.com/office/drawing/2014/main" id="{5314CE1B-D8E8-49BF-8EE3-6FADFD110450}"/>
              </a:ext>
            </a:extLst>
          </p:cNvPr>
          <p:cNvSpPr/>
          <p:nvPr/>
        </p:nvSpPr>
        <p:spPr>
          <a:xfrm>
            <a:off x="5888725" y="1668463"/>
            <a:ext cx="4885274" cy="878284"/>
          </a:xfrm>
          <a:prstGeom prst="roundRect">
            <a:avLst>
              <a:gd name="adj" fmla="val 18348"/>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Microsoft YaHei" panose="020B0503020204020204" pitchFamily="34" charset="-122"/>
                <a:ea typeface="Microsoft YaHei" panose="020B0503020204020204" pitchFamily="34" charset="-122"/>
              </a:rPr>
              <a:t>書籍</a:t>
            </a:r>
          </a:p>
        </p:txBody>
      </p:sp>
      <p:sp>
        <p:nvSpPr>
          <p:cNvPr id="81" name="矩形: 圓角 80">
            <a:extLst>
              <a:ext uri="{FF2B5EF4-FFF2-40B4-BE49-F238E27FC236}">
                <a16:creationId xmlns:a16="http://schemas.microsoft.com/office/drawing/2014/main" id="{5CA6997A-3D87-4C1B-8859-08360D1AC2B2}"/>
              </a:ext>
            </a:extLst>
          </p:cNvPr>
          <p:cNvSpPr/>
          <p:nvPr/>
        </p:nvSpPr>
        <p:spPr>
          <a:xfrm>
            <a:off x="5446370" y="4753625"/>
            <a:ext cx="5773462" cy="904258"/>
          </a:xfrm>
          <a:prstGeom prst="roundRect">
            <a:avLst>
              <a:gd name="adj" fmla="val 25111"/>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Microsoft YaHei" panose="020B0503020204020204" pitchFamily="34" charset="-122"/>
                <a:ea typeface="Microsoft YaHei" panose="020B0503020204020204" pitchFamily="34" charset="-122"/>
              </a:rPr>
              <a:t>視聽資源</a:t>
            </a:r>
          </a:p>
        </p:txBody>
      </p:sp>
      <p:sp>
        <p:nvSpPr>
          <p:cNvPr id="82" name="文字方塊 81">
            <a:extLst>
              <a:ext uri="{FF2B5EF4-FFF2-40B4-BE49-F238E27FC236}">
                <a16:creationId xmlns:a16="http://schemas.microsoft.com/office/drawing/2014/main" id="{5AD19647-8675-4CDD-9FA9-D8A4716DF261}"/>
              </a:ext>
            </a:extLst>
          </p:cNvPr>
          <p:cNvSpPr txBox="1"/>
          <p:nvPr/>
        </p:nvSpPr>
        <p:spPr>
          <a:xfrm>
            <a:off x="5575858" y="2705870"/>
            <a:ext cx="1516297"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全文資料庫</a:t>
            </a:r>
          </a:p>
        </p:txBody>
      </p:sp>
      <p:sp>
        <p:nvSpPr>
          <p:cNvPr id="83" name="文字方塊 82">
            <a:extLst>
              <a:ext uri="{FF2B5EF4-FFF2-40B4-BE49-F238E27FC236}">
                <a16:creationId xmlns:a16="http://schemas.microsoft.com/office/drawing/2014/main" id="{3F5F68F1-918D-4D69-B08C-91A1295D41B9}"/>
              </a:ext>
            </a:extLst>
          </p:cNvPr>
          <p:cNvSpPr txBox="1"/>
          <p:nvPr/>
        </p:nvSpPr>
        <p:spPr>
          <a:xfrm>
            <a:off x="6105085" y="3275179"/>
            <a:ext cx="1192382"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電子期刊</a:t>
            </a:r>
          </a:p>
        </p:txBody>
      </p:sp>
      <p:sp>
        <p:nvSpPr>
          <p:cNvPr id="84" name="文字方塊 83">
            <a:extLst>
              <a:ext uri="{FF2B5EF4-FFF2-40B4-BE49-F238E27FC236}">
                <a16:creationId xmlns:a16="http://schemas.microsoft.com/office/drawing/2014/main" id="{652CAB31-816A-4AEF-9BBC-1340699F023A}"/>
              </a:ext>
            </a:extLst>
          </p:cNvPr>
          <p:cNvSpPr txBox="1"/>
          <p:nvPr/>
        </p:nvSpPr>
        <p:spPr>
          <a:xfrm>
            <a:off x="6381525" y="3814516"/>
            <a:ext cx="1677738"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電子期刊文章</a:t>
            </a:r>
            <a:endParaRPr lang="en-US" altLang="zh-TW" dirty="0">
              <a:latin typeface="Microsoft YaHei" panose="020B0503020204020204" pitchFamily="34" charset="-122"/>
              <a:ea typeface="Microsoft YaHei" panose="020B0503020204020204" pitchFamily="34" charset="-122"/>
            </a:endParaRPr>
          </a:p>
        </p:txBody>
      </p:sp>
      <p:sp>
        <p:nvSpPr>
          <p:cNvPr id="85" name="文字方塊 84">
            <a:extLst>
              <a:ext uri="{FF2B5EF4-FFF2-40B4-BE49-F238E27FC236}">
                <a16:creationId xmlns:a16="http://schemas.microsoft.com/office/drawing/2014/main" id="{CC025BAF-346C-4AA6-8E42-F55D61A689BE}"/>
              </a:ext>
            </a:extLst>
          </p:cNvPr>
          <p:cNvSpPr txBox="1"/>
          <p:nvPr/>
        </p:nvSpPr>
        <p:spPr>
          <a:xfrm>
            <a:off x="5477280" y="724105"/>
            <a:ext cx="1121176" cy="369332"/>
          </a:xfrm>
          <a:prstGeom prst="rect">
            <a:avLst/>
          </a:prstGeom>
          <a:noFill/>
        </p:spPr>
        <p:txBody>
          <a:bodyPr wrap="square">
            <a:spAutoFit/>
          </a:bodyPr>
          <a:lstStyle/>
          <a:p>
            <a:r>
              <a:rPr lang="zh-TW" altLang="en-US" b="1" dirty="0">
                <a:latin typeface="Microsoft YaHei" panose="020B0503020204020204" pitchFamily="34" charset="-122"/>
                <a:ea typeface="Microsoft YaHei" panose="020B0503020204020204" pitchFamily="34" charset="-122"/>
              </a:rPr>
              <a:t>電子資源</a:t>
            </a:r>
          </a:p>
        </p:txBody>
      </p:sp>
      <p:sp>
        <p:nvSpPr>
          <p:cNvPr id="86" name="文字方塊 85">
            <a:extLst>
              <a:ext uri="{FF2B5EF4-FFF2-40B4-BE49-F238E27FC236}">
                <a16:creationId xmlns:a16="http://schemas.microsoft.com/office/drawing/2014/main" id="{6057F98D-0F76-4CD4-A46E-FD7D3F5A7086}"/>
              </a:ext>
            </a:extLst>
          </p:cNvPr>
          <p:cNvSpPr txBox="1"/>
          <p:nvPr/>
        </p:nvSpPr>
        <p:spPr>
          <a:xfrm>
            <a:off x="5582873" y="1275637"/>
            <a:ext cx="1373985"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電子書平台</a:t>
            </a:r>
          </a:p>
        </p:txBody>
      </p:sp>
      <p:sp>
        <p:nvSpPr>
          <p:cNvPr id="87" name="文字方塊 86">
            <a:extLst>
              <a:ext uri="{FF2B5EF4-FFF2-40B4-BE49-F238E27FC236}">
                <a16:creationId xmlns:a16="http://schemas.microsoft.com/office/drawing/2014/main" id="{5AB4B4CE-947D-4046-B51F-35214AF42B9A}"/>
              </a:ext>
            </a:extLst>
          </p:cNvPr>
          <p:cNvSpPr txBox="1"/>
          <p:nvPr/>
        </p:nvSpPr>
        <p:spPr>
          <a:xfrm>
            <a:off x="6105085" y="1919596"/>
            <a:ext cx="935943"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電子書</a:t>
            </a:r>
          </a:p>
        </p:txBody>
      </p:sp>
      <p:sp>
        <p:nvSpPr>
          <p:cNvPr id="88" name="文字方塊 87">
            <a:extLst>
              <a:ext uri="{FF2B5EF4-FFF2-40B4-BE49-F238E27FC236}">
                <a16:creationId xmlns:a16="http://schemas.microsoft.com/office/drawing/2014/main" id="{CF2FD30B-7873-494A-9290-8795FF8A18CB}"/>
              </a:ext>
            </a:extLst>
          </p:cNvPr>
          <p:cNvSpPr txBox="1"/>
          <p:nvPr/>
        </p:nvSpPr>
        <p:spPr>
          <a:xfrm>
            <a:off x="9162411" y="1919596"/>
            <a:ext cx="911662"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紙本書</a:t>
            </a:r>
          </a:p>
        </p:txBody>
      </p:sp>
      <p:sp>
        <p:nvSpPr>
          <p:cNvPr id="89" name="文字方塊 88">
            <a:extLst>
              <a:ext uri="{FF2B5EF4-FFF2-40B4-BE49-F238E27FC236}">
                <a16:creationId xmlns:a16="http://schemas.microsoft.com/office/drawing/2014/main" id="{A35E62AB-CCF7-46F8-9A07-8F6A706B3701}"/>
              </a:ext>
            </a:extLst>
          </p:cNvPr>
          <p:cNvSpPr txBox="1"/>
          <p:nvPr/>
        </p:nvSpPr>
        <p:spPr>
          <a:xfrm>
            <a:off x="9440159" y="724105"/>
            <a:ext cx="1130699" cy="369332"/>
          </a:xfrm>
          <a:prstGeom prst="rect">
            <a:avLst/>
          </a:prstGeom>
          <a:noFill/>
        </p:spPr>
        <p:txBody>
          <a:bodyPr wrap="square">
            <a:spAutoFit/>
          </a:bodyPr>
          <a:lstStyle/>
          <a:p>
            <a:r>
              <a:rPr lang="zh-TW" altLang="en-US" b="1" dirty="0">
                <a:latin typeface="Microsoft YaHei" panose="020B0503020204020204" pitchFamily="34" charset="-122"/>
                <a:ea typeface="Microsoft YaHei" panose="020B0503020204020204" pitchFamily="34" charset="-122"/>
              </a:rPr>
              <a:t>實體資源</a:t>
            </a:r>
          </a:p>
        </p:txBody>
      </p:sp>
      <p:sp>
        <p:nvSpPr>
          <p:cNvPr id="90" name="文字方塊 89">
            <a:extLst>
              <a:ext uri="{FF2B5EF4-FFF2-40B4-BE49-F238E27FC236}">
                <a16:creationId xmlns:a16="http://schemas.microsoft.com/office/drawing/2014/main" id="{D009B640-C359-4139-ACD6-3CBB3D27195A}"/>
              </a:ext>
            </a:extLst>
          </p:cNvPr>
          <p:cNvSpPr txBox="1"/>
          <p:nvPr/>
        </p:nvSpPr>
        <p:spPr>
          <a:xfrm>
            <a:off x="9162411" y="3273192"/>
            <a:ext cx="1125169"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紙本期刊</a:t>
            </a:r>
          </a:p>
        </p:txBody>
      </p:sp>
      <p:sp>
        <p:nvSpPr>
          <p:cNvPr id="91" name="文字方塊 90">
            <a:extLst>
              <a:ext uri="{FF2B5EF4-FFF2-40B4-BE49-F238E27FC236}">
                <a16:creationId xmlns:a16="http://schemas.microsoft.com/office/drawing/2014/main" id="{7407FA72-8B7E-47FA-857E-0104354330FF}"/>
              </a:ext>
            </a:extLst>
          </p:cNvPr>
          <p:cNvSpPr txBox="1"/>
          <p:nvPr/>
        </p:nvSpPr>
        <p:spPr>
          <a:xfrm>
            <a:off x="9162411" y="5015374"/>
            <a:ext cx="1686196"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多媒體、</a:t>
            </a:r>
            <a:r>
              <a:rPr lang="en-US" altLang="zh-TW" dirty="0">
                <a:latin typeface="Microsoft YaHei" panose="020B0503020204020204" pitchFamily="34" charset="-122"/>
                <a:ea typeface="Microsoft YaHei" panose="020B0503020204020204" pitchFamily="34" charset="-122"/>
              </a:rPr>
              <a:t>DVD</a:t>
            </a:r>
            <a:endParaRPr lang="zh-TW" altLang="en-US" dirty="0">
              <a:latin typeface="Microsoft YaHei" panose="020B0503020204020204" pitchFamily="34" charset="-122"/>
              <a:ea typeface="Microsoft YaHei" panose="020B0503020204020204" pitchFamily="34" charset="-122"/>
            </a:endParaRPr>
          </a:p>
        </p:txBody>
      </p:sp>
      <p:sp>
        <p:nvSpPr>
          <p:cNvPr id="92" name="文字方塊 91">
            <a:extLst>
              <a:ext uri="{FF2B5EF4-FFF2-40B4-BE49-F238E27FC236}">
                <a16:creationId xmlns:a16="http://schemas.microsoft.com/office/drawing/2014/main" id="{B4ECD4EA-A75F-4C0C-8BEC-288CFCB1BD7B}"/>
              </a:ext>
            </a:extLst>
          </p:cNvPr>
          <p:cNvSpPr txBox="1"/>
          <p:nvPr/>
        </p:nvSpPr>
        <p:spPr>
          <a:xfrm>
            <a:off x="4267878" y="3526979"/>
            <a:ext cx="990442" cy="369332"/>
          </a:xfrm>
          <a:prstGeom prst="rect">
            <a:avLst/>
          </a:prstGeom>
          <a:noFill/>
        </p:spPr>
        <p:txBody>
          <a:bodyPr wrap="square">
            <a:spAutoFit/>
          </a:bodyPr>
          <a:lstStyle/>
          <a:p>
            <a:r>
              <a:rPr lang="zh-TW" altLang="en-US" b="1" dirty="0">
                <a:latin typeface="Microsoft YaHei" panose="020B0503020204020204" pitchFamily="34" charset="-122"/>
                <a:ea typeface="Microsoft YaHei" panose="020B0503020204020204" pitchFamily="34" charset="-122"/>
              </a:rPr>
              <a:t>資料庫</a:t>
            </a:r>
          </a:p>
        </p:txBody>
      </p:sp>
      <p:sp>
        <p:nvSpPr>
          <p:cNvPr id="93" name="文字方塊 92">
            <a:extLst>
              <a:ext uri="{FF2B5EF4-FFF2-40B4-BE49-F238E27FC236}">
                <a16:creationId xmlns:a16="http://schemas.microsoft.com/office/drawing/2014/main" id="{1EE63E2A-6730-4295-90AD-3AA4E472E6AB}"/>
              </a:ext>
            </a:extLst>
          </p:cNvPr>
          <p:cNvSpPr txBox="1"/>
          <p:nvPr/>
        </p:nvSpPr>
        <p:spPr>
          <a:xfrm>
            <a:off x="5575858" y="5015374"/>
            <a:ext cx="2377824"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影音知識庫、電影網</a:t>
            </a:r>
          </a:p>
        </p:txBody>
      </p:sp>
      <p:sp>
        <p:nvSpPr>
          <p:cNvPr id="94" name="文字方塊 93">
            <a:extLst>
              <a:ext uri="{FF2B5EF4-FFF2-40B4-BE49-F238E27FC236}">
                <a16:creationId xmlns:a16="http://schemas.microsoft.com/office/drawing/2014/main" id="{1366AD84-9137-407F-8451-6127136C929E}"/>
              </a:ext>
            </a:extLst>
          </p:cNvPr>
          <p:cNvSpPr txBox="1"/>
          <p:nvPr/>
        </p:nvSpPr>
        <p:spPr>
          <a:xfrm>
            <a:off x="5575858" y="5847303"/>
            <a:ext cx="1589398"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語言學習平台</a:t>
            </a:r>
          </a:p>
        </p:txBody>
      </p:sp>
      <p:sp>
        <p:nvSpPr>
          <p:cNvPr id="96" name="矩形 95">
            <a:extLst>
              <a:ext uri="{FF2B5EF4-FFF2-40B4-BE49-F238E27FC236}">
                <a16:creationId xmlns:a16="http://schemas.microsoft.com/office/drawing/2014/main" id="{C1FC5CDA-433D-481F-B78E-FC8205AFAA8A}"/>
              </a:ext>
            </a:extLst>
          </p:cNvPr>
          <p:cNvSpPr/>
          <p:nvPr/>
        </p:nvSpPr>
        <p:spPr>
          <a:xfrm>
            <a:off x="-5715" y="127635"/>
            <a:ext cx="367030" cy="388620"/>
          </a:xfrm>
          <a:prstGeom prst="rect">
            <a:avLst/>
          </a:prstGeom>
          <a:gradFill>
            <a:gsLst>
              <a:gs pos="0">
                <a:srgbClr val="012D86"/>
              </a:gs>
              <a:gs pos="100000">
                <a:srgbClr val="0E2557"/>
              </a:gs>
            </a:gsLst>
            <a:lin ang="5400000" scaled="0"/>
          </a:gra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97" name="矩形 96">
            <a:extLst>
              <a:ext uri="{FF2B5EF4-FFF2-40B4-BE49-F238E27FC236}">
                <a16:creationId xmlns:a16="http://schemas.microsoft.com/office/drawing/2014/main" id="{91CFCEDE-D342-4132-9868-E666515CE6C3}"/>
              </a:ext>
            </a:extLst>
          </p:cNvPr>
          <p:cNvSpPr/>
          <p:nvPr/>
        </p:nvSpPr>
        <p:spPr>
          <a:xfrm>
            <a:off x="403860" y="127635"/>
            <a:ext cx="76200" cy="387985"/>
          </a:xfrm>
          <a:prstGeom prst="rect">
            <a:avLst/>
          </a:prstGeom>
          <a:solidFill>
            <a:srgbClr val="0070C0"/>
          </a:solidFill>
          <a:ln w="9525" cap="flat" cmpd="sng" algn="ctr">
            <a:noFill/>
            <a:prstDash val="solid"/>
          </a:ln>
          <a:effectLst/>
        </p:spPr>
        <p:txBody>
          <a:bodyPr rtlCol="0" anchor="ctr"/>
          <a:lstStyle/>
          <a:p>
            <a:pPr marL="0" marR="0" lvl="0" indent="0" algn="ctr" defTabSz="1285240"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397E9E"/>
              </a:solidFill>
              <a:effectLst/>
              <a:uLnTx/>
              <a:uFillTx/>
              <a:latin typeface="Century Gothic" panose="020B0502020202020204"/>
              <a:ea typeface="微软雅黑" panose="020B0503020204020204" charset="-122"/>
            </a:endParaRPr>
          </a:p>
        </p:txBody>
      </p:sp>
      <p:sp>
        <p:nvSpPr>
          <p:cNvPr id="98" name="文本占位符 3">
            <a:extLst>
              <a:ext uri="{FF2B5EF4-FFF2-40B4-BE49-F238E27FC236}">
                <a16:creationId xmlns:a16="http://schemas.microsoft.com/office/drawing/2014/main" id="{A443EDC7-07A0-4C59-AC43-7AB53A75CD85}"/>
              </a:ext>
            </a:extLst>
          </p:cNvPr>
          <p:cNvSpPr txBox="1"/>
          <p:nvPr/>
        </p:nvSpPr>
        <p:spPr>
          <a:xfrm>
            <a:off x="431687" y="56254"/>
            <a:ext cx="2981607" cy="558075"/>
          </a:xfrm>
          <a:prstGeom prst="rect">
            <a:avLst/>
          </a:prstGeom>
        </p:spPr>
        <p:txBody>
          <a:bodyPr anchor="ctr"/>
          <a:lstStyle>
            <a:lvl1pPr marL="0" indent="0" algn="l" defTabSz="963930" rtl="0" eaLnBrk="1" latinLnBrk="0" hangingPunct="1">
              <a:lnSpc>
                <a:spcPct val="90000"/>
              </a:lnSpc>
              <a:spcBef>
                <a:spcPts val="1055"/>
              </a:spcBef>
              <a:buFont typeface="Arial" panose="020B0604020202020204" pitchFamily="34" charset="0"/>
              <a:buNone/>
              <a:defRPr sz="2955" b="1"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l">
              <a:lnSpc>
                <a:spcPct val="100000"/>
              </a:lnSpc>
            </a:pPr>
            <a:r>
              <a:rPr kumimoji="1" lang="zh-TW" altLang="en-US" sz="2000" b="0" dirty="0">
                <a:solidFill>
                  <a:schemeClr val="tx1">
                    <a:lumMod val="65000"/>
                    <a:lumOff val="35000"/>
                  </a:schemeClr>
                </a:solidFill>
                <a:latin typeface="微软雅黑" panose="020B0503020204020204" charset="-122"/>
                <a:ea typeface="微软雅黑" panose="020B0503020204020204" charset="-122"/>
              </a:rPr>
              <a:t>查詢範圍比較</a:t>
            </a:r>
          </a:p>
        </p:txBody>
      </p:sp>
      <p:sp>
        <p:nvSpPr>
          <p:cNvPr id="34" name="文字方塊 33">
            <a:extLst>
              <a:ext uri="{FF2B5EF4-FFF2-40B4-BE49-F238E27FC236}">
                <a16:creationId xmlns:a16="http://schemas.microsoft.com/office/drawing/2014/main" id="{D701F3F5-0943-47AF-8F47-2D074C3BF926}"/>
              </a:ext>
            </a:extLst>
          </p:cNvPr>
          <p:cNvSpPr txBox="1"/>
          <p:nvPr/>
        </p:nvSpPr>
        <p:spPr>
          <a:xfrm>
            <a:off x="250361" y="-1132784"/>
            <a:ext cx="9025475" cy="923330"/>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資源探索服務可查館藏目錄，但內容是批次處理倒入的，所以會有時間差，可能有部份新書查不到。（但有出現部份華藝電子書本館未採購仍可查到。）主要介紹可搜尋到單篇全文資源。</a:t>
            </a:r>
            <a:endParaRPr lang="en-US" altLang="zh-TW"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894624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ags/tag2.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第一PPT，www.1ppt.com">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4184</TotalTime>
  <Words>1396</Words>
  <Application>Microsoft Office PowerPoint</Application>
  <PresentationFormat>寬螢幕</PresentationFormat>
  <Paragraphs>336</Paragraphs>
  <Slides>72</Slides>
  <Notes>8</Notes>
  <HiddenSlides>0</HiddenSlides>
  <MMClips>0</MMClips>
  <ScaleCrop>false</ScaleCrop>
  <HeadingPairs>
    <vt:vector size="6" baseType="variant">
      <vt:variant>
        <vt:lpstr>使用字型</vt:lpstr>
      </vt:variant>
      <vt:variant>
        <vt:i4>20</vt:i4>
      </vt:variant>
      <vt:variant>
        <vt:lpstr>佈景主題</vt:lpstr>
      </vt:variant>
      <vt:variant>
        <vt:i4>1</vt:i4>
      </vt:variant>
      <vt:variant>
        <vt:lpstr>投影片標題</vt:lpstr>
      </vt:variant>
      <vt:variant>
        <vt:i4>72</vt:i4>
      </vt:variant>
    </vt:vector>
  </HeadingPairs>
  <TitlesOfParts>
    <vt:vector size="93" baseType="lpstr">
      <vt:lpstr>Agency FB</vt:lpstr>
      <vt:lpstr>Arial MT</vt:lpstr>
      <vt:lpstr>LilyUPC</vt:lpstr>
      <vt:lpstr>Microsoft YaHei</vt:lpstr>
      <vt:lpstr>Microsoft YaHei</vt:lpstr>
      <vt:lpstr>宋体</vt:lpstr>
      <vt:lpstr>Swis721 Lt BT</vt:lpstr>
      <vt:lpstr>UKIJ CJK</vt:lpstr>
      <vt:lpstr>華康儷中黑</vt:lpstr>
      <vt:lpstr>Microsoft JhengHei</vt:lpstr>
      <vt:lpstr>Microsoft JhengHei</vt:lpstr>
      <vt:lpstr>新細明體</vt:lpstr>
      <vt:lpstr>Arial</vt:lpstr>
      <vt:lpstr>Calibri</vt:lpstr>
      <vt:lpstr>Calibri Light</vt:lpstr>
      <vt:lpstr>Century Gothic</vt:lpstr>
      <vt:lpstr>Impact</vt:lpstr>
      <vt:lpstr>Microsoft Sans Serif</vt:lpstr>
      <vt:lpstr>Times New Roman</vt:lpstr>
      <vt:lpstr>Wingdings 2</vt:lpstr>
      <vt:lpstr>第一PPT，www.1ppt.com</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EDS資源探索服務平台介紹</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一般檢索</vt:lpstr>
      <vt:lpstr>一般檢索</vt:lpstr>
      <vt:lpstr>PowerPoint 簡報</vt:lpstr>
      <vt:lpstr>PowerPoint 簡報</vt:lpstr>
      <vt:lpstr>期刊</vt:lpstr>
      <vt:lpstr>PowerPoint 簡報</vt:lpstr>
      <vt:lpstr>PowerPoint 簡報</vt:lpstr>
      <vt:lpstr>PowerPoint 簡報</vt:lpstr>
      <vt:lpstr>PowerPoint 簡報</vt:lpstr>
      <vt:lpstr>ScienceDirect(SDOL) 資料庫簡介與應用</vt:lpstr>
      <vt:lpstr>內容涵蓋四大主題, 24個子主題</vt:lpstr>
      <vt:lpstr>快速搜尋(首頁上)</vt:lpstr>
      <vt:lpstr>進階搜尋(首頁上)</vt:lpstr>
      <vt:lpstr>進階搜尋(首頁上)</vt:lpstr>
      <vt:lpstr>搜尋結果頁面</vt:lpstr>
      <vt:lpstr>進階搜尋(限制搜尋)</vt:lpstr>
      <vt:lpstr>瀏覽文獻(搜尋結果)</vt:lpstr>
      <vt:lpstr>瀏覽文獻(網頁全文頁左/中)</vt:lpstr>
      <vt:lpstr>PowerPoint 簡報</vt:lpstr>
      <vt:lpstr>PowerPoint 簡報</vt:lpstr>
      <vt:lpstr>如何找尋期刊或電子書 (首頁)</vt:lpstr>
      <vt:lpstr>Elsevier 期刊與書的列表</vt:lpstr>
      <vt:lpstr>期刊資訊</vt:lpstr>
      <vt:lpstr>電子書資訊</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互联网</dc:title>
  <dc:creator>user</dc:creator>
  <cp:keywords>user</cp:keywords>
  <dc:description>user</dc:description>
  <cp:lastModifiedBy>user1</cp:lastModifiedBy>
  <cp:revision>173</cp:revision>
  <cp:lastPrinted>2021-08-04T01:11:23Z</cp:lastPrinted>
  <dcterms:created xsi:type="dcterms:W3CDTF">2017-05-27T04:45:00Z</dcterms:created>
  <dcterms:modified xsi:type="dcterms:W3CDTF">2025-04-17T02:06:49Z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