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71" r:id="rId2"/>
    <p:sldId id="414" r:id="rId3"/>
    <p:sldId id="388" r:id="rId4"/>
    <p:sldId id="392" r:id="rId5"/>
    <p:sldId id="379" r:id="rId6"/>
    <p:sldId id="374" r:id="rId7"/>
    <p:sldId id="415" r:id="rId8"/>
    <p:sldId id="387" r:id="rId9"/>
    <p:sldId id="443" r:id="rId10"/>
    <p:sldId id="404" r:id="rId11"/>
    <p:sldId id="440" r:id="rId12"/>
    <p:sldId id="441" r:id="rId13"/>
    <p:sldId id="444" r:id="rId14"/>
    <p:sldId id="442" r:id="rId15"/>
    <p:sldId id="410" r:id="rId16"/>
    <p:sldId id="413" r:id="rId17"/>
    <p:sldId id="386" r:id="rId18"/>
    <p:sldId id="405" r:id="rId19"/>
    <p:sldId id="446" r:id="rId20"/>
    <p:sldId id="399" r:id="rId21"/>
    <p:sldId id="396" r:id="rId22"/>
    <p:sldId id="438" r:id="rId23"/>
    <p:sldId id="420" r:id="rId24"/>
    <p:sldId id="394" r:id="rId25"/>
    <p:sldId id="401" r:id="rId26"/>
    <p:sldId id="398" r:id="rId27"/>
    <p:sldId id="400" r:id="rId28"/>
    <p:sldId id="421" r:id="rId29"/>
    <p:sldId id="402" r:id="rId30"/>
    <p:sldId id="403" r:id="rId31"/>
    <p:sldId id="408" r:id="rId32"/>
    <p:sldId id="407" r:id="rId33"/>
    <p:sldId id="397" r:id="rId34"/>
    <p:sldId id="416" r:id="rId35"/>
    <p:sldId id="417" r:id="rId36"/>
    <p:sldId id="418" r:id="rId37"/>
    <p:sldId id="406" r:id="rId38"/>
    <p:sldId id="419" r:id="rId39"/>
    <p:sldId id="423" r:id="rId40"/>
    <p:sldId id="424" r:id="rId41"/>
    <p:sldId id="425" r:id="rId42"/>
    <p:sldId id="427" r:id="rId43"/>
    <p:sldId id="426" r:id="rId44"/>
    <p:sldId id="429" r:id="rId45"/>
    <p:sldId id="428" r:id="rId46"/>
    <p:sldId id="430" r:id="rId47"/>
    <p:sldId id="422" r:id="rId48"/>
    <p:sldId id="431" r:id="rId49"/>
    <p:sldId id="432" r:id="rId50"/>
    <p:sldId id="433" r:id="rId51"/>
    <p:sldId id="435" r:id="rId52"/>
    <p:sldId id="434" r:id="rId53"/>
    <p:sldId id="437" r:id="rId54"/>
    <p:sldId id="436" r:id="rId55"/>
    <p:sldId id="445" r:id="rId56"/>
    <p:sldId id="380" r:id="rId57"/>
    <p:sldId id="288" r:id="rId58"/>
  </p:sldIdLst>
  <p:sldSz cx="12192000" cy="68580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微軟正黑體" panose="020B0604030504040204" pitchFamily="34" charset="-120"/>
      <p:regular r:id="rId65"/>
      <p:bold r:id="rId66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D74"/>
    <a:srgbClr val="FFFFFF"/>
    <a:srgbClr val="45D1AD"/>
    <a:srgbClr val="404040"/>
    <a:srgbClr val="0070C0"/>
    <a:srgbClr val="338DCD"/>
    <a:srgbClr val="BB9EE6"/>
    <a:srgbClr val="B0A3FF"/>
    <a:srgbClr val="E6B0FE"/>
    <a:srgbClr val="D5B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C68D09-F7FC-48D4-AB36-094F15195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A6BF237-F25A-48D2-BA0A-2BBB1C166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AAC59A-DE93-48EA-8C5E-724A15B3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E8FD2D-40E5-48BE-9EFA-415C7DCE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55876E-617B-47D5-96BD-63A89DC9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00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143B62-15FB-4554-BCEE-C54DE6C86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AFA0764-A391-4EA1-B6B7-E362C5E9F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074BB43-DF68-4C2D-8245-5CDCDBC0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B00E93-64F5-455A-AEAA-BFB85BFB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01E555-EFBF-41DC-949D-1515631C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62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8C424E7-1010-4C5B-A21B-D9A85CA74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9E98503-ED5B-4686-AD62-E7230645E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763EC7-B398-4B1C-B111-1E11FD26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F0342D-B39D-4B72-A68A-8FC6A60F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622432-1F14-45E5-96FC-E161BF6B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251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05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08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0DB813-9D4A-4872-A7C8-CC2FA67E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2AEEEA-C320-4572-BE4A-10EB970E2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5F96D7-0743-4CC6-ADA0-D4C7B9717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AEE238-1019-4FBD-BF77-D23B8CF7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E2883E-BBBA-47A4-853B-A7654596F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56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881FA3-66A2-461E-9E56-9AC8B7DF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B34CE7-E2CF-47CF-B628-FAA5195B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A1B0DC4-596E-4699-B0FF-7B5F2532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CB204A-0D2C-4566-BABE-27AC3DDF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D1C5EB-A920-45F2-B582-10BABC53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96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8D353F-621C-45A4-843A-CA2510952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77CC41-4BB7-4268-A91C-34FF403B4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393C1D2-DDA1-4BEC-A9AE-B22575E9A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3D4DDED-8EDD-45A6-A595-7EB4CB88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4224FF4-77D5-4C4D-957A-E99531CD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7C78C3C-749D-440C-BFBD-5A9425FC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44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EC1454-47F3-4B34-8B40-1183D6C5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306C178-1F7E-48FD-8803-3491FDF89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93C1068-49E3-446A-B03F-3B8B0AAE5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DDA363F-D032-41D1-B2C7-CAB50A451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0591EDF-3649-437C-9833-BBBCDF112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BFAFDD9-3766-42B6-9742-9EA2BE52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4D62340-6A6E-4FED-9D31-AFB69E876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3BE9824-5A08-4CAD-8249-7645624E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41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8B9181-A24A-45C1-B436-D61F3162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253F5D7-E9FC-4015-86E5-C27ED985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66D9A3B-BC5E-4488-B87C-A89C7195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9000AE6-C5C7-471E-A7DE-0CA8BA20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54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73251D0-C345-498C-8B75-E9191174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20675EF-D78A-423A-B4C5-F5F2BB08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7D0D5F-0009-4CD5-BD09-1C6C6BBA3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54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678BF2-CAC3-4E25-AE75-704EC3B3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70EA8E-7C8E-496E-BA52-F3983A363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11A0A07-17A1-4934-A886-659134743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5F2027-5F32-4849-B7D3-61F87EB2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BED9D9-6812-4E8E-9F94-B597A070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E0B050E-A2D8-4A20-A2E0-00A25B54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137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479426-281D-4325-AE4B-587DD56B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298337-5070-498A-A302-548385AA5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87BA620-47B6-45F4-B5D3-F23426CB6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527DED9-1C7A-4E99-8FDA-F4AF6111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9B26372-496E-4959-AC0C-32AC3FFD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DA7E74-D66A-4205-8310-E8C83392C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43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58A887F-D10F-48B3-94B7-3ED548BC8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C5AB470-0C89-4E75-AE4E-D3E01AD18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F1A264-A470-4E4D-828C-198BD073B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1B812-74A8-4898-A9FD-547F146059E1}" type="datetimeFigureOut">
              <a:rPr lang="zh-TW" altLang="en-US" smtClean="0"/>
              <a:t>2025/5/13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4A75B81-5964-40EA-9355-0788DCC87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0AF0936-327A-403F-A9F2-CEA3BD52C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737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law.moj.gov.tw/LawClass/LawAll.aspx?pcode=H0030010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lib.uch.edu.tw/wSite/np?ctNode=6375&amp;mp=1&amp;idPath=6248_6356_6375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a.uch.edu.tw/p/404-1010-1303.php?Lang=zh-tw#gsc.tab=0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a.uch.edu.tw/p/404-1010-1303.php?Lang=zh-tw#gsc.tab=0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hyperlink" Target="https://aa.uch.edu.tw/p/404-1010-1303.php?Lang=zh-tw#gsc.tab=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B9779BC-A321-4A0F-8380-D5BFF1219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49" y="2289941"/>
            <a:ext cx="6937836" cy="84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C484116-6EDF-45D9-B1C3-96D27B0504C4}"/>
              </a:ext>
            </a:extLst>
          </p:cNvPr>
          <p:cNvSpPr txBox="1"/>
          <p:nvPr/>
        </p:nvSpPr>
        <p:spPr>
          <a:xfrm>
            <a:off x="4027793" y="3746586"/>
            <a:ext cx="5622052" cy="24824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TW" sz="7200" b="1" spc="6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  </a:t>
            </a:r>
            <a:r>
              <a:rPr lang="zh-TW" altLang="en-US" sz="7000" b="1" spc="6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提交流程</a:t>
            </a:r>
            <a:endParaRPr lang="en-US" altLang="zh-TW" sz="7000" b="1" spc="600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4000"/>
              </a:lnSpc>
            </a:pPr>
            <a:r>
              <a:rPr lang="zh-TW" altLang="en-US" sz="4400" b="1" spc="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與</a:t>
            </a:r>
            <a:r>
              <a:rPr lang="zh-TW" altLang="en-US" sz="7000" b="1" spc="600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系統操作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42CC9A2-B11D-4920-BF47-AE27DC719B33}"/>
              </a:ext>
            </a:extLst>
          </p:cNvPr>
          <p:cNvSpPr txBox="1"/>
          <p:nvPr/>
        </p:nvSpPr>
        <p:spPr>
          <a:xfrm>
            <a:off x="3693969" y="3941020"/>
            <a:ext cx="1698171" cy="895945"/>
          </a:xfrm>
          <a:prstGeom prst="snipRoundRect">
            <a:avLst>
              <a:gd name="adj1" fmla="val 50000"/>
              <a:gd name="adj2" fmla="val 0"/>
            </a:avLst>
          </a:prstGeom>
          <a:solidFill>
            <a:srgbClr val="0070C0"/>
          </a:solidFill>
        </p:spPr>
        <p:txBody>
          <a:bodyPr vert="horz" wrap="squar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論 文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75031E5-192E-4525-B50D-129C0EC0B51F}"/>
              </a:ext>
            </a:extLst>
          </p:cNvPr>
          <p:cNvSpPr/>
          <p:nvPr/>
        </p:nvSpPr>
        <p:spPr>
          <a:xfrm rot="11350915" flipH="1">
            <a:off x="8501952" y="-866789"/>
            <a:ext cx="1828799" cy="1544173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EB4C46E-054B-49A7-A102-3A785A4E87AB}"/>
              </a:ext>
            </a:extLst>
          </p:cNvPr>
          <p:cNvSpPr/>
          <p:nvPr/>
        </p:nvSpPr>
        <p:spPr>
          <a:xfrm rot="8956171" flipH="1">
            <a:off x="1305850" y="4019654"/>
            <a:ext cx="2090922" cy="163462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 dirty="0">
              <a:solidFill>
                <a:srgbClr val="C8C8C8"/>
              </a:solidFill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7E8481C-60C2-4407-83D1-69E671228520}"/>
              </a:ext>
            </a:extLst>
          </p:cNvPr>
          <p:cNvSpPr/>
          <p:nvPr/>
        </p:nvSpPr>
        <p:spPr>
          <a:xfrm>
            <a:off x="1584307" y="3870349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77AD39EF-F196-4C9F-BD6B-C65E4DAA651C}"/>
              </a:ext>
            </a:extLst>
          </p:cNvPr>
          <p:cNvSpPr/>
          <p:nvPr/>
        </p:nvSpPr>
        <p:spPr>
          <a:xfrm>
            <a:off x="7377431" y="680736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D2516D3B-5A7A-465B-BE0A-EB100ADD4621}"/>
              </a:ext>
            </a:extLst>
          </p:cNvPr>
          <p:cNvSpPr/>
          <p:nvPr/>
        </p:nvSpPr>
        <p:spPr>
          <a:xfrm rot="20793376">
            <a:off x="11046650" y="2453142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97FC83A-3527-40F2-960C-CE07112C221B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52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1F19FFE2-4F22-4824-8CA9-C0DD1CBA3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27892" cy="682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D3552F0-1583-4DA4-949F-443AC3DA9A08}"/>
              </a:ext>
            </a:extLst>
          </p:cNvPr>
          <p:cNvSpPr/>
          <p:nvPr/>
        </p:nvSpPr>
        <p:spPr>
          <a:xfrm>
            <a:off x="534932" y="3428999"/>
            <a:ext cx="4221625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956E6A2E-90AA-46E8-A2AB-D7D50099465E}"/>
              </a:ext>
            </a:extLst>
          </p:cNvPr>
          <p:cNvSpPr/>
          <p:nvPr/>
        </p:nvSpPr>
        <p:spPr>
          <a:xfrm>
            <a:off x="7265634" y="5788755"/>
            <a:ext cx="2488624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6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5D63F6FF-554D-4298-8AEC-13E9F8C4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30402" cy="682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954947" y="5497743"/>
            <a:ext cx="2781784" cy="68325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7614139" y="3191612"/>
            <a:ext cx="923192" cy="325203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7D29355-BE20-49DD-A1C4-E5951CE9F812}"/>
              </a:ext>
            </a:extLst>
          </p:cNvPr>
          <p:cNvSpPr/>
          <p:nvPr/>
        </p:nvSpPr>
        <p:spPr>
          <a:xfrm>
            <a:off x="7614139" y="4418828"/>
            <a:ext cx="923192" cy="325203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8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5D63F6FF-554D-4298-8AEC-13E9F8C4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30402" cy="682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534932" y="6217129"/>
            <a:ext cx="2533583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6896585" y="5886018"/>
            <a:ext cx="2860663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4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185E9D1E-A581-4FEB-B29D-33147CEF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74" y="-8742"/>
            <a:ext cx="5752051" cy="813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6705601" y="4156771"/>
            <a:ext cx="4856284" cy="65318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968532" y="1024611"/>
            <a:ext cx="1504220" cy="343589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9FE9AF3F-F7AB-41BA-B6D9-05B9B2737378}"/>
              </a:ext>
            </a:extLst>
          </p:cNvPr>
          <p:cNvSpPr/>
          <p:nvPr/>
        </p:nvSpPr>
        <p:spPr>
          <a:xfrm>
            <a:off x="3370755" y="1024611"/>
            <a:ext cx="1504220" cy="343589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4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2262941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1588412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1910592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129822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A4EBB34-0382-4B60-9ED4-BED9418FC7D3}"/>
              </a:ext>
            </a:extLst>
          </p:cNvPr>
          <p:cNvSpPr/>
          <p:nvPr/>
        </p:nvSpPr>
        <p:spPr>
          <a:xfrm>
            <a:off x="134024" y="3099129"/>
            <a:ext cx="2665209" cy="996622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4F0A5D2-86A8-4250-9658-2256D822C48B}"/>
              </a:ext>
            </a:extLst>
          </p:cNvPr>
          <p:cNvSpPr/>
          <p:nvPr/>
        </p:nvSpPr>
        <p:spPr>
          <a:xfrm>
            <a:off x="3209335" y="3133725"/>
            <a:ext cx="2551465" cy="39740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272A1AA-8B5A-4715-A5D6-F1EB67AC304B}"/>
              </a:ext>
            </a:extLst>
          </p:cNvPr>
          <p:cNvSpPr/>
          <p:nvPr/>
        </p:nvSpPr>
        <p:spPr>
          <a:xfrm>
            <a:off x="6408523" y="1968939"/>
            <a:ext cx="2351270" cy="246954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98A94829-0587-4F04-BE37-74B62C39F84A}"/>
              </a:ext>
            </a:extLst>
          </p:cNvPr>
          <p:cNvSpPr/>
          <p:nvPr/>
        </p:nvSpPr>
        <p:spPr>
          <a:xfrm>
            <a:off x="9234827" y="2589481"/>
            <a:ext cx="2757147" cy="334694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688B78-1D33-4792-A5F7-F41A8AC92133}"/>
              </a:ext>
            </a:extLst>
          </p:cNvPr>
          <p:cNvSpPr txBox="1"/>
          <p:nvPr/>
        </p:nvSpPr>
        <p:spPr>
          <a:xfrm>
            <a:off x="8629650" y="590110"/>
            <a:ext cx="357918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論文題目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要一致！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92C2F698-466C-4F4A-838E-C6F927461558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111333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1699546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940214" y="1327345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10064193" y="2028983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</a:t>
            </a:r>
          </a:p>
        </p:txBody>
      </p:sp>
    </p:spTree>
    <p:extLst>
      <p:ext uri="{BB962C8B-B14F-4D97-AF65-F5344CB8AC3E}">
        <p14:creationId xmlns:p14="http://schemas.microsoft.com/office/powerpoint/2010/main" val="17170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3" grpId="0" animBg="1"/>
      <p:bldP spid="21" grpId="0"/>
      <p:bldP spid="22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2262941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1588412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1910592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129822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688B78-1D33-4792-A5F7-F41A8AC92133}"/>
              </a:ext>
            </a:extLst>
          </p:cNvPr>
          <p:cNvSpPr txBox="1"/>
          <p:nvPr/>
        </p:nvSpPr>
        <p:spPr>
          <a:xfrm>
            <a:off x="5924551" y="497396"/>
            <a:ext cx="628428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研究生、指導教姓名，系所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要一致！</a:t>
            </a: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92C2F698-466C-4F4A-838E-C6F927461558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111333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1699546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940214" y="1327345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10064193" y="2028983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C168B52-29ED-44A3-8489-A34DE120B9B7}"/>
              </a:ext>
            </a:extLst>
          </p:cNvPr>
          <p:cNvSpPr/>
          <p:nvPr/>
        </p:nvSpPr>
        <p:spPr>
          <a:xfrm>
            <a:off x="938527" y="4457700"/>
            <a:ext cx="1137923" cy="53340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267D6BA0-C233-499F-BC2C-F082DC281BA5}"/>
              </a:ext>
            </a:extLst>
          </p:cNvPr>
          <p:cNvSpPr/>
          <p:nvPr/>
        </p:nvSpPr>
        <p:spPr>
          <a:xfrm flipV="1">
            <a:off x="3403254" y="2933699"/>
            <a:ext cx="1523786" cy="20955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C4FF009-8A82-4B2D-A2C3-5A13EA0D9103}"/>
              </a:ext>
            </a:extLst>
          </p:cNvPr>
          <p:cNvSpPr/>
          <p:nvPr/>
        </p:nvSpPr>
        <p:spPr>
          <a:xfrm>
            <a:off x="6343996" y="2247422"/>
            <a:ext cx="2571403" cy="5529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07AB199F-FBF4-4F8A-949D-3D75659C4EBE}"/>
              </a:ext>
            </a:extLst>
          </p:cNvPr>
          <p:cNvSpPr/>
          <p:nvPr/>
        </p:nvSpPr>
        <p:spPr>
          <a:xfrm>
            <a:off x="9296399" y="2904030"/>
            <a:ext cx="2587373" cy="539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5544C2F-D374-4C42-95A2-7A1FAA942796}"/>
              </a:ext>
            </a:extLst>
          </p:cNvPr>
          <p:cNvSpPr/>
          <p:nvPr/>
        </p:nvSpPr>
        <p:spPr>
          <a:xfrm>
            <a:off x="866775" y="2095500"/>
            <a:ext cx="828676" cy="27622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1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1F525B4-E76F-45BA-9470-571F3E9A9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87544"/>
              </p:ext>
            </p:extLst>
          </p:nvPr>
        </p:nvGraphicFramePr>
        <p:xfrm>
          <a:off x="362268" y="1335580"/>
          <a:ext cx="11566367" cy="5315130"/>
        </p:xfrm>
        <a:graphic>
          <a:graphicData uri="http://schemas.openxmlformats.org/drawingml/2006/table">
            <a:tbl>
              <a:tblPr/>
              <a:tblGrid>
                <a:gridCol w="774700">
                  <a:extLst>
                    <a:ext uri="{9D8B030D-6E8A-4147-A177-3AD203B41FA5}">
                      <a16:colId xmlns:a16="http://schemas.microsoft.com/office/drawing/2014/main" val="343744419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4773916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1079546853"/>
                    </a:ext>
                  </a:extLst>
                </a:gridCol>
                <a:gridCol w="2510881">
                  <a:extLst>
                    <a:ext uri="{9D8B030D-6E8A-4147-A177-3AD203B41FA5}">
                      <a16:colId xmlns:a16="http://schemas.microsoft.com/office/drawing/2014/main" val="2935233586"/>
                    </a:ext>
                  </a:extLst>
                </a:gridCol>
                <a:gridCol w="2166498">
                  <a:extLst>
                    <a:ext uri="{9D8B030D-6E8A-4147-A177-3AD203B41FA5}">
                      <a16:colId xmlns:a16="http://schemas.microsoft.com/office/drawing/2014/main" val="2117031979"/>
                    </a:ext>
                  </a:extLst>
                </a:gridCol>
                <a:gridCol w="1117385">
                  <a:extLst>
                    <a:ext uri="{9D8B030D-6E8A-4147-A177-3AD203B41FA5}">
                      <a16:colId xmlns:a16="http://schemas.microsoft.com/office/drawing/2014/main" val="1473389585"/>
                    </a:ext>
                  </a:extLst>
                </a:gridCol>
                <a:gridCol w="1021803">
                  <a:extLst>
                    <a:ext uri="{9D8B030D-6E8A-4147-A177-3AD203B41FA5}">
                      <a16:colId xmlns:a16="http://schemas.microsoft.com/office/drawing/2014/main" val="3722599049"/>
                    </a:ext>
                  </a:extLst>
                </a:gridCol>
              </a:tblGrid>
              <a:tr h="53167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zh-TW" altLang="en-US" sz="2000" b="1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浮水印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頁碼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紙本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28554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封面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含書背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7782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書名頁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63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論文口試委員審定書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5559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</a:t>
                      </a:r>
                      <a:endParaRPr 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4915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997896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誌謝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iii~)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993354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1929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32753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58079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縮寫、符號說明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80882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論文本文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(1~)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9473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參考文獻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2948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附錄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94277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簡歷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6234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封底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空白頁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48783"/>
                  </a:ext>
                </a:extLst>
              </a:tr>
            </a:tbl>
          </a:graphicData>
        </a:graphic>
      </p:graphicFrame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BA3BCE10-6779-4B18-8F9E-C9317179695A}"/>
              </a:ext>
            </a:extLst>
          </p:cNvPr>
          <p:cNvSpPr txBox="1">
            <a:spLocks/>
          </p:cNvSpPr>
          <p:nvPr/>
        </p:nvSpPr>
        <p:spPr>
          <a:xfrm>
            <a:off x="5304064" y="314325"/>
            <a:ext cx="5544911" cy="94505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E6D7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裝訂次序、目錄、頁碼、浮水印</a:t>
            </a:r>
            <a:r>
              <a:rPr lang="zh-TW" altLang="en-US" sz="2000" dirty="0"/>
              <a:t>  </a:t>
            </a:r>
            <a:endParaRPr lang="en-US" altLang="zh-TW" sz="200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確保資訊正確、一致：目錄</a:t>
            </a:r>
            <a:r>
              <a:rPr lang="zh-TW" altLang="en-US" sz="2000" b="0" dirty="0"/>
              <a:t>和</a:t>
            </a:r>
            <a:r>
              <a:rPr lang="zh-TW" altLang="en-US" sz="2000" dirty="0">
                <a:solidFill>
                  <a:srgbClr val="FF0000"/>
                </a:solidFill>
              </a:rPr>
              <a:t>實際頁碼</a:t>
            </a:r>
            <a:r>
              <a:rPr lang="zh-TW" altLang="en-US" sz="2000" dirty="0">
                <a:solidFill>
                  <a:srgbClr val="0070C0"/>
                </a:solidFill>
              </a:rPr>
              <a:t>一致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000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AF87A28-55B9-4BDB-9270-FF6CD24C33D0}"/>
              </a:ext>
            </a:extLst>
          </p:cNvPr>
          <p:cNvCxnSpPr>
            <a:cxnSpLocks/>
          </p:cNvCxnSpPr>
          <p:nvPr/>
        </p:nvCxnSpPr>
        <p:spPr>
          <a:xfrm>
            <a:off x="5871756" y="1148144"/>
            <a:ext cx="186254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9">
            <a:extLst>
              <a:ext uri="{FF2B5EF4-FFF2-40B4-BE49-F238E27FC236}">
                <a16:creationId xmlns:a16="http://schemas.microsoft.com/office/drawing/2014/main" id="{339EE856-8F69-4828-AAAE-545D048BB4EB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5679E56-D4CC-4548-BE29-40C04D9ABCE4}"/>
              </a:ext>
            </a:extLst>
          </p:cNvPr>
          <p:cNvSpPr/>
          <p:nvPr/>
        </p:nvSpPr>
        <p:spPr>
          <a:xfrm>
            <a:off x="8106507" y="2831123"/>
            <a:ext cx="1213340" cy="61546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6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534932" y="1350628"/>
            <a:ext cx="6184649" cy="5384484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圖表編排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編號、名稱位置：</a:t>
            </a:r>
            <a:r>
              <a:rPr lang="zh-TW" altLang="en-US" sz="2000" dirty="0"/>
              <a:t>表</a:t>
            </a:r>
            <a:r>
              <a:rPr lang="zh-TW" altLang="en-US" sz="2000" dirty="0">
                <a:solidFill>
                  <a:srgbClr val="0070C0"/>
                </a:solidFill>
              </a:rPr>
              <a:t>上</a:t>
            </a:r>
            <a:r>
              <a:rPr lang="zh-TW" altLang="en-US" sz="2000" dirty="0"/>
              <a:t>圖</a:t>
            </a:r>
            <a:r>
              <a:rPr lang="zh-TW" altLang="en-US" sz="2000" dirty="0">
                <a:solidFill>
                  <a:srgbClr val="0070C0"/>
                </a:solidFill>
              </a:rPr>
              <a:t>下</a:t>
            </a:r>
            <a:r>
              <a:rPr lang="zh-TW" altLang="en-US" sz="2000" b="0" dirty="0"/>
              <a:t>，置中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資料來源及說明：</a:t>
            </a:r>
            <a:r>
              <a:rPr lang="zh-TW" altLang="en-US" sz="2000" dirty="0"/>
              <a:t>一律</a:t>
            </a:r>
            <a:r>
              <a:rPr lang="zh-TW" altLang="en-US" sz="2000" b="0" dirty="0"/>
              <a:t>表或圖</a:t>
            </a:r>
            <a:r>
              <a:rPr lang="zh-TW" altLang="en-US" sz="2000" dirty="0">
                <a:solidFill>
                  <a:srgbClr val="0070C0"/>
                </a:solidFill>
              </a:rPr>
              <a:t>下方</a:t>
            </a:r>
            <a:r>
              <a:rPr lang="zh-TW" altLang="en-US" sz="2000" b="0" dirty="0"/>
              <a:t>，置中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橫式排版</a:t>
            </a:r>
            <a:r>
              <a:rPr lang="zh-TW" altLang="en-US" sz="2000" dirty="0">
                <a:solidFill>
                  <a:srgbClr val="0070C0"/>
                </a:solidFill>
              </a:rPr>
              <a:t>方向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lvl="2">
              <a:spcBef>
                <a:spcPts val="1000"/>
              </a:spcBef>
              <a:defRPr/>
            </a:pPr>
            <a:endParaRPr lang="en-US" altLang="zh-TW" sz="1200" dirty="0">
              <a:solidFill>
                <a:prstClr val="white"/>
              </a:solidFill>
              <a:highlight>
                <a:srgbClr val="FE6D74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先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中文</a:t>
            </a:r>
            <a:r>
              <a:rPr lang="zh-TW" altLang="en-US" sz="2000" b="0" dirty="0"/>
              <a:t>文獻，</a:t>
            </a:r>
            <a:r>
              <a:rPr lang="zh-TW" altLang="en-US" sz="2000" dirty="0"/>
              <a:t>後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英文</a:t>
            </a:r>
            <a:r>
              <a:rPr lang="zh-TW" altLang="en-US" sz="2000" b="0" dirty="0"/>
              <a:t>文獻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中英文文獻</a:t>
            </a:r>
            <a:r>
              <a:rPr lang="zh-TW" altLang="en-US" sz="2000" dirty="0">
                <a:solidFill>
                  <a:srgbClr val="0070C0"/>
                </a:solidFill>
              </a:rPr>
              <a:t>編號</a:t>
            </a:r>
            <a:r>
              <a:rPr lang="zh-TW" altLang="en-US" sz="2000" dirty="0"/>
              <a:t>應</a:t>
            </a:r>
            <a:r>
              <a:rPr lang="zh-TW" altLang="en-US" sz="2000" dirty="0">
                <a:solidFill>
                  <a:srgbClr val="FF0000"/>
                </a:solidFill>
              </a:rPr>
              <a:t>連貫</a:t>
            </a:r>
            <a:r>
              <a:rPr lang="zh-TW" altLang="en-US" sz="2000" b="0" dirty="0"/>
              <a:t>成一體系 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1600" b="0" dirty="0"/>
              <a:t>※ </a:t>
            </a:r>
            <a:r>
              <a:rPr lang="zh-TW" altLang="en-US" sz="1600" b="0" dirty="0"/>
              <a:t>可中</a:t>
            </a:r>
            <a:r>
              <a:rPr lang="en-US" altLang="zh-TW" sz="1600" b="0" dirty="0"/>
              <a:t>/</a:t>
            </a:r>
            <a:r>
              <a:rPr lang="zh-TW" altLang="en-US" sz="1600" b="0" dirty="0"/>
              <a:t>英文獻分別排序</a:t>
            </a:r>
            <a:r>
              <a:rPr lang="zh-TW" altLang="en-US" sz="1200" b="0" dirty="0"/>
              <a:t>（可使用</a:t>
            </a:r>
            <a:r>
              <a:rPr lang="en-US" altLang="zh-TW" sz="1200" b="0" dirty="0"/>
              <a:t>word</a:t>
            </a:r>
            <a:r>
              <a:rPr lang="zh-TW" altLang="en-US" sz="1200" b="0" dirty="0"/>
              <a:t>排序工具</a:t>
            </a:r>
            <a:r>
              <a:rPr lang="en-US" altLang="zh-TW" sz="1200" b="0" dirty="0"/>
              <a:t>a</a:t>
            </a:r>
            <a:r>
              <a:rPr lang="zh-TW" altLang="en-US" sz="1200" b="0" dirty="0"/>
              <a:t>→</a:t>
            </a:r>
            <a:r>
              <a:rPr lang="en-US" altLang="zh-TW" sz="1200" b="0" dirty="0"/>
              <a:t>z</a:t>
            </a:r>
            <a:r>
              <a:rPr lang="zh-TW" altLang="en-US" sz="1200" b="0" dirty="0"/>
              <a:t>）</a:t>
            </a:r>
            <a:r>
              <a:rPr lang="zh-TW" altLang="en-US" sz="1600" b="0" dirty="0"/>
              <a:t>，再加上項目編號！</a:t>
            </a:r>
            <a:endParaRPr lang="en-US" altLang="zh-TW" sz="1600" b="0" dirty="0"/>
          </a:p>
          <a:p>
            <a:pPr marL="457200">
              <a:spcBef>
                <a:spcPts val="1000"/>
              </a:spcBef>
              <a:buFont typeface="+mj-lt"/>
              <a:buAutoNum type="arabicPeriod" startAt="3"/>
              <a:defRPr/>
            </a:pPr>
            <a:r>
              <a:rPr lang="zh-TW" altLang="en-US" sz="2000" b="0" dirty="0"/>
              <a:t>引用格式</a:t>
            </a:r>
            <a:r>
              <a:rPr lang="zh-TW" altLang="en-US" sz="1600" b="0" dirty="0"/>
              <a:t>（須</a:t>
            </a:r>
            <a:r>
              <a:rPr lang="zh-TW" altLang="en-US" sz="1600" dirty="0"/>
              <a:t>斜體</a:t>
            </a:r>
            <a:r>
              <a:rPr lang="zh-TW" altLang="en-US" sz="1600" b="0" dirty="0"/>
              <a:t>的部份）</a:t>
            </a:r>
            <a:r>
              <a:rPr lang="zh-TW" altLang="en-US" sz="2000" b="0" dirty="0"/>
              <a:t>請注意</a:t>
            </a:r>
            <a:r>
              <a:rPr lang="zh-TW" altLang="en-US" sz="2000" dirty="0">
                <a:solidFill>
                  <a:srgbClr val="0070C0"/>
                </a:solidFill>
              </a:rPr>
              <a:t>文獻類型</a:t>
            </a:r>
            <a:r>
              <a:rPr lang="zh-TW" altLang="en-US" sz="2000" dirty="0">
                <a:solidFill>
                  <a:srgbClr val="FF0000"/>
                </a:solidFill>
              </a:rPr>
              <a:t>差異</a:t>
            </a:r>
            <a:br>
              <a:rPr lang="en-US" altLang="zh-TW" sz="2000" dirty="0">
                <a:solidFill>
                  <a:srgbClr val="0070C0"/>
                </a:solidFill>
              </a:rPr>
            </a:br>
            <a:r>
              <a:rPr lang="zh-TW" altLang="en-US" sz="1600" dirty="0"/>
              <a:t>（書籍</a:t>
            </a:r>
            <a:r>
              <a:rPr lang="en-US" altLang="zh-TW" sz="1600" dirty="0"/>
              <a:t>/</a:t>
            </a:r>
            <a:r>
              <a:rPr lang="zh-TW" altLang="en-US" sz="1600" dirty="0"/>
              <a:t>期刊</a:t>
            </a:r>
            <a:r>
              <a:rPr lang="en-US" altLang="zh-TW" sz="1600" dirty="0"/>
              <a:t>…</a:t>
            </a:r>
            <a:r>
              <a:rPr lang="zh-TW" altLang="en-US" sz="1600" dirty="0"/>
              <a:t>等）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簡歷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</a:rPr>
              <a:t>勿</a:t>
            </a:r>
            <a:r>
              <a:rPr lang="zh-TW" altLang="en-US" sz="2000" dirty="0"/>
              <a:t>填入</a:t>
            </a:r>
            <a:r>
              <a:rPr lang="zh-TW" altLang="en-US" sz="2000" b="0" dirty="0"/>
              <a:t>敏感</a:t>
            </a:r>
            <a:r>
              <a:rPr lang="zh-TW" altLang="en-US" sz="2000" dirty="0">
                <a:solidFill>
                  <a:srgbClr val="0070C0"/>
                </a:solidFill>
              </a:rPr>
              <a:t>個資</a:t>
            </a:r>
            <a:r>
              <a:rPr lang="zh-TW" altLang="en-US" sz="2000" b="0" dirty="0"/>
              <a:t>。</a:t>
            </a:r>
            <a:r>
              <a:rPr lang="zh-TW" altLang="en-US" sz="1600" b="0" dirty="0"/>
              <a:t>（如身分證字號、手機、戶籍地址等）</a:t>
            </a:r>
            <a:r>
              <a:rPr lang="zh-TW" altLang="en-US" sz="2000" b="0" dirty="0"/>
              <a:t> </a:t>
            </a:r>
            <a:endParaRPr lang="en-US" altLang="zh-TW" sz="2000" b="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40299B-5FEC-40AB-8C31-AF9289B5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17" y="1534434"/>
            <a:ext cx="3518623" cy="1794421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712039-8C62-45E7-951A-DE7D1935F930}"/>
              </a:ext>
            </a:extLst>
          </p:cNvPr>
          <p:cNvGrpSpPr/>
          <p:nvPr/>
        </p:nvGrpSpPr>
        <p:grpSpPr>
          <a:xfrm>
            <a:off x="6719581" y="3903827"/>
            <a:ext cx="3813895" cy="891963"/>
            <a:chOff x="6736359" y="3260717"/>
            <a:chExt cx="3699402" cy="86518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EB71D48-CE82-451A-90EB-0BDD2165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6126" y="3895467"/>
              <a:ext cx="3389635" cy="23043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33F523C-A22D-4CC0-8656-F44BEA62D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6359" y="3260717"/>
              <a:ext cx="3084865" cy="661573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241082F-D7AE-4CFF-9EAE-70C2058D7443}"/>
              </a:ext>
            </a:extLst>
          </p:cNvPr>
          <p:cNvGrpSpPr/>
          <p:nvPr/>
        </p:nvGrpSpPr>
        <p:grpSpPr>
          <a:xfrm>
            <a:off x="6719582" y="4971340"/>
            <a:ext cx="5394122" cy="1029409"/>
            <a:chOff x="6736359" y="4372635"/>
            <a:chExt cx="5232190" cy="99850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B25B91E-EF95-4581-970D-220CAB09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6359" y="4372635"/>
              <a:ext cx="3605203" cy="56493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E353A98-74EC-4CE4-9D44-AD1E9BEF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7197" y="4962304"/>
              <a:ext cx="5151352" cy="408837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7C9CA62-2A25-41AA-8601-D65C19678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679" y="1468469"/>
            <a:ext cx="1734856" cy="1978515"/>
          </a:xfrm>
          <a:prstGeom prst="rect">
            <a:avLst/>
          </a:prstGeom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96541FC7-71E2-4A18-8E4D-4B421B51BDA7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07958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534932" y="1350628"/>
            <a:ext cx="6184649" cy="5384484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圖表編排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編號、名稱位置：</a:t>
            </a:r>
            <a:r>
              <a:rPr lang="zh-TW" altLang="en-US" sz="2000" dirty="0"/>
              <a:t>表</a:t>
            </a:r>
            <a:r>
              <a:rPr lang="zh-TW" altLang="en-US" sz="2000" dirty="0">
                <a:solidFill>
                  <a:srgbClr val="0070C0"/>
                </a:solidFill>
              </a:rPr>
              <a:t>上</a:t>
            </a:r>
            <a:r>
              <a:rPr lang="zh-TW" altLang="en-US" sz="2000" dirty="0"/>
              <a:t>圖</a:t>
            </a:r>
            <a:r>
              <a:rPr lang="zh-TW" altLang="en-US" sz="2000" dirty="0">
                <a:solidFill>
                  <a:srgbClr val="0070C0"/>
                </a:solidFill>
              </a:rPr>
              <a:t>下</a:t>
            </a:r>
            <a:r>
              <a:rPr lang="zh-TW" altLang="en-US" sz="2000" b="0" dirty="0"/>
              <a:t>，置中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資料來源及說明：</a:t>
            </a:r>
            <a:r>
              <a:rPr lang="zh-TW" altLang="en-US" sz="2000" dirty="0"/>
              <a:t>一律</a:t>
            </a:r>
            <a:r>
              <a:rPr lang="zh-TW" altLang="en-US" sz="2000" b="0" dirty="0"/>
              <a:t>表或圖</a:t>
            </a:r>
            <a:r>
              <a:rPr lang="zh-TW" altLang="en-US" sz="2000" dirty="0">
                <a:solidFill>
                  <a:srgbClr val="0070C0"/>
                </a:solidFill>
              </a:rPr>
              <a:t>下方</a:t>
            </a:r>
            <a:r>
              <a:rPr lang="zh-TW" altLang="en-US" sz="2000" b="0" dirty="0"/>
              <a:t>，置中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橫式排版</a:t>
            </a:r>
            <a:r>
              <a:rPr lang="zh-TW" altLang="en-US" sz="2000" dirty="0">
                <a:solidFill>
                  <a:srgbClr val="0070C0"/>
                </a:solidFill>
              </a:rPr>
              <a:t>方向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lvl="2">
              <a:spcBef>
                <a:spcPts val="1000"/>
              </a:spcBef>
              <a:defRPr/>
            </a:pPr>
            <a:endParaRPr lang="en-US" altLang="zh-TW" sz="1200" dirty="0">
              <a:solidFill>
                <a:prstClr val="white"/>
              </a:solidFill>
              <a:highlight>
                <a:srgbClr val="FE6D74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先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中文</a:t>
            </a:r>
            <a:r>
              <a:rPr lang="zh-TW" altLang="en-US" sz="2000" b="0" dirty="0"/>
              <a:t>文獻，</a:t>
            </a:r>
            <a:r>
              <a:rPr lang="zh-TW" altLang="en-US" sz="2000" dirty="0"/>
              <a:t>後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英文</a:t>
            </a:r>
            <a:r>
              <a:rPr lang="zh-TW" altLang="en-US" sz="2000" b="0" dirty="0"/>
              <a:t>文獻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中英文文獻</a:t>
            </a:r>
            <a:r>
              <a:rPr lang="zh-TW" altLang="en-US" sz="2000" dirty="0">
                <a:solidFill>
                  <a:srgbClr val="0070C0"/>
                </a:solidFill>
              </a:rPr>
              <a:t>編號</a:t>
            </a:r>
            <a:r>
              <a:rPr lang="zh-TW" altLang="en-US" sz="2000" dirty="0"/>
              <a:t>應</a:t>
            </a:r>
            <a:r>
              <a:rPr lang="zh-TW" altLang="en-US" sz="2000" dirty="0">
                <a:solidFill>
                  <a:srgbClr val="FF0000"/>
                </a:solidFill>
              </a:rPr>
              <a:t>連貫</a:t>
            </a:r>
            <a:r>
              <a:rPr lang="zh-TW" altLang="en-US" sz="2000" b="0" dirty="0"/>
              <a:t>成一體系 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1600" b="0" dirty="0"/>
              <a:t>※ </a:t>
            </a:r>
            <a:r>
              <a:rPr lang="zh-TW" altLang="en-US" sz="1600" b="0" dirty="0"/>
              <a:t>可中</a:t>
            </a:r>
            <a:r>
              <a:rPr lang="en-US" altLang="zh-TW" sz="1600" b="0" dirty="0"/>
              <a:t>/</a:t>
            </a:r>
            <a:r>
              <a:rPr lang="zh-TW" altLang="en-US" sz="1600" b="0" dirty="0"/>
              <a:t>英文獻分別排序</a:t>
            </a:r>
            <a:r>
              <a:rPr lang="zh-TW" altLang="en-US" sz="1200" b="0" dirty="0"/>
              <a:t>（可使用</a:t>
            </a:r>
            <a:r>
              <a:rPr lang="en-US" altLang="zh-TW" sz="1200" b="0" dirty="0"/>
              <a:t>word</a:t>
            </a:r>
            <a:r>
              <a:rPr lang="zh-TW" altLang="en-US" sz="1200" b="0" dirty="0"/>
              <a:t>排序工具</a:t>
            </a:r>
            <a:r>
              <a:rPr lang="en-US" altLang="zh-TW" sz="1200" b="0" dirty="0"/>
              <a:t>a</a:t>
            </a:r>
            <a:r>
              <a:rPr lang="zh-TW" altLang="en-US" sz="1200" b="0" dirty="0"/>
              <a:t>→</a:t>
            </a:r>
            <a:r>
              <a:rPr lang="en-US" altLang="zh-TW" sz="1200" b="0" dirty="0"/>
              <a:t>z</a:t>
            </a:r>
            <a:r>
              <a:rPr lang="zh-TW" altLang="en-US" sz="1200" b="0" dirty="0"/>
              <a:t>）</a:t>
            </a:r>
            <a:r>
              <a:rPr lang="zh-TW" altLang="en-US" sz="1600" b="0" dirty="0"/>
              <a:t>，再加上項目編號！</a:t>
            </a:r>
            <a:endParaRPr lang="en-US" altLang="zh-TW" sz="1600" b="0" dirty="0"/>
          </a:p>
          <a:p>
            <a:pPr marL="457200">
              <a:spcBef>
                <a:spcPts val="1000"/>
              </a:spcBef>
              <a:buFont typeface="+mj-lt"/>
              <a:buAutoNum type="arabicPeriod" startAt="3"/>
              <a:defRPr/>
            </a:pPr>
            <a:r>
              <a:rPr lang="zh-TW" altLang="en-US" sz="2000" b="0" dirty="0"/>
              <a:t>引用格式</a:t>
            </a:r>
            <a:r>
              <a:rPr lang="zh-TW" altLang="en-US" sz="1600" b="0" dirty="0"/>
              <a:t>（須</a:t>
            </a:r>
            <a:r>
              <a:rPr lang="zh-TW" altLang="en-US" sz="1600" dirty="0"/>
              <a:t>斜體</a:t>
            </a:r>
            <a:r>
              <a:rPr lang="zh-TW" altLang="en-US" sz="1600" b="0" dirty="0"/>
              <a:t>的部份）</a:t>
            </a:r>
            <a:r>
              <a:rPr lang="zh-TW" altLang="en-US" sz="2000" b="0" dirty="0"/>
              <a:t>請注意</a:t>
            </a:r>
            <a:r>
              <a:rPr lang="zh-TW" altLang="en-US" sz="2000" dirty="0">
                <a:solidFill>
                  <a:srgbClr val="0070C0"/>
                </a:solidFill>
              </a:rPr>
              <a:t>文獻類型</a:t>
            </a:r>
            <a:r>
              <a:rPr lang="zh-TW" altLang="en-US" sz="2000" dirty="0">
                <a:solidFill>
                  <a:srgbClr val="FF0000"/>
                </a:solidFill>
              </a:rPr>
              <a:t>差異</a:t>
            </a:r>
            <a:br>
              <a:rPr lang="en-US" altLang="zh-TW" sz="2000" dirty="0">
                <a:solidFill>
                  <a:srgbClr val="0070C0"/>
                </a:solidFill>
              </a:rPr>
            </a:br>
            <a:r>
              <a:rPr lang="zh-TW" altLang="en-US" sz="1600" dirty="0"/>
              <a:t>（書籍</a:t>
            </a:r>
            <a:r>
              <a:rPr lang="en-US" altLang="zh-TW" sz="1600" dirty="0"/>
              <a:t>/</a:t>
            </a:r>
            <a:r>
              <a:rPr lang="zh-TW" altLang="en-US" sz="1600" dirty="0"/>
              <a:t>期刊</a:t>
            </a:r>
            <a:r>
              <a:rPr lang="en-US" altLang="zh-TW" sz="1600" dirty="0"/>
              <a:t>…</a:t>
            </a:r>
            <a:r>
              <a:rPr lang="zh-TW" altLang="en-US" sz="1600" dirty="0"/>
              <a:t>等）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簡歷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</a:rPr>
              <a:t>勿</a:t>
            </a:r>
            <a:r>
              <a:rPr lang="zh-TW" altLang="en-US" sz="2000" dirty="0"/>
              <a:t>填入</a:t>
            </a:r>
            <a:r>
              <a:rPr lang="zh-TW" altLang="en-US" sz="2000" b="0" dirty="0"/>
              <a:t>敏感</a:t>
            </a:r>
            <a:r>
              <a:rPr lang="zh-TW" altLang="en-US" sz="2000" dirty="0">
                <a:solidFill>
                  <a:srgbClr val="0070C0"/>
                </a:solidFill>
              </a:rPr>
              <a:t>個資</a:t>
            </a:r>
            <a:r>
              <a:rPr lang="zh-TW" altLang="en-US" sz="2000" b="0" dirty="0"/>
              <a:t>。</a:t>
            </a:r>
            <a:r>
              <a:rPr lang="zh-TW" altLang="en-US" sz="1600" b="0" dirty="0"/>
              <a:t>（如身分證字號、手機、戶籍地址等）</a:t>
            </a:r>
            <a:r>
              <a:rPr lang="zh-TW" altLang="en-US" sz="2000" b="0" dirty="0"/>
              <a:t> </a:t>
            </a:r>
            <a:endParaRPr lang="en-US" altLang="zh-TW" sz="2000" b="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40299B-5FEC-40AB-8C31-AF9289B5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17" y="1534434"/>
            <a:ext cx="3518623" cy="1794421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712039-8C62-45E7-951A-DE7D1935F930}"/>
              </a:ext>
            </a:extLst>
          </p:cNvPr>
          <p:cNvGrpSpPr/>
          <p:nvPr/>
        </p:nvGrpSpPr>
        <p:grpSpPr>
          <a:xfrm>
            <a:off x="6719581" y="3903827"/>
            <a:ext cx="3813895" cy="891963"/>
            <a:chOff x="6736359" y="3260717"/>
            <a:chExt cx="3699402" cy="86518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EB71D48-CE82-451A-90EB-0BDD2165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6126" y="3895467"/>
              <a:ext cx="3389635" cy="23043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33F523C-A22D-4CC0-8656-F44BEA62D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6359" y="3260717"/>
              <a:ext cx="3084865" cy="661573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241082F-D7AE-4CFF-9EAE-70C2058D7443}"/>
              </a:ext>
            </a:extLst>
          </p:cNvPr>
          <p:cNvGrpSpPr/>
          <p:nvPr/>
        </p:nvGrpSpPr>
        <p:grpSpPr>
          <a:xfrm>
            <a:off x="6719582" y="4971340"/>
            <a:ext cx="5394122" cy="1029409"/>
            <a:chOff x="6736359" y="4372635"/>
            <a:chExt cx="5232190" cy="99850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B25B91E-EF95-4581-970D-220CAB09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6359" y="4372635"/>
              <a:ext cx="3605203" cy="56493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E353A98-74EC-4CE4-9D44-AD1E9BEF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7197" y="4962304"/>
              <a:ext cx="5151352" cy="408837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7C9CA62-2A25-41AA-8601-D65C19678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679" y="1468469"/>
            <a:ext cx="1734856" cy="1978515"/>
          </a:xfrm>
          <a:prstGeom prst="rect">
            <a:avLst/>
          </a:prstGeom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96541FC7-71E2-4A18-8E4D-4B421B51BDA7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80D0F7-A91B-4ADF-9084-8CCCFC9DF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5807" y="-681920"/>
            <a:ext cx="5539249" cy="7834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38B89A8-B0D3-4408-936B-1E0524DFA43D}"/>
              </a:ext>
            </a:extLst>
          </p:cNvPr>
          <p:cNvSpPr/>
          <p:nvPr/>
        </p:nvSpPr>
        <p:spPr>
          <a:xfrm>
            <a:off x="451591" y="4105275"/>
            <a:ext cx="4310909" cy="40957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A2282AC-8FCB-406E-A6FE-196312BF6F03}"/>
              </a:ext>
            </a:extLst>
          </p:cNvPr>
          <p:cNvSpPr/>
          <p:nvPr/>
        </p:nvSpPr>
        <p:spPr>
          <a:xfrm>
            <a:off x="7219950" y="657225"/>
            <a:ext cx="323850" cy="574357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673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763440"/>
            <a:ext cx="758190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956019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763440"/>
            <a:ext cx="758190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858806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</p:spTree>
    <p:extLst>
      <p:ext uri="{BB962C8B-B14F-4D97-AF65-F5344CB8AC3E}">
        <p14:creationId xmlns:p14="http://schemas.microsoft.com/office/powerpoint/2010/main" val="291220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9" y="2736568"/>
            <a:ext cx="11369432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藍筆筆親簽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離校單、論文格式審查表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648912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876668" y="268339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315076" y="3971925"/>
            <a:ext cx="5105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F9EDC1-32C5-4C9B-87E3-719A62BCB112}"/>
              </a:ext>
            </a:extLst>
          </p:cNvPr>
          <p:cNvSpPr/>
          <p:nvPr/>
        </p:nvSpPr>
        <p:spPr>
          <a:xfrm>
            <a:off x="6088185" y="2561644"/>
            <a:ext cx="6096000" cy="42260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755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4559572" y="0"/>
            <a:ext cx="7632428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3995912"/>
            <a:ext cx="4559572" cy="28620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643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14FE40-AC39-4441-AD5E-DCBBF5DEB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3" r="15363" b="34583"/>
          <a:stretch/>
        </p:blipFill>
        <p:spPr>
          <a:xfrm>
            <a:off x="590974" y="1006820"/>
            <a:ext cx="11010051" cy="58483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416C59F-19BC-40EA-B49F-6F74A9E75E8B}"/>
              </a:ext>
            </a:extLst>
          </p:cNvPr>
          <p:cNvSpPr txBox="1"/>
          <p:nvPr/>
        </p:nvSpPr>
        <p:spPr>
          <a:xfrm>
            <a:off x="7141029" y="5195792"/>
            <a:ext cx="5050971" cy="1231106"/>
          </a:xfrm>
          <a:prstGeom prst="rect">
            <a:avLst/>
          </a:prstGeom>
          <a:solidFill>
            <a:srgbClr val="C8C8C8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健行圖書館→研究生專區→</a:t>
            </a:r>
            <a:b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論文提交→國圖提交系統網址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b="1" spc="-9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MT"/>
              </a:rPr>
              <a:t>https://cloud.ncl.edu.tw/uch/index.php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6D776A1-ADA7-4907-87D2-275BECA85FE8}"/>
              </a:ext>
            </a:extLst>
          </p:cNvPr>
          <p:cNvSpPr/>
          <p:nvPr/>
        </p:nvSpPr>
        <p:spPr>
          <a:xfrm>
            <a:off x="1093560" y="4878612"/>
            <a:ext cx="4678590" cy="4934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286ACB-7F4A-4BAB-9388-89903EAFB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F951364-80CF-4A67-B05F-64A920C13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B4BCFD8-4EA9-4AA8-98BE-26FC6CCEE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3E2FB63-9F9C-4FEB-B27A-FB9D6815A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08C83F3F-1EFB-43C6-AD03-9239037092FA}"/>
              </a:ext>
            </a:extLst>
          </p:cNvPr>
          <p:cNvSpPr/>
          <p:nvPr/>
        </p:nvSpPr>
        <p:spPr>
          <a:xfrm>
            <a:off x="263365" y="2571749"/>
            <a:ext cx="1546385" cy="7524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2CBEE99-634B-4A60-B3B1-A9838FD9F4F5}"/>
              </a:ext>
            </a:extLst>
          </p:cNvPr>
          <p:cNvCxnSpPr>
            <a:cxnSpLocks/>
          </p:cNvCxnSpPr>
          <p:nvPr/>
        </p:nvCxnSpPr>
        <p:spPr>
          <a:xfrm>
            <a:off x="2714626" y="2990850"/>
            <a:ext cx="17144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9540955-9A3C-4B0D-91D4-1FC4839741BA}"/>
              </a:ext>
            </a:extLst>
          </p:cNvPr>
          <p:cNvSpPr txBox="1"/>
          <p:nvPr/>
        </p:nvSpPr>
        <p:spPr>
          <a:xfrm>
            <a:off x="0" y="2140641"/>
            <a:ext cx="632459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首次使用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請點選「申請建檔帳號」進行註冊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50A567A-C708-4C13-A0D7-623FBA809509}"/>
              </a:ext>
            </a:extLst>
          </p:cNvPr>
          <p:cNvSpPr txBox="1"/>
          <p:nvPr/>
        </p:nvSpPr>
        <p:spPr>
          <a:xfrm>
            <a:off x="7696200" y="4458910"/>
            <a:ext cx="44958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輸入</a:t>
            </a:r>
            <a:r>
              <a:rPr lang="zh-TW" altLang="en-US" dirty="0"/>
              <a:t>學校</a:t>
            </a:r>
            <a:r>
              <a:rPr lang="en-US" altLang="zh-TW" dirty="0"/>
              <a:t>email</a:t>
            </a:r>
            <a:r>
              <a:rPr lang="zh-TW" altLang="en-US" dirty="0"/>
              <a:t>帳密</a:t>
            </a:r>
            <a:r>
              <a:rPr lang="zh-TW" altLang="en-US" dirty="0">
                <a:solidFill>
                  <a:schemeClr val="bg1"/>
                </a:solidFill>
              </a:rPr>
              <a:t>註冊啟用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FB969A9-FF2A-46AD-A2CD-B996CF99E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91B783-0124-47A6-ADBF-E56918CF5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14CFAD1-996E-45E9-97EC-209117EB9C63}"/>
              </a:ext>
            </a:extLst>
          </p:cNvPr>
          <p:cNvSpPr/>
          <p:nvPr/>
        </p:nvSpPr>
        <p:spPr>
          <a:xfrm>
            <a:off x="263365" y="3314699"/>
            <a:ext cx="1546385" cy="6381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9542E68-53F8-4F21-B1D4-A8066FB0E560}"/>
              </a:ext>
            </a:extLst>
          </p:cNvPr>
          <p:cNvCxnSpPr>
            <a:cxnSpLocks/>
          </p:cNvCxnSpPr>
          <p:nvPr/>
        </p:nvCxnSpPr>
        <p:spPr>
          <a:xfrm>
            <a:off x="2714626" y="2990850"/>
            <a:ext cx="24574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133B80D-71CE-4211-802B-F0953B8F220F}"/>
              </a:ext>
            </a:extLst>
          </p:cNvPr>
          <p:cNvSpPr txBox="1"/>
          <p:nvPr/>
        </p:nvSpPr>
        <p:spPr>
          <a:xfrm>
            <a:off x="0" y="2140641"/>
            <a:ext cx="663892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已有帳密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請點選「論文建檔與管理」進行登入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1C60CEE-3EBF-4CB8-BEAE-A43780C9C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3995912"/>
            <a:ext cx="8610600" cy="28620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7DD7DF-DEB3-4CBD-BF8C-7F1A3E58C352}"/>
              </a:ext>
            </a:extLst>
          </p:cNvPr>
          <p:cNvSpPr/>
          <p:nvPr/>
        </p:nvSpPr>
        <p:spPr>
          <a:xfrm>
            <a:off x="152400" y="939799"/>
            <a:ext cx="4326827" cy="30561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304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8F84C6D-486F-4FB7-897D-7693F5290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3" r="2160"/>
          <a:stretch/>
        </p:blipFill>
        <p:spPr>
          <a:xfrm>
            <a:off x="131682" y="1009650"/>
            <a:ext cx="11928635" cy="602932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5417D10-230F-4E80-91FD-83640B85DC17}"/>
              </a:ext>
            </a:extLst>
          </p:cNvPr>
          <p:cNvSpPr/>
          <p:nvPr/>
        </p:nvSpPr>
        <p:spPr>
          <a:xfrm>
            <a:off x="3238500" y="6172199"/>
            <a:ext cx="3571875" cy="5715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3AC721C-BE42-4CB4-9E38-DFA7B4FCD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7" t="72678" r="35105" b="11212"/>
          <a:stretch/>
        </p:blipFill>
        <p:spPr>
          <a:xfrm>
            <a:off x="8077201" y="5592861"/>
            <a:ext cx="1990725" cy="122831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9424853" y="6060776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141AA7C-A778-4626-85A0-DB34306753F9}"/>
              </a:ext>
            </a:extLst>
          </p:cNvPr>
          <p:cNvSpPr txBox="1"/>
          <p:nvPr/>
        </p:nvSpPr>
        <p:spPr>
          <a:xfrm>
            <a:off x="8020051" y="5150170"/>
            <a:ext cx="417195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輸入</a:t>
            </a:r>
            <a:r>
              <a:rPr lang="zh-TW" altLang="en-US" dirty="0"/>
              <a:t>指導教授資料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點選下方「修改儲存」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43727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5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12E5381-3DDA-45CA-9B39-AD5252F17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4782"/>
          <a:stretch/>
        </p:blipFill>
        <p:spPr>
          <a:xfrm>
            <a:off x="1084033" y="439962"/>
            <a:ext cx="9279167" cy="7378684"/>
          </a:xfrm>
          <a:prstGeom prst="rect">
            <a:avLst/>
          </a:prstGeom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A56634D-E77A-4A75-83E9-67CE4EECB360}"/>
              </a:ext>
            </a:extLst>
          </p:cNvPr>
          <p:cNvSpPr/>
          <p:nvPr/>
        </p:nvSpPr>
        <p:spPr>
          <a:xfrm>
            <a:off x="1703159" y="3263900"/>
            <a:ext cx="1552576" cy="1165676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3BEC3F-5ED2-4C4E-AC46-75ACA19F8EE7}"/>
              </a:ext>
            </a:extLst>
          </p:cNvPr>
          <p:cNvSpPr/>
          <p:nvPr/>
        </p:nvSpPr>
        <p:spPr>
          <a:xfrm>
            <a:off x="1084034" y="5270307"/>
            <a:ext cx="2419350" cy="138317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B3856FD-2086-4B60-8CBC-4300AA8CC9EB}"/>
              </a:ext>
            </a:extLst>
          </p:cNvPr>
          <p:cNvSpPr txBox="1"/>
          <p:nvPr/>
        </p:nvSpPr>
        <p:spPr>
          <a:xfrm>
            <a:off x="8467724" y="4975226"/>
            <a:ext cx="3851275" cy="954107"/>
          </a:xfrm>
          <a:prstGeom prst="flowChartProcess">
            <a:avLst/>
          </a:prstGeom>
          <a:solidFill>
            <a:srgbClr val="FFC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論文撰寫格式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論文裝訂次序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94B938D-6ECF-4B59-A472-2A0281358733}"/>
              </a:ext>
            </a:extLst>
          </p:cNvPr>
          <p:cNvSpPr txBox="1"/>
          <p:nvPr/>
        </p:nvSpPr>
        <p:spPr>
          <a:xfrm>
            <a:off x="8467723" y="5929333"/>
            <a:ext cx="3851275" cy="523220"/>
          </a:xfrm>
          <a:prstGeom prst="flowChartProcess">
            <a:avLst/>
          </a:prstGeom>
          <a:solidFill>
            <a:srgbClr val="FF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098ADD5F-CA07-40FF-A94F-CF0FBCAFE1D0}"/>
              </a:ext>
            </a:extLst>
          </p:cNvPr>
          <p:cNvSpPr/>
          <p:nvPr/>
        </p:nvSpPr>
        <p:spPr>
          <a:xfrm rot="20533389">
            <a:off x="514980" y="4213823"/>
            <a:ext cx="973092" cy="802104"/>
          </a:xfrm>
          <a:prstGeom prst="wedgeRectCallout">
            <a:avLst>
              <a:gd name="adj1" fmla="val -6124"/>
              <a:gd name="adj2" fmla="val 6702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BBDA354F-2C21-4881-BB17-61789F49CA88}"/>
              </a:ext>
            </a:extLst>
          </p:cNvPr>
          <p:cNvSpPr/>
          <p:nvPr/>
        </p:nvSpPr>
        <p:spPr>
          <a:xfrm rot="1153832">
            <a:off x="5920493" y="4344062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3DBEB77-E42D-4D9C-95C7-BB7B5B6B0D70}"/>
              </a:ext>
            </a:extLst>
          </p:cNvPr>
          <p:cNvSpPr/>
          <p:nvPr/>
        </p:nvSpPr>
        <p:spPr>
          <a:xfrm>
            <a:off x="3674835" y="5259612"/>
            <a:ext cx="2589234" cy="13906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uiExpand="1" build="p" animBg="1"/>
      <p:bldP spid="10" grpId="0" uiExpand="1" build="p" animBg="1"/>
      <p:bldP spid="11" grpId="0" animBg="1"/>
      <p:bldP spid="12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9FBC4CB-7D94-4CD2-A19F-CFB30EFA427C}"/>
              </a:ext>
            </a:extLst>
          </p:cNvPr>
          <p:cNvGrpSpPr/>
          <p:nvPr/>
        </p:nvGrpSpPr>
        <p:grpSpPr>
          <a:xfrm>
            <a:off x="131682" y="1012770"/>
            <a:ext cx="11928635" cy="6264330"/>
            <a:chOff x="131682" y="1012770"/>
            <a:chExt cx="11928635" cy="626433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FDFB36BF-10EB-4958-A339-6BF252298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28" r="2160"/>
            <a:stretch/>
          </p:blipFill>
          <p:spPr>
            <a:xfrm>
              <a:off x="131682" y="1012770"/>
              <a:ext cx="11928635" cy="602620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43E3AD3-807F-4246-B80A-5A98723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372" t="18599" r="5132" b="491"/>
            <a:stretch/>
          </p:blipFill>
          <p:spPr>
            <a:xfrm>
              <a:off x="2390775" y="1523999"/>
              <a:ext cx="9669542" cy="5753101"/>
            </a:xfrm>
            <a:prstGeom prst="rect">
              <a:avLst/>
            </a:prstGeom>
          </p:spPr>
        </p:pic>
      </p:grp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1639479-E7FB-45DE-8829-59D9B76C315A}"/>
              </a:ext>
            </a:extLst>
          </p:cNvPr>
          <p:cNvCxnSpPr>
            <a:cxnSpLocks/>
          </p:cNvCxnSpPr>
          <p:nvPr/>
        </p:nvCxnSpPr>
        <p:spPr>
          <a:xfrm>
            <a:off x="131682" y="2629633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023C76-4C5E-46E1-A865-20F96C1ACF8F}"/>
              </a:ext>
            </a:extLst>
          </p:cNvPr>
          <p:cNvSpPr/>
          <p:nvPr/>
        </p:nvSpPr>
        <p:spPr>
          <a:xfrm rot="8147038">
            <a:off x="1432681" y="220639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9195162-D402-4E73-BFAC-48C6724B7E8C}"/>
              </a:ext>
            </a:extLst>
          </p:cNvPr>
          <p:cNvSpPr txBox="1"/>
          <p:nvPr/>
        </p:nvSpPr>
        <p:spPr>
          <a:xfrm>
            <a:off x="0" y="2851939"/>
            <a:ext cx="6096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step1</a:t>
            </a:r>
            <a:r>
              <a:rPr lang="zh-TW" altLang="en-US" dirty="0"/>
              <a:t>論文建檔」</a:t>
            </a:r>
            <a:r>
              <a:rPr lang="zh-TW" altLang="en-US" dirty="0">
                <a:solidFill>
                  <a:schemeClr val="bg1"/>
                </a:solidFill>
              </a:rPr>
              <a:t>、「新增資料」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1C618613-8023-4B69-A1AA-514A569469AF}"/>
              </a:ext>
            </a:extLst>
          </p:cNvPr>
          <p:cNvSpPr/>
          <p:nvPr/>
        </p:nvSpPr>
        <p:spPr>
          <a:xfrm rot="8147038">
            <a:off x="3947779" y="179215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59F41C2-AF0F-4060-94DC-7D79EB3EB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7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9AB8BB-5B18-4D0F-A4D7-EE90BC58D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9" r="5184" b="32310"/>
          <a:stretch/>
        </p:blipFill>
        <p:spPr>
          <a:xfrm>
            <a:off x="577442" y="1625280"/>
            <a:ext cx="11037115" cy="464217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4E25413-9E9C-46F9-8742-FB0ED658BD76}"/>
              </a:ext>
            </a:extLst>
          </p:cNvPr>
          <p:cNvSpPr txBox="1"/>
          <p:nvPr/>
        </p:nvSpPr>
        <p:spPr>
          <a:xfrm>
            <a:off x="1" y="1394447"/>
            <a:ext cx="319087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4</a:t>
            </a:r>
            <a:r>
              <a:rPr lang="zh-TW" altLang="en-US" dirty="0"/>
              <a:t>個分頁</a:t>
            </a:r>
            <a:r>
              <a:rPr lang="zh-TW" altLang="en-US" dirty="0">
                <a:solidFill>
                  <a:schemeClr val="bg1"/>
                </a:solidFill>
              </a:rPr>
              <a:t>都要填！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E68FB59-9B92-4C77-91E3-2650D96CE095}"/>
              </a:ext>
            </a:extLst>
          </p:cNvPr>
          <p:cNvSpPr/>
          <p:nvPr/>
        </p:nvSpPr>
        <p:spPr>
          <a:xfrm>
            <a:off x="828675" y="2021198"/>
            <a:ext cx="3190875" cy="46166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EEF48C-939A-4A13-BB5C-D413E9B9F18C}"/>
              </a:ext>
            </a:extLst>
          </p:cNvPr>
          <p:cNvSpPr txBox="1"/>
          <p:nvPr/>
        </p:nvSpPr>
        <p:spPr>
          <a:xfrm>
            <a:off x="6705600" y="5723721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檔論文題目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1EA07B1-D424-4DD1-9E28-3FE4DFD5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9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1D34215-7B9E-4666-95AE-A8937C159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9" t="1301" r="5183" b="16060"/>
          <a:stretch/>
        </p:blipFill>
        <p:spPr>
          <a:xfrm>
            <a:off x="577442" y="1057775"/>
            <a:ext cx="11037115" cy="5667375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0B920F2B-4EB4-45D6-8F25-8D9DD54FFB57}"/>
              </a:ext>
            </a:extLst>
          </p:cNvPr>
          <p:cNvSpPr/>
          <p:nvPr/>
        </p:nvSpPr>
        <p:spPr>
          <a:xfrm rot="8147038">
            <a:off x="2821829" y="1002753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4612AA5-6291-46CB-B629-FCE64FDB4537}"/>
              </a:ext>
            </a:extLst>
          </p:cNvPr>
          <p:cNvSpPr txBox="1"/>
          <p:nvPr/>
        </p:nvSpPr>
        <p:spPr>
          <a:xfrm>
            <a:off x="5275386" y="1434787"/>
            <a:ext cx="691661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若有</a:t>
            </a:r>
            <a:r>
              <a:rPr lang="zh-TW" altLang="en-US" dirty="0"/>
              <a:t>共同指導教授</a:t>
            </a:r>
            <a:r>
              <a:rPr lang="zh-TW" altLang="en-US" dirty="0">
                <a:solidFill>
                  <a:schemeClr val="bg1"/>
                </a:solidFill>
              </a:rPr>
              <a:t>可按</a:t>
            </a:r>
            <a:r>
              <a:rPr lang="zh-TW" altLang="en-US" dirty="0"/>
              <a:t>「增加」</a:t>
            </a:r>
            <a:endParaRPr lang="en-US" altLang="zh-TW" dirty="0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D9735DCF-0B83-4FB8-87C6-236F98BD9F9F}"/>
              </a:ext>
            </a:extLst>
          </p:cNvPr>
          <p:cNvSpPr/>
          <p:nvPr/>
        </p:nvSpPr>
        <p:spPr>
          <a:xfrm rot="8147038">
            <a:off x="2821829" y="252382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444163-6816-4DEC-998B-E7CBCEE6C838}"/>
              </a:ext>
            </a:extLst>
          </p:cNvPr>
          <p:cNvSpPr txBox="1"/>
          <p:nvPr/>
        </p:nvSpPr>
        <p:spPr>
          <a:xfrm>
            <a:off x="5618286" y="3198167"/>
            <a:ext cx="6573716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口試委員（</a:t>
            </a:r>
            <a:r>
              <a:rPr lang="zh-TW" altLang="en-US" dirty="0"/>
              <a:t>包含指導教授在內</a:t>
            </a:r>
            <a:r>
              <a:rPr lang="zh-TW" altLang="en-US" dirty="0">
                <a:solidFill>
                  <a:schemeClr val="bg1"/>
                </a:solidFill>
              </a:rPr>
              <a:t>）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至少應有３人，填寫時請按</a:t>
            </a:r>
            <a:r>
              <a:rPr lang="zh-TW" altLang="en-US" dirty="0"/>
              <a:t>「增加」</a:t>
            </a:r>
            <a:endParaRPr lang="en-US" altLang="zh-TW" dirty="0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8C3DB99-5F6B-4A3F-92AC-2BC620077875}"/>
              </a:ext>
            </a:extLst>
          </p:cNvPr>
          <p:cNvCxnSpPr>
            <a:cxnSpLocks/>
          </p:cNvCxnSpPr>
          <p:nvPr/>
        </p:nvCxnSpPr>
        <p:spPr>
          <a:xfrm>
            <a:off x="1670335" y="6175132"/>
            <a:ext cx="1283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1DBA731-9CF4-42EE-B7D5-7FC7CBF0C92F}"/>
              </a:ext>
            </a:extLst>
          </p:cNvPr>
          <p:cNvSpPr txBox="1"/>
          <p:nvPr/>
        </p:nvSpPr>
        <p:spPr>
          <a:xfrm>
            <a:off x="5275385" y="5516652"/>
            <a:ext cx="691661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是畢業</a:t>
            </a:r>
            <a:r>
              <a:rPr lang="zh-TW" altLang="en-US" dirty="0"/>
              <a:t>「學年度」</a:t>
            </a:r>
            <a:r>
              <a:rPr lang="zh-TW" altLang="en-US" dirty="0">
                <a:solidFill>
                  <a:schemeClr val="bg1"/>
                </a:solidFill>
              </a:rPr>
              <a:t>不是「年度」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07263D7-6EB2-49EC-B73F-DA72874AC897}"/>
              </a:ext>
            </a:extLst>
          </p:cNvPr>
          <p:cNvSpPr txBox="1"/>
          <p:nvPr/>
        </p:nvSpPr>
        <p:spPr>
          <a:xfrm>
            <a:off x="5838092" y="6421318"/>
            <a:ext cx="635390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論文出版年請填</a:t>
            </a:r>
            <a:r>
              <a:rPr lang="zh-TW" altLang="en-US" dirty="0"/>
              <a:t>口試通過年</a:t>
            </a:r>
            <a:endParaRPr lang="en-US" altLang="zh-TW" dirty="0"/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0CD01F52-AC29-4342-9738-5B4661480B41}"/>
              </a:ext>
            </a:extLst>
          </p:cNvPr>
          <p:cNvCxnSpPr>
            <a:cxnSpLocks/>
          </p:cNvCxnSpPr>
          <p:nvPr/>
        </p:nvCxnSpPr>
        <p:spPr>
          <a:xfrm>
            <a:off x="1670335" y="6421318"/>
            <a:ext cx="1468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34539576-F460-49E6-8A77-3CC17740B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D4CE6657-93C2-45F6-A392-824B4BCC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8" r="5184" b="12708"/>
          <a:stretch/>
        </p:blipFill>
        <p:spPr>
          <a:xfrm>
            <a:off x="575650" y="1170481"/>
            <a:ext cx="11037115" cy="5986458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5684CCA-3B54-4C5E-A174-A74ECD0B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99" t="83627" r="40760"/>
          <a:stretch/>
        </p:blipFill>
        <p:spPr>
          <a:xfrm>
            <a:off x="8077201" y="5591464"/>
            <a:ext cx="2333624" cy="112285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9539152" y="6128669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8020051" y="5150170"/>
            <a:ext cx="417195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5495191" y="1316612"/>
            <a:ext cx="669680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請填論文本文</a:t>
            </a:r>
            <a:r>
              <a:rPr lang="zh-TW" altLang="en-US" dirty="0"/>
              <a:t>最後一頁頁碼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（應為</a:t>
            </a:r>
            <a:r>
              <a:rPr lang="zh-TW" altLang="en-US" sz="1600" dirty="0"/>
              <a:t>簡歷的頁碼</a:t>
            </a:r>
            <a:r>
              <a:rPr lang="zh-TW" altLang="en-US" sz="1600" dirty="0">
                <a:solidFill>
                  <a:schemeClr val="bg1"/>
                </a:solidFill>
              </a:rPr>
              <a:t>，不是電子檔總頁數）</a:t>
            </a:r>
            <a:endParaRPr lang="en-US" altLang="zh-TW" dirty="0"/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B2093FA5-2DA7-41AE-9ACE-F83B7AC330BC}"/>
              </a:ext>
            </a:extLst>
          </p:cNvPr>
          <p:cNvCxnSpPr>
            <a:cxnSpLocks/>
          </p:cNvCxnSpPr>
          <p:nvPr/>
        </p:nvCxnSpPr>
        <p:spPr>
          <a:xfrm>
            <a:off x="1714295" y="1761394"/>
            <a:ext cx="1028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FF41DBB-EA4B-40BF-A159-E1A070E65192}"/>
              </a:ext>
            </a:extLst>
          </p:cNvPr>
          <p:cNvSpPr txBox="1"/>
          <p:nvPr/>
        </p:nvSpPr>
        <p:spPr>
          <a:xfrm>
            <a:off x="5495191" y="2943189"/>
            <a:ext cx="66968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/>
              <a:t>１詞１欄</a:t>
            </a:r>
            <a:r>
              <a:rPr lang="zh-TW" altLang="en-US" dirty="0">
                <a:solidFill>
                  <a:schemeClr val="bg1"/>
                </a:solidFill>
              </a:rPr>
              <a:t>，超過１詞請按</a:t>
            </a:r>
            <a:r>
              <a:rPr lang="zh-TW" altLang="en-US" dirty="0"/>
              <a:t>「增加」</a:t>
            </a:r>
            <a:r>
              <a:rPr lang="zh-TW" altLang="en-US" dirty="0">
                <a:solidFill>
                  <a:schemeClr val="bg1"/>
                </a:solidFill>
              </a:rPr>
              <a:t>填寫</a:t>
            </a:r>
            <a:endParaRPr lang="en-US" altLang="zh-TW" dirty="0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9D8993FB-C2D2-43FA-8B51-80571E507E06}"/>
              </a:ext>
            </a:extLst>
          </p:cNvPr>
          <p:cNvSpPr/>
          <p:nvPr/>
        </p:nvSpPr>
        <p:spPr>
          <a:xfrm rot="13087560">
            <a:off x="2849682" y="1978763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5D49A28E-2E48-4A3B-968F-B9C930F4A707}"/>
              </a:ext>
            </a:extLst>
          </p:cNvPr>
          <p:cNvSpPr/>
          <p:nvPr/>
        </p:nvSpPr>
        <p:spPr>
          <a:xfrm rot="13087560">
            <a:off x="2849681" y="2910747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D5510246-B69E-49BA-A1BE-5B956FA05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7" grpId="0" animBg="1"/>
      <p:bldP spid="28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43185641-914A-4220-9D6D-C657F3DAF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405" r="4751"/>
          <a:stretch/>
        </p:blipFill>
        <p:spPr>
          <a:xfrm>
            <a:off x="575649" y="1189531"/>
            <a:ext cx="11037115" cy="641875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6427571" y="604936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7448549" y="5661812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1113330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檔摘要內容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6143625-5CCB-4F6A-BF30-B8E8FD3DD6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2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20CC17-E406-4981-8DCD-089045373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405" r="4751" b="16820"/>
          <a:stretch/>
        </p:blipFill>
        <p:spPr>
          <a:xfrm>
            <a:off x="575648" y="1170482"/>
            <a:ext cx="11037115" cy="526517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960930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檔目錄內容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不用圖表目錄</a:t>
            </a:r>
            <a:r>
              <a:rPr lang="zh-TW" altLang="en-US" sz="1600" dirty="0">
                <a:solidFill>
                  <a:schemeClr val="bg1"/>
                </a:solidFill>
              </a:rPr>
              <a:t>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8B851CEC-4115-4E20-8068-0276763CE6EC}"/>
              </a:ext>
            </a:extLst>
          </p:cNvPr>
          <p:cNvSpPr/>
          <p:nvPr/>
        </p:nvSpPr>
        <p:spPr>
          <a:xfrm rot="8147038">
            <a:off x="6427571" y="5716720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5AD599C-3260-4569-BAA1-6D75E18888FC}"/>
              </a:ext>
            </a:extLst>
          </p:cNvPr>
          <p:cNvSpPr txBox="1"/>
          <p:nvPr/>
        </p:nvSpPr>
        <p:spPr>
          <a:xfrm>
            <a:off x="7448549" y="5329171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D6A7FAE-EAE4-45D7-B00F-E175C0F99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AEC9350-D9DE-404D-998F-513070ADC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528" r="4751" b="16698"/>
          <a:stretch/>
        </p:blipFill>
        <p:spPr>
          <a:xfrm>
            <a:off x="575648" y="1178117"/>
            <a:ext cx="11037115" cy="5265178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6427571" y="5716720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7448549" y="5329171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960930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檔參考文獻內容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13690EF-0539-4354-9117-C912B4623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1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" t="1927" r="13462" b="23987"/>
          <a:stretch/>
        </p:blipFill>
        <p:spPr>
          <a:xfrm>
            <a:off x="628650" y="965199"/>
            <a:ext cx="12458700" cy="599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E68FB59-9B92-4C77-91E3-2650D96CE095}"/>
              </a:ext>
            </a:extLst>
          </p:cNvPr>
          <p:cNvSpPr/>
          <p:nvPr/>
        </p:nvSpPr>
        <p:spPr>
          <a:xfrm>
            <a:off x="5229224" y="1477340"/>
            <a:ext cx="6962776" cy="227720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A24B3D-0BB0-4556-8798-43DC8AF57FCD}"/>
              </a:ext>
            </a:extLst>
          </p:cNvPr>
          <p:cNvSpPr txBox="1"/>
          <p:nvPr/>
        </p:nvSpPr>
        <p:spPr>
          <a:xfrm>
            <a:off x="7429500" y="4156498"/>
            <a:ext cx="4762500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＝基本資料＝授權書</a:t>
            </a:r>
            <a:endParaRPr lang="en-US" altLang="zh-TW" dirty="0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B73003E-CEF6-4A45-A5BD-ADD0A3D798AF}"/>
              </a:ext>
            </a:extLst>
          </p:cNvPr>
          <p:cNvCxnSpPr>
            <a:cxnSpLocks/>
          </p:cNvCxnSpPr>
          <p:nvPr/>
        </p:nvCxnSpPr>
        <p:spPr>
          <a:xfrm flipV="1">
            <a:off x="5576817" y="6658942"/>
            <a:ext cx="209651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6608AFB7-3C43-49F4-B3BD-C030D49D4AF2}"/>
              </a:ext>
            </a:extLst>
          </p:cNvPr>
          <p:cNvCxnSpPr>
            <a:cxnSpLocks/>
          </p:cNvCxnSpPr>
          <p:nvPr/>
        </p:nvCxnSpPr>
        <p:spPr>
          <a:xfrm flipV="1">
            <a:off x="5576816" y="5735751"/>
            <a:ext cx="170028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圖片 48">
            <a:extLst>
              <a:ext uri="{FF2B5EF4-FFF2-40B4-BE49-F238E27FC236}">
                <a16:creationId xmlns:a16="http://schemas.microsoft.com/office/drawing/2014/main" id="{5C309FC3-D8D4-4633-BB0E-C99EF1A36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47C2B87E-5451-4B3A-B4E1-14A9A0AD72F2}"/>
              </a:ext>
            </a:extLst>
          </p:cNvPr>
          <p:cNvCxnSpPr>
            <a:cxnSpLocks/>
          </p:cNvCxnSpPr>
          <p:nvPr/>
        </p:nvCxnSpPr>
        <p:spPr>
          <a:xfrm>
            <a:off x="741282" y="1680308"/>
            <a:ext cx="1532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4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586A52-D61C-4D11-80D8-EE8E7EA10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13" r="13362" b="840"/>
          <a:stretch/>
        </p:blipFill>
        <p:spPr>
          <a:xfrm>
            <a:off x="628650" y="974725"/>
            <a:ext cx="12458700" cy="726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A24B3D-0BB0-4556-8798-43DC8AF57FCD}"/>
              </a:ext>
            </a:extLst>
          </p:cNvPr>
          <p:cNvSpPr txBox="1"/>
          <p:nvPr/>
        </p:nvSpPr>
        <p:spPr>
          <a:xfrm>
            <a:off x="7988300" y="4156498"/>
            <a:ext cx="4203700" cy="89255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目錄</a:t>
            </a:r>
            <a:r>
              <a:rPr lang="zh-TW" altLang="en-US" dirty="0">
                <a:solidFill>
                  <a:schemeClr val="bg1"/>
                </a:solidFill>
              </a:rPr>
              <a:t>和</a:t>
            </a:r>
            <a:r>
              <a:rPr lang="zh-TW" altLang="en-US" dirty="0"/>
              <a:t>實際頁碼</a:t>
            </a:r>
            <a:r>
              <a:rPr lang="zh-TW" altLang="en-US" dirty="0">
                <a:solidFill>
                  <a:schemeClr val="bg1"/>
                </a:solidFill>
              </a:rPr>
              <a:t>一致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8DEE3AD-49D0-4678-96AC-5649BE6B0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E322C20-9A54-4477-88AD-0C470F7BFD55}"/>
              </a:ext>
            </a:extLst>
          </p:cNvPr>
          <p:cNvCxnSpPr>
            <a:cxnSpLocks/>
          </p:cNvCxnSpPr>
          <p:nvPr/>
        </p:nvCxnSpPr>
        <p:spPr>
          <a:xfrm>
            <a:off x="741282" y="1680308"/>
            <a:ext cx="1532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526611-FBFB-4B05-B861-4CA04B519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0" b="7964"/>
          <a:stretch/>
        </p:blipFill>
        <p:spPr>
          <a:xfrm>
            <a:off x="131682" y="1041755"/>
            <a:ext cx="12192000" cy="545105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3994376" y="178887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29122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59A11DD7-3536-4556-8DE2-97B6B3B34F00}"/>
              </a:ext>
            </a:extLst>
          </p:cNvPr>
          <p:cNvSpPr/>
          <p:nvPr/>
        </p:nvSpPr>
        <p:spPr>
          <a:xfrm rot="8147038">
            <a:off x="1559344" y="249287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3451210"/>
            <a:ext cx="69469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step2</a:t>
            </a:r>
            <a:r>
              <a:rPr lang="zh-TW" altLang="en-US" dirty="0"/>
              <a:t>上傳全文」</a:t>
            </a:r>
            <a:r>
              <a:rPr lang="zh-TW" altLang="en-US" dirty="0">
                <a:solidFill>
                  <a:schemeClr val="bg1"/>
                </a:solidFill>
              </a:rPr>
              <a:t>、「上傳或刪除全文」</a:t>
            </a:r>
            <a:endParaRPr lang="en-US" altLang="zh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9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6764952" y="3626782"/>
            <a:ext cx="4736196" cy="2852258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Clr>
                <a:srgbClr val="FFC000"/>
              </a:buClr>
              <a:buNone/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論文格式審查表：</a:t>
            </a:r>
            <a:endParaRPr lang="en-US" altLang="zh-TW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C0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論文裝訂次序</a:t>
            </a:r>
            <a:endParaRPr lang="en-US" altLang="zh-TW" sz="4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論文撰寫格式</a:t>
            </a:r>
            <a:endParaRPr lang="en-US" altLang="zh-TW" sz="36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F967438-620C-4349-A432-D01C9A173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03" y="-210446"/>
            <a:ext cx="5326386" cy="753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5F3A5E3-18FE-42EA-9345-FA09C7D2FD47}"/>
              </a:ext>
            </a:extLst>
          </p:cNvPr>
          <p:cNvSpPr txBox="1"/>
          <p:nvPr/>
        </p:nvSpPr>
        <p:spPr>
          <a:xfrm>
            <a:off x="5412426" y="2550892"/>
            <a:ext cx="3622199" cy="523220"/>
          </a:xfrm>
          <a:prstGeom prst="flowChartProcess">
            <a:avLst/>
          </a:prstGeom>
          <a:solidFill>
            <a:srgbClr val="45D1AD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buClr>
                <a:schemeClr val="bg1"/>
              </a:buClr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電子：書名頁～簡歷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510783A5-D329-4BED-B341-F229791CCACC}"/>
              </a:ext>
            </a:extLst>
          </p:cNvPr>
          <p:cNvSpPr/>
          <p:nvPr/>
        </p:nvSpPr>
        <p:spPr>
          <a:xfrm>
            <a:off x="1060782" y="1331659"/>
            <a:ext cx="4343254" cy="4015973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F574096-8774-41E7-90EF-CE2B52DB8A31}"/>
              </a:ext>
            </a:extLst>
          </p:cNvPr>
          <p:cNvSpPr txBox="1"/>
          <p:nvPr/>
        </p:nvSpPr>
        <p:spPr>
          <a:xfrm>
            <a:off x="5493243" y="967931"/>
            <a:ext cx="5087447" cy="523220"/>
          </a:xfrm>
          <a:prstGeom prst="flowChartProcess">
            <a:avLst/>
          </a:prstGeom>
          <a:solidFill>
            <a:srgbClr val="FE6D7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buClr>
                <a:schemeClr val="bg1"/>
              </a:buClr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紙本：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加上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封面、封底、書背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3E74641-FFA1-4B5D-9911-035DDD7446E1}"/>
              </a:ext>
            </a:extLst>
          </p:cNvPr>
          <p:cNvSpPr/>
          <p:nvPr/>
        </p:nvSpPr>
        <p:spPr>
          <a:xfrm>
            <a:off x="957873" y="894330"/>
            <a:ext cx="4536147" cy="4529502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E6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5D8D2B7-577B-4C26-A511-5C72E55F0D55}"/>
              </a:ext>
            </a:extLst>
          </p:cNvPr>
          <p:cNvSpPr/>
          <p:nvPr/>
        </p:nvSpPr>
        <p:spPr>
          <a:xfrm>
            <a:off x="611874" y="5500003"/>
            <a:ext cx="4819602" cy="5715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語音泡泡: 矩形 20">
            <a:extLst>
              <a:ext uri="{FF2B5EF4-FFF2-40B4-BE49-F238E27FC236}">
                <a16:creationId xmlns:a16="http://schemas.microsoft.com/office/drawing/2014/main" id="{018E4266-16BD-4B5C-B28C-AC8E377160AD}"/>
              </a:ext>
            </a:extLst>
          </p:cNvPr>
          <p:cNvSpPr/>
          <p:nvPr/>
        </p:nvSpPr>
        <p:spPr>
          <a:xfrm rot="1051868">
            <a:off x="4872054" y="4653262"/>
            <a:ext cx="1582686" cy="821256"/>
          </a:xfrm>
          <a:prstGeom prst="wedgeRectCallout">
            <a:avLst>
              <a:gd name="adj1" fmla="val 1951"/>
              <a:gd name="adj2" fmla="val 6731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 蓋章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A166278-E303-483C-AD47-71365B9E9265}"/>
              </a:ext>
            </a:extLst>
          </p:cNvPr>
          <p:cNvSpPr txBox="1"/>
          <p:nvPr/>
        </p:nvSpPr>
        <p:spPr>
          <a:xfrm>
            <a:off x="6120694" y="1533806"/>
            <a:ext cx="5871281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rgbClr val="FFC000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系所審核時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還不用裝訂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紙本只要提供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封面、書背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電子檔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檢查內容即可。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7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D55EBAA-E438-4B02-B84A-CD71C7DA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r="4751" b="25278"/>
          <a:stretch/>
        </p:blipFill>
        <p:spPr>
          <a:xfrm>
            <a:off x="575648" y="1253030"/>
            <a:ext cx="11037115" cy="512439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5378676" y="493847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141AA7C-A778-4626-85A0-DB34306753F9}"/>
              </a:ext>
            </a:extLst>
          </p:cNvPr>
          <p:cNvSpPr txBox="1"/>
          <p:nvPr/>
        </p:nvSpPr>
        <p:spPr>
          <a:xfrm>
            <a:off x="4940300" y="2478507"/>
            <a:ext cx="72517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請上傳</a:t>
            </a:r>
            <a:r>
              <a:rPr lang="zh-TW" altLang="en-US" dirty="0"/>
              <a:t>「１個、完整的全文、</a:t>
            </a:r>
            <a:r>
              <a:rPr lang="en-US" altLang="zh-TW" dirty="0"/>
              <a:t>pdf</a:t>
            </a:r>
            <a:r>
              <a:rPr lang="zh-TW" altLang="en-US" dirty="0"/>
              <a:t>檔」</a:t>
            </a:r>
            <a:endParaRPr lang="en-US" altLang="zh-TW" dirty="0"/>
          </a:p>
          <a:p>
            <a:pPr algn="l"/>
            <a:r>
              <a:rPr lang="zh-TW" altLang="en-US" sz="1600" dirty="0"/>
              <a:t>請勿</a:t>
            </a:r>
            <a:r>
              <a:rPr lang="zh-TW" altLang="en-US" sz="1600" dirty="0">
                <a:solidFill>
                  <a:schemeClr val="bg1"/>
                </a:solidFill>
              </a:rPr>
              <a:t>上傳多個檔案、</a:t>
            </a:r>
            <a:r>
              <a:rPr lang="en-US" altLang="zh-TW" sz="1600" dirty="0">
                <a:solidFill>
                  <a:schemeClr val="bg1"/>
                </a:solidFill>
              </a:rPr>
              <a:t>zip…</a:t>
            </a:r>
            <a:r>
              <a:rPr lang="zh-TW" altLang="en-US" sz="1600" dirty="0">
                <a:solidFill>
                  <a:schemeClr val="bg1"/>
                </a:solidFill>
              </a:rPr>
              <a:t>等其他數量、格式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185021" y="3427406"/>
            <a:ext cx="28535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199D8C9B-29A4-481D-8BD1-8053BB9A0446}"/>
              </a:ext>
            </a:extLst>
          </p:cNvPr>
          <p:cNvSpPr/>
          <p:nvPr/>
        </p:nvSpPr>
        <p:spPr>
          <a:xfrm rot="8147038">
            <a:off x="6381977" y="558617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BFBA1B-802D-4363-8A7E-DAD78EC74C23}"/>
              </a:ext>
            </a:extLst>
          </p:cNvPr>
          <p:cNvSpPr txBox="1"/>
          <p:nvPr/>
        </p:nvSpPr>
        <p:spPr>
          <a:xfrm>
            <a:off x="3046205" y="78652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WenQuanYi Zen Hei"/>
              </a:rPr>
              <a:t>Pdf</a:t>
            </a:r>
            <a:r>
              <a:rPr lang="zh-TW" altLang="en-US" dirty="0">
                <a:solidFill>
                  <a:srgbClr val="0000FF"/>
                </a:solidFill>
                <a:latin typeface="WenQuanYi Zen Hei"/>
              </a:rPr>
              <a:t>保全設定沒有相關規定不用管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63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EBA28E4-6F53-4480-8D3A-FCEC6ED98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23"/>
          <a:stretch/>
        </p:blipFill>
        <p:spPr>
          <a:xfrm>
            <a:off x="131682" y="1143182"/>
            <a:ext cx="12192000" cy="5896353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29122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150DF5C-65E4-4AC2-9099-2C4ADB4E38F0}"/>
              </a:ext>
            </a:extLst>
          </p:cNvPr>
          <p:cNvSpPr/>
          <p:nvPr/>
        </p:nvSpPr>
        <p:spPr>
          <a:xfrm>
            <a:off x="2486024" y="3280740"/>
            <a:ext cx="5540376" cy="328516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B922B1E-F24A-4AB6-9F56-484C5F1AAC3D}"/>
              </a:ext>
            </a:extLst>
          </p:cNvPr>
          <p:cNvSpPr txBox="1"/>
          <p:nvPr/>
        </p:nvSpPr>
        <p:spPr>
          <a:xfrm>
            <a:off x="6651624" y="4391379"/>
            <a:ext cx="5540376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填寫論文</a:t>
            </a:r>
            <a:r>
              <a:rPr lang="zh-TW" altLang="en-US" dirty="0"/>
              <a:t>電子全文</a:t>
            </a:r>
            <a:r>
              <a:rPr lang="zh-TW" altLang="en-US" dirty="0">
                <a:solidFill>
                  <a:schemeClr val="bg1"/>
                </a:solidFill>
              </a:rPr>
              <a:t>的開放授權類型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en-US" altLang="zh-TW" dirty="0">
                <a:solidFill>
                  <a:schemeClr val="bg1"/>
                </a:solidFill>
              </a:rPr>
              <a:t>※ </a:t>
            </a:r>
            <a:r>
              <a:rPr lang="zh-TW" altLang="en-US" dirty="0">
                <a:solidFill>
                  <a:schemeClr val="bg1"/>
                </a:solidFill>
              </a:rPr>
              <a:t>選擇授權前，</a:t>
            </a:r>
            <a:r>
              <a:rPr lang="zh-TW" altLang="en-US" dirty="0"/>
              <a:t>務必</a:t>
            </a:r>
            <a:r>
              <a:rPr lang="zh-TW" altLang="en-US" dirty="0">
                <a:solidFill>
                  <a:schemeClr val="bg1"/>
                </a:solidFill>
              </a:rPr>
              <a:t>與指導教授溝通</a:t>
            </a:r>
            <a:endParaRPr lang="en-US" altLang="zh-TW" dirty="0"/>
          </a:p>
          <a:p>
            <a:pPr algn="l"/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論文</a:t>
            </a:r>
            <a:r>
              <a:rPr lang="zh-TW" altLang="en-US" sz="1600" dirty="0"/>
              <a:t>紙本授權</a:t>
            </a:r>
            <a:r>
              <a:rPr lang="zh-TW" altLang="en-US" sz="1600" dirty="0">
                <a:solidFill>
                  <a:schemeClr val="bg1"/>
                </a:solidFill>
              </a:rPr>
              <a:t>無特殊情形</a:t>
            </a:r>
            <a:r>
              <a:rPr lang="zh-TW" altLang="en-US" sz="1600" dirty="0"/>
              <a:t>一律立即公開</a:t>
            </a:r>
            <a:endParaRPr lang="en-US" altLang="zh-TW" sz="1600" dirty="0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4186C3C2-B8F7-45D8-A968-CB7F13A5AFA5}"/>
              </a:ext>
            </a:extLst>
          </p:cNvPr>
          <p:cNvSpPr/>
          <p:nvPr/>
        </p:nvSpPr>
        <p:spPr>
          <a:xfrm rot="8147038">
            <a:off x="7584658" y="5925866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44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2007455" y="3034817"/>
            <a:ext cx="8132158" cy="1527643"/>
            <a:chOff x="0" y="0"/>
            <a:chExt cx="3212705" cy="6035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12704" cy="603513"/>
            </a:xfrm>
            <a:custGeom>
              <a:avLst/>
              <a:gdLst/>
              <a:ahLst/>
              <a:cxnLst/>
              <a:rect l="l" t="t" r="r" b="b"/>
              <a:pathLst>
                <a:path w="3212704" h="603513">
                  <a:moveTo>
                    <a:pt x="0" y="0"/>
                  </a:moveTo>
                  <a:lnTo>
                    <a:pt x="3212704" y="0"/>
                  </a:lnTo>
                  <a:lnTo>
                    <a:pt x="3212704" y="603513"/>
                  </a:lnTo>
                  <a:lnTo>
                    <a:pt x="0" y="603513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212705" cy="6320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87"/>
                </a:lnSpc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59950" y="973872"/>
            <a:ext cx="88396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4800" b="1" spc="897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論文授權相關法規</a:t>
            </a:r>
            <a:endParaRPr lang="en-US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8A2FE3A-95B7-4767-B0C1-03DC1013858D}"/>
              </a:ext>
            </a:extLst>
          </p:cNvPr>
          <p:cNvSpPr txBox="1"/>
          <p:nvPr/>
        </p:nvSpPr>
        <p:spPr>
          <a:xfrm>
            <a:off x="659950" y="2332231"/>
            <a:ext cx="10947850" cy="371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學位授予法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  <a:hlinkClick r:id="rId2"/>
              </a:rPr>
              <a:t>https://law.moj.gov.tw/LawClass/LawAll.aspx?pcode=H0030010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16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條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之規定，學校圖書館為論文保存單位，且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論文以公開為原則，不公開為例外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；涉及機密、專利事項或依法不得提供，並經學校認定者得申請延後公開。</a:t>
            </a:r>
          </a:p>
          <a:p>
            <a:pPr marL="1371600" lvl="2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endParaRPr lang="zh-TW" alt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教育部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97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23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日台高通字第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0970140061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號函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102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日教育部臺教高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二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字第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1020096745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號函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，學位論文應提供各界閱覽利用，俾促進學術傳播，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若延後公開至多為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年，且應避免永不公開之情況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854271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5746585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點選「預覽列印」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A61E21F-F191-4DBB-A25B-D233EBE85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6814"/>
          <a:stretch/>
        </p:blipFill>
        <p:spPr>
          <a:xfrm>
            <a:off x="6717666" y="651666"/>
            <a:ext cx="5474334" cy="57896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E519BBA-0B52-49F1-9982-47F85F65E47B}"/>
              </a:ext>
            </a:extLst>
          </p:cNvPr>
          <p:cNvCxnSpPr>
            <a:cxnSpLocks/>
          </p:cNvCxnSpPr>
          <p:nvPr/>
        </p:nvCxnSpPr>
        <p:spPr>
          <a:xfrm>
            <a:off x="9533588" y="2294793"/>
            <a:ext cx="113148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1B88332C-FF20-4606-B2ED-E6AF4A5EDAA1}"/>
              </a:ext>
            </a:extLst>
          </p:cNvPr>
          <p:cNvCxnSpPr>
            <a:cxnSpLocks/>
          </p:cNvCxnSpPr>
          <p:nvPr/>
        </p:nvCxnSpPr>
        <p:spPr>
          <a:xfrm>
            <a:off x="6781597" y="2725616"/>
            <a:ext cx="388347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CB29546A-D1B6-4C78-96A0-7DA4C5CA92A9}"/>
              </a:ext>
            </a:extLst>
          </p:cNvPr>
          <p:cNvCxnSpPr>
            <a:cxnSpLocks/>
          </p:cNvCxnSpPr>
          <p:nvPr/>
        </p:nvCxnSpPr>
        <p:spPr>
          <a:xfrm>
            <a:off x="6781597" y="2980592"/>
            <a:ext cx="204588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13AF2B2-D783-49B7-8D66-314F013A0E4F}"/>
              </a:ext>
            </a:extLst>
          </p:cNvPr>
          <p:cNvSpPr txBox="1"/>
          <p:nvPr/>
        </p:nvSpPr>
        <p:spPr>
          <a:xfrm>
            <a:off x="7429500" y="3369080"/>
            <a:ext cx="4762500" cy="126188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＝基本資料＝授權書</a:t>
            </a:r>
            <a:r>
              <a:rPr lang="zh-TW" altLang="en-US" sz="1600" dirty="0"/>
              <a:t>（自動代入）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365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5746585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點選「預覽列印」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A61E21F-F191-4DBB-A25B-D233EBE85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6814"/>
          <a:stretch/>
        </p:blipFill>
        <p:spPr>
          <a:xfrm>
            <a:off x="6717666" y="651666"/>
            <a:ext cx="5474334" cy="57896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B22E022C-5223-4850-8838-340C4D44D86E}"/>
              </a:ext>
            </a:extLst>
          </p:cNvPr>
          <p:cNvSpPr/>
          <p:nvPr/>
        </p:nvSpPr>
        <p:spPr>
          <a:xfrm rot="2555905">
            <a:off x="6531928" y="47545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D4D78B63-7013-46D1-A39B-D543E6224772}"/>
              </a:ext>
            </a:extLst>
          </p:cNvPr>
          <p:cNvCxnSpPr>
            <a:cxnSpLocks/>
          </p:cNvCxnSpPr>
          <p:nvPr/>
        </p:nvCxnSpPr>
        <p:spPr>
          <a:xfrm>
            <a:off x="6781597" y="2470638"/>
            <a:ext cx="10083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E7CDDCC-A1B5-4EE3-B340-DD454578E3FE}"/>
              </a:ext>
            </a:extLst>
          </p:cNvPr>
          <p:cNvCxnSpPr>
            <a:cxnSpLocks/>
          </p:cNvCxnSpPr>
          <p:nvPr/>
        </p:nvCxnSpPr>
        <p:spPr>
          <a:xfrm>
            <a:off x="11895993" y="2294793"/>
            <a:ext cx="278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35EB4DA-3C93-4124-9DDA-E92711DE4C9A}"/>
              </a:ext>
            </a:extLst>
          </p:cNvPr>
          <p:cNvSpPr txBox="1"/>
          <p:nvPr/>
        </p:nvSpPr>
        <p:spPr>
          <a:xfrm>
            <a:off x="7974625" y="3130996"/>
            <a:ext cx="4217375" cy="169277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務必檢查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畢業學年度、學期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是</a:t>
            </a:r>
            <a:r>
              <a:rPr lang="zh-TW" altLang="en-US" sz="1600" dirty="0"/>
              <a:t>「學年度」</a:t>
            </a:r>
            <a:r>
              <a:rPr lang="zh-TW" altLang="en-US" sz="1600" dirty="0">
                <a:solidFill>
                  <a:schemeClr val="bg1"/>
                </a:solidFill>
              </a:rPr>
              <a:t>不是「年度」</a:t>
            </a:r>
            <a:br>
              <a:rPr lang="en-US" altLang="zh-TW" sz="1600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sz="160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BE24282-5A7F-4B75-8BF2-C3215C35F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83" r="39016"/>
          <a:stretch/>
        </p:blipFill>
        <p:spPr>
          <a:xfrm>
            <a:off x="0" y="1196888"/>
            <a:ext cx="6706490" cy="54384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C5A43C1C-2718-47BA-B1AA-9032A7D7DD1C}"/>
              </a:ext>
            </a:extLst>
          </p:cNvPr>
          <p:cNvSpPr/>
          <p:nvPr/>
        </p:nvSpPr>
        <p:spPr>
          <a:xfrm>
            <a:off x="3196715" y="4805528"/>
            <a:ext cx="1304788" cy="5410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F5BC34F-74F8-4157-9F8A-430375219F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07" t="78480" r="35105" b="11212"/>
          <a:stretch/>
        </p:blipFill>
        <p:spPr>
          <a:xfrm>
            <a:off x="4501503" y="5907558"/>
            <a:ext cx="1795624" cy="70892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C469F6A5-1A70-465E-B71B-653C62919661}"/>
              </a:ext>
            </a:extLst>
          </p:cNvPr>
          <p:cNvSpPr/>
          <p:nvPr/>
        </p:nvSpPr>
        <p:spPr>
          <a:xfrm rot="8147038">
            <a:off x="5723847" y="6016764"/>
            <a:ext cx="246418" cy="23378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0883790F-F957-468F-AD8D-C6320D5BE38C}"/>
              </a:ext>
            </a:extLst>
          </p:cNvPr>
          <p:cNvCxnSpPr>
            <a:cxnSpLocks/>
          </p:cNvCxnSpPr>
          <p:nvPr/>
        </p:nvCxnSpPr>
        <p:spPr>
          <a:xfrm>
            <a:off x="61546" y="4220124"/>
            <a:ext cx="11078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D8BF2E-680A-49BD-BFCF-3F6C530D8614}"/>
              </a:ext>
            </a:extLst>
          </p:cNvPr>
          <p:cNvSpPr txBox="1"/>
          <p:nvPr/>
        </p:nvSpPr>
        <p:spPr>
          <a:xfrm>
            <a:off x="-17585" y="4449087"/>
            <a:ext cx="308902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dirty="0">
                <a:solidFill>
                  <a:schemeClr val="bg1"/>
                </a:solidFill>
              </a:rPr>
              <a:t>有誤請至</a:t>
            </a:r>
            <a:r>
              <a:rPr lang="zh-TW" altLang="en-US" sz="1600" dirty="0"/>
              <a:t>「修改個人資料」</a:t>
            </a:r>
            <a:endParaRPr lang="en-US" altLang="zh-TW" sz="1600" dirty="0"/>
          </a:p>
          <a:p>
            <a:r>
              <a:rPr lang="zh-TW" altLang="en-US" sz="1600" dirty="0">
                <a:solidFill>
                  <a:schemeClr val="bg1"/>
                </a:solidFill>
              </a:rPr>
              <a:t>修改儲存、重新預覽列印授權書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4" grpId="0" animBg="1"/>
      <p:bldP spid="28" grpId="0" animBg="1"/>
      <p:bldP spid="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4261840-06CF-4B2B-8240-E5A3F0422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05" y="-22907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7697F87-9E1A-4EE9-88D9-95C02DBE5077}"/>
              </a:ext>
            </a:extLst>
          </p:cNvPr>
          <p:cNvSpPr/>
          <p:nvPr/>
        </p:nvSpPr>
        <p:spPr>
          <a:xfrm>
            <a:off x="7620388" y="160700"/>
            <a:ext cx="906657" cy="26291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B6D435D-E592-40B0-896A-64E92650DB24}"/>
              </a:ext>
            </a:extLst>
          </p:cNvPr>
          <p:cNvGrpSpPr/>
          <p:nvPr/>
        </p:nvGrpSpPr>
        <p:grpSpPr>
          <a:xfrm>
            <a:off x="7355779" y="5022004"/>
            <a:ext cx="2907268" cy="267437"/>
            <a:chOff x="5738930" y="5700706"/>
            <a:chExt cx="2174458" cy="200026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7F03348A-335D-415D-8E73-119516E6CD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452AA8CA-2FD3-4BC2-BB70-711B02DEC5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4E1CED7-9878-4A1F-942F-F17CADA7B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695A441B-26AC-44D9-8924-B265A1286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01F747A-14F7-47F4-8B68-4F9CD61C9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536" y="1206005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299D690-19A3-4D9B-AFFA-C77CA6209BDC}"/>
              </a:ext>
            </a:extLst>
          </p:cNvPr>
          <p:cNvSpPr/>
          <p:nvPr/>
        </p:nvSpPr>
        <p:spPr>
          <a:xfrm>
            <a:off x="2658456" y="1429904"/>
            <a:ext cx="1041400" cy="26743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EE04E16-E783-4AFA-96B6-A177BC4849D7}"/>
              </a:ext>
            </a:extLst>
          </p:cNvPr>
          <p:cNvSpPr txBox="1"/>
          <p:nvPr/>
        </p:nvSpPr>
        <p:spPr>
          <a:xfrm>
            <a:off x="8047994" y="5411450"/>
            <a:ext cx="4144006" cy="14465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健行授權書、國圖授權書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/>
              <a:t>列印、藍筆筆親簽</a:t>
            </a:r>
            <a:endParaRPr lang="en-US" altLang="zh-TW" dirty="0"/>
          </a:p>
          <a:p>
            <a:pPr algn="l"/>
            <a:r>
              <a:rPr lang="zh-TW" altLang="en-US" dirty="0"/>
              <a:t>掃描、合併在</a:t>
            </a:r>
            <a:r>
              <a:rPr lang="en-US" altLang="zh-TW" dirty="0"/>
              <a:t>1</a:t>
            </a:r>
            <a:r>
              <a:rPr lang="zh-TW" altLang="en-US" dirty="0"/>
              <a:t>個</a:t>
            </a:r>
            <a:r>
              <a:rPr lang="en-US" altLang="zh-TW" dirty="0"/>
              <a:t>pdf</a:t>
            </a:r>
            <a:r>
              <a:rPr lang="zh-TW" altLang="en-US" dirty="0"/>
              <a:t>檔</a:t>
            </a:r>
            <a:endParaRPr lang="en-US" altLang="zh-TW" dirty="0"/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紙本請</a:t>
            </a:r>
            <a:r>
              <a:rPr lang="zh-TW" altLang="en-US" sz="1600" dirty="0"/>
              <a:t>保留</a:t>
            </a:r>
            <a:r>
              <a:rPr lang="zh-TW" altLang="en-US" sz="1600" dirty="0">
                <a:solidFill>
                  <a:schemeClr val="bg1"/>
                </a:solidFill>
              </a:rPr>
              <a:t>在離校手續時繳交圖書館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FE99141-5052-4DAE-8F91-E339D8AACDE2}"/>
              </a:ext>
            </a:extLst>
          </p:cNvPr>
          <p:cNvGrpSpPr/>
          <p:nvPr/>
        </p:nvGrpSpPr>
        <p:grpSpPr>
          <a:xfrm>
            <a:off x="2488735" y="6258965"/>
            <a:ext cx="2907268" cy="267437"/>
            <a:chOff x="5738930" y="5700706"/>
            <a:chExt cx="2174458" cy="200026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654B1FB7-7CF6-4003-BBA4-D525CCF6E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298C1986-52ED-436A-9567-A9571DA40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4542EFF-02C5-4135-B57A-2571126984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189AC034-D139-495E-9F3D-DCEA8C7D07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44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2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6634609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點選「上傳授權書」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8B4700-F37C-427F-AD23-A8BBBC7B0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0" r="31838" b="50684"/>
          <a:stretch/>
        </p:blipFill>
        <p:spPr>
          <a:xfrm>
            <a:off x="4643703" y="884833"/>
            <a:ext cx="7548297" cy="33821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DDA922E-6387-49E2-B4BF-CDC700789203}"/>
              </a:ext>
            </a:extLst>
          </p:cNvPr>
          <p:cNvSpPr txBox="1"/>
          <p:nvPr/>
        </p:nvSpPr>
        <p:spPr>
          <a:xfrm>
            <a:off x="7306408" y="1395301"/>
            <a:ext cx="4885592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健行授權書、國圖授權書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２張請</a:t>
            </a:r>
            <a:r>
              <a:rPr lang="zh-TW" altLang="en-US" dirty="0"/>
              <a:t>務必合併在１個</a:t>
            </a:r>
            <a:r>
              <a:rPr lang="en-US" altLang="zh-TW" dirty="0"/>
              <a:t>pdf</a:t>
            </a:r>
            <a:r>
              <a:rPr lang="zh-TW" altLang="en-US" dirty="0"/>
              <a:t>檔</a:t>
            </a:r>
            <a:r>
              <a:rPr lang="zh-TW" altLang="en-US" dirty="0">
                <a:solidFill>
                  <a:schemeClr val="bg1"/>
                </a:solidFill>
              </a:rPr>
              <a:t>上傳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/>
              <a:t>不接受</a:t>
            </a:r>
            <a:r>
              <a:rPr lang="zh-TW" altLang="en-US" dirty="0">
                <a:solidFill>
                  <a:schemeClr val="bg1"/>
                </a:solidFill>
              </a:rPr>
              <a:t>多個檔案、</a:t>
            </a:r>
            <a:r>
              <a:rPr lang="en-US" altLang="zh-TW" dirty="0">
                <a:solidFill>
                  <a:schemeClr val="bg1"/>
                </a:solidFill>
              </a:rPr>
              <a:t>zip</a:t>
            </a:r>
            <a:r>
              <a:rPr lang="zh-TW" altLang="en-US" dirty="0">
                <a:solidFill>
                  <a:schemeClr val="bg1"/>
                </a:solidFill>
              </a:rPr>
              <a:t>檔！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FBC352E6-38AC-46E5-B2C6-213A7C1872FF}"/>
              </a:ext>
            </a:extLst>
          </p:cNvPr>
          <p:cNvSpPr/>
          <p:nvPr/>
        </p:nvSpPr>
        <p:spPr>
          <a:xfrm rot="2555905">
            <a:off x="5343271" y="147897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48E6E2AB-B5AA-4B39-846A-72B23D234EF8}"/>
              </a:ext>
            </a:extLst>
          </p:cNvPr>
          <p:cNvSpPr/>
          <p:nvPr/>
        </p:nvSpPr>
        <p:spPr>
          <a:xfrm rot="2555905">
            <a:off x="9308602" y="3508218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CB65EA09-269A-450A-BA1E-95A6DBE61D9C}"/>
              </a:ext>
            </a:extLst>
          </p:cNvPr>
          <p:cNvSpPr/>
          <p:nvPr/>
        </p:nvSpPr>
        <p:spPr>
          <a:xfrm rot="7787311">
            <a:off x="8344378" y="528592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39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8610600" y="4587418"/>
            <a:ext cx="3581400" cy="227058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939799"/>
            <a:ext cx="8610600" cy="59182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704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D80D9A1-280C-4779-8565-A400268B1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2" r="1080" b="10760"/>
          <a:stretch/>
        </p:blipFill>
        <p:spPr>
          <a:xfrm>
            <a:off x="131682" y="1295581"/>
            <a:ext cx="12060318" cy="517555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654669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361363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step4</a:t>
            </a:r>
            <a:r>
              <a:rPr lang="zh-TW" altLang="en-US" dirty="0"/>
              <a:t>送出審核」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點選「送出審核」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CB65EA09-269A-450A-BA1E-95A6DBE61D9C}"/>
              </a:ext>
            </a:extLst>
          </p:cNvPr>
          <p:cNvSpPr/>
          <p:nvPr/>
        </p:nvSpPr>
        <p:spPr>
          <a:xfrm rot="7787311">
            <a:off x="4694969" y="1619534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6E6C3EE-2659-479C-9D2E-85C3A6047D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50" r="38502" b="62692"/>
          <a:stretch/>
        </p:blipFill>
        <p:spPr>
          <a:xfrm>
            <a:off x="4675107" y="3000143"/>
            <a:ext cx="7497843" cy="17664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EBA0A48-B1AF-47A2-8279-2250B6A57E56}"/>
              </a:ext>
            </a:extLst>
          </p:cNvPr>
          <p:cNvSpPr/>
          <p:nvPr/>
        </p:nvSpPr>
        <p:spPr>
          <a:xfrm>
            <a:off x="7038975" y="3127984"/>
            <a:ext cx="1104900" cy="52583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003D54E9-9E35-4EE3-802A-F6D4A7A8938E}"/>
              </a:ext>
            </a:extLst>
          </p:cNvPr>
          <p:cNvCxnSpPr>
            <a:cxnSpLocks/>
          </p:cNvCxnSpPr>
          <p:nvPr/>
        </p:nvCxnSpPr>
        <p:spPr>
          <a:xfrm>
            <a:off x="9134475" y="3924391"/>
            <a:ext cx="895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339292E-3C47-4891-BF59-B85FFAF02295}"/>
              </a:ext>
            </a:extLst>
          </p:cNvPr>
          <p:cNvSpPr/>
          <p:nvPr/>
        </p:nvSpPr>
        <p:spPr>
          <a:xfrm>
            <a:off x="2516595" y="1260389"/>
            <a:ext cx="1144668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72A8155-F5DA-4C61-94D1-8AE252881E89}"/>
              </a:ext>
            </a:extLst>
          </p:cNvPr>
          <p:cNvSpPr txBox="1"/>
          <p:nvPr/>
        </p:nvSpPr>
        <p:spPr>
          <a:xfrm>
            <a:off x="7306408" y="4541508"/>
            <a:ext cx="4885592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送出成功！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審核會在</a:t>
            </a:r>
            <a:r>
              <a:rPr lang="zh-TW" altLang="en-US" dirty="0"/>
              <a:t>３個工作天內</a:t>
            </a:r>
            <a:r>
              <a:rPr lang="zh-TW" altLang="en-US" dirty="0">
                <a:solidFill>
                  <a:schemeClr val="bg1"/>
                </a:solidFill>
              </a:rPr>
              <a:t>完成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（依送件先後順序審核，</a:t>
            </a:r>
            <a:r>
              <a:rPr lang="zh-TW" altLang="en-US" sz="1600" dirty="0"/>
              <a:t>不接受</a:t>
            </a:r>
            <a:r>
              <a:rPr lang="zh-TW" altLang="en-US" sz="1600" dirty="0">
                <a:solidFill>
                  <a:schemeClr val="bg1"/>
                </a:solidFill>
              </a:rPr>
              <a:t>插隊）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6" grpId="0" animBg="1"/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712C12-AF0B-497D-8CFF-D94563AA5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6" r="1080" b="23156"/>
          <a:stretch/>
        </p:blipFill>
        <p:spPr>
          <a:xfrm>
            <a:off x="131682" y="1295580"/>
            <a:ext cx="12060318" cy="432314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4245219"/>
            <a:ext cx="1297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361363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「論文更動紀錄」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可查看是否有審核紀錄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339292E-3C47-4891-BF59-B85FFAF02295}"/>
              </a:ext>
            </a:extLst>
          </p:cNvPr>
          <p:cNvSpPr/>
          <p:nvPr/>
        </p:nvSpPr>
        <p:spPr>
          <a:xfrm>
            <a:off x="2479431" y="1260389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55EF9E5-A2A0-44F2-A9BE-D67428CEA1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FE6FF4C-0814-4418-8DEC-1624D018C8FE}"/>
              </a:ext>
            </a:extLst>
          </p:cNvPr>
          <p:cNvSpPr/>
          <p:nvPr/>
        </p:nvSpPr>
        <p:spPr>
          <a:xfrm>
            <a:off x="7236069" y="5228055"/>
            <a:ext cx="800100" cy="22786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05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9" y="2736568"/>
            <a:ext cx="11369432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藍筆筆親簽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離校單、論文格式審查表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648912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876668" y="268339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315076" y="3971925"/>
            <a:ext cx="5105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資訊正確、資訊完整、資訊一致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712C12-AF0B-497D-8CFF-D94563AA5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6" r="1080" b="23156"/>
          <a:stretch/>
        </p:blipFill>
        <p:spPr>
          <a:xfrm>
            <a:off x="131682" y="1295580"/>
            <a:ext cx="12060318" cy="432314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F1C3CFB-8B05-45D4-A6E0-BDED49DB3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76" r="2160" b="10849"/>
          <a:stretch/>
        </p:blipFill>
        <p:spPr>
          <a:xfrm>
            <a:off x="131682" y="1295579"/>
            <a:ext cx="11928636" cy="5162371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4245219"/>
            <a:ext cx="1297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361363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「論文更動紀錄」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可查看是否有審核紀錄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55EF9E5-A2A0-44F2-A9BE-D67428CEA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BD77D90-FFB0-4A84-99DD-96EFA6B501FB}"/>
              </a:ext>
            </a:extLst>
          </p:cNvPr>
          <p:cNvSpPr/>
          <p:nvPr/>
        </p:nvSpPr>
        <p:spPr>
          <a:xfrm>
            <a:off x="2479431" y="1260389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A8FF956-D093-41A6-9E36-DF839CD91C8F}"/>
              </a:ext>
            </a:extLst>
          </p:cNvPr>
          <p:cNvSpPr/>
          <p:nvPr/>
        </p:nvSpPr>
        <p:spPr>
          <a:xfrm>
            <a:off x="5229666" y="5460023"/>
            <a:ext cx="3230762" cy="55111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17ADF86-AA40-4023-8F6F-0C5E40FB9D28}"/>
              </a:ext>
            </a:extLst>
          </p:cNvPr>
          <p:cNvSpPr txBox="1"/>
          <p:nvPr/>
        </p:nvSpPr>
        <p:spPr>
          <a:xfrm>
            <a:off x="7306408" y="4245219"/>
            <a:ext cx="48855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審核不通過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請至</a:t>
            </a:r>
            <a:r>
              <a:rPr lang="zh-TW" altLang="en-US" dirty="0"/>
              <a:t>「</a:t>
            </a:r>
            <a:r>
              <a:rPr lang="en-US" altLang="zh-TW" dirty="0"/>
              <a:t>step1</a:t>
            </a:r>
            <a:r>
              <a:rPr lang="zh-TW" altLang="en-US" dirty="0"/>
              <a:t>論文建檔」</a:t>
            </a:r>
            <a:r>
              <a:rPr lang="zh-TW" altLang="en-US" dirty="0">
                <a:solidFill>
                  <a:schemeClr val="bg1"/>
                </a:solidFill>
              </a:rPr>
              <a:t>重新修改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9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" t="1927" r="13462" b="23987"/>
          <a:stretch/>
        </p:blipFill>
        <p:spPr>
          <a:xfrm>
            <a:off x="6350" y="1066799"/>
            <a:ext cx="12458700" cy="599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A6AA9B2-C412-41D6-9190-D6605CA5A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8977755E-6BEB-403B-9392-4723507DE705}"/>
              </a:ext>
            </a:extLst>
          </p:cNvPr>
          <p:cNvCxnSpPr>
            <a:cxnSpLocks/>
          </p:cNvCxnSpPr>
          <p:nvPr/>
        </p:nvCxnSpPr>
        <p:spPr>
          <a:xfrm>
            <a:off x="300690" y="1753333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84E3607-8D37-48C4-B924-61A2FE799EA1}"/>
              </a:ext>
            </a:extLst>
          </p:cNvPr>
          <p:cNvSpPr/>
          <p:nvPr/>
        </p:nvSpPr>
        <p:spPr>
          <a:xfrm rot="8147038">
            <a:off x="1601689" y="133009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4D02492-11A4-4EF0-B428-68CDC7AB4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0" t="10014"/>
          <a:stretch/>
        </p:blipFill>
        <p:spPr>
          <a:xfrm>
            <a:off x="2698312" y="1096761"/>
            <a:ext cx="9949962" cy="617131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D5564E52-4E03-4B96-8231-7666A7E474A6}"/>
              </a:ext>
            </a:extLst>
          </p:cNvPr>
          <p:cNvSpPr txBox="1"/>
          <p:nvPr/>
        </p:nvSpPr>
        <p:spPr>
          <a:xfrm>
            <a:off x="5565530" y="2729041"/>
            <a:ext cx="6626469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滑到底部，會有</a:t>
            </a:r>
            <a:r>
              <a:rPr lang="zh-TW" altLang="en-US" dirty="0"/>
              <a:t>審核修改說明</a:t>
            </a:r>
            <a:endParaRPr lang="en-US" altLang="zh-TW" dirty="0"/>
          </a:p>
          <a:p>
            <a:pPr algn="l"/>
            <a:endParaRPr lang="en-US" altLang="zh-TW" dirty="0"/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每一次資料修正，「授權書」都要</a:t>
            </a:r>
            <a:r>
              <a:rPr lang="zh-TW" altLang="en-US" dirty="0"/>
              <a:t>重新產生、</a:t>
            </a:r>
            <a:br>
              <a:rPr lang="en-US" altLang="zh-TW" dirty="0"/>
            </a:br>
            <a:r>
              <a:rPr lang="zh-TW" altLang="en-US" dirty="0"/>
              <a:t>列印、親簽、掃描、合併在</a:t>
            </a:r>
            <a:r>
              <a:rPr lang="en-US" altLang="zh-TW" dirty="0"/>
              <a:t>1</a:t>
            </a:r>
            <a:r>
              <a:rPr lang="zh-TW" altLang="en-US" dirty="0"/>
              <a:t>個</a:t>
            </a:r>
            <a:r>
              <a:rPr lang="en-US" altLang="zh-TW" dirty="0"/>
              <a:t>pdf</a:t>
            </a:r>
            <a:r>
              <a:rPr lang="zh-TW" altLang="en-US" dirty="0"/>
              <a:t>檔、上傳</a:t>
            </a:r>
            <a:endParaRPr lang="en-US" altLang="zh-TW" dirty="0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C9B1902-F50A-4D91-A5B1-3F13EF87D6B3}"/>
              </a:ext>
            </a:extLst>
          </p:cNvPr>
          <p:cNvSpPr/>
          <p:nvPr/>
        </p:nvSpPr>
        <p:spPr>
          <a:xfrm>
            <a:off x="2698312" y="4737100"/>
            <a:ext cx="9487338" cy="16052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462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712C12-AF0B-497D-8CFF-D94563AA5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6" r="1080" b="23156"/>
          <a:stretch/>
        </p:blipFill>
        <p:spPr>
          <a:xfrm>
            <a:off x="131682" y="1295580"/>
            <a:ext cx="12060318" cy="432314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F1C3CFB-8B05-45D4-A6E0-BDED49DB3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76" r="2160" b="10849"/>
          <a:stretch/>
        </p:blipFill>
        <p:spPr>
          <a:xfrm>
            <a:off x="131682" y="1295579"/>
            <a:ext cx="11928636" cy="5162371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4245219"/>
            <a:ext cx="1297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361363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「論文更動紀錄」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可查看是否有審核紀錄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55EF9E5-A2A0-44F2-A9BE-D67428CEA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4A0FAC61-D2F3-435A-867A-02195B38C8A4}"/>
              </a:ext>
            </a:extLst>
          </p:cNvPr>
          <p:cNvGrpSpPr/>
          <p:nvPr/>
        </p:nvGrpSpPr>
        <p:grpSpPr>
          <a:xfrm>
            <a:off x="5229666" y="5753896"/>
            <a:ext cx="3247730" cy="266857"/>
            <a:chOff x="5195230" y="5485297"/>
            <a:chExt cx="3247730" cy="266857"/>
          </a:xfrm>
        </p:grpSpPr>
        <p:pic>
          <p:nvPicPr>
            <p:cNvPr id="19" name="object 7">
              <a:extLst>
                <a:ext uri="{FF2B5EF4-FFF2-40B4-BE49-F238E27FC236}">
                  <a16:creationId xmlns:a16="http://schemas.microsoft.com/office/drawing/2014/main" id="{80F7E570-F0FD-4E42-A01E-69AFCB3A4D2B}"/>
                </a:ext>
              </a:extLst>
            </p:cNvPr>
            <p:cNvPicPr/>
            <p:nvPr/>
          </p:nvPicPr>
          <p:blipFill rotWithShape="1">
            <a:blip r:embed="rId5" cstate="print"/>
            <a:srcRect l="56139" t="83472" r="33359" b="10144"/>
            <a:stretch/>
          </p:blipFill>
          <p:spPr>
            <a:xfrm>
              <a:off x="6644640" y="5494912"/>
              <a:ext cx="1798320" cy="247625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4B1D940-E1B8-473E-8D68-9371113F2EE2}"/>
                </a:ext>
              </a:extLst>
            </p:cNvPr>
            <p:cNvSpPr/>
            <p:nvPr/>
          </p:nvSpPr>
          <p:spPr>
            <a:xfrm>
              <a:off x="5195230" y="5485297"/>
              <a:ext cx="3230762" cy="2668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7" name="object 7">
            <a:extLst>
              <a:ext uri="{FF2B5EF4-FFF2-40B4-BE49-F238E27FC236}">
                <a16:creationId xmlns:a16="http://schemas.microsoft.com/office/drawing/2014/main" id="{2540F907-1645-48F5-A90B-6180E2373D5A}"/>
              </a:ext>
            </a:extLst>
          </p:cNvPr>
          <p:cNvPicPr/>
          <p:nvPr/>
        </p:nvPicPr>
        <p:blipFill rotWithShape="1">
          <a:blip r:embed="rId5" cstate="print"/>
          <a:srcRect l="19017" t="21461" r="74756" b="68937"/>
          <a:stretch/>
        </p:blipFill>
        <p:spPr>
          <a:xfrm>
            <a:off x="3626337" y="1326818"/>
            <a:ext cx="1065941" cy="372442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BD77D90-FFB0-4A84-99DD-96EFA6B501FB}"/>
              </a:ext>
            </a:extLst>
          </p:cNvPr>
          <p:cNvSpPr/>
          <p:nvPr/>
        </p:nvSpPr>
        <p:spPr>
          <a:xfrm>
            <a:off x="2479431" y="1260389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2A56567-5B88-42A3-A24E-A6E494DF334A}"/>
              </a:ext>
            </a:extLst>
          </p:cNvPr>
          <p:cNvSpPr txBox="1"/>
          <p:nvPr/>
        </p:nvSpPr>
        <p:spPr>
          <a:xfrm>
            <a:off x="7171798" y="4541508"/>
            <a:ext cx="48855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若是審核通過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可印出</a:t>
            </a:r>
            <a:r>
              <a:rPr lang="zh-TW" altLang="en-US" dirty="0"/>
              <a:t>紙本論文</a:t>
            </a:r>
            <a:r>
              <a:rPr lang="zh-TW" altLang="en-US" dirty="0">
                <a:solidFill>
                  <a:schemeClr val="bg1"/>
                </a:solidFill>
              </a:rPr>
              <a:t>進行</a:t>
            </a:r>
            <a:r>
              <a:rPr lang="zh-TW" altLang="en-US" dirty="0"/>
              <a:t>離校手續</a:t>
            </a: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149572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39">
            <a:extLst>
              <a:ext uri="{FF2B5EF4-FFF2-40B4-BE49-F238E27FC236}">
                <a16:creationId xmlns:a16="http://schemas.microsoft.com/office/drawing/2014/main" id="{67667103-B1A1-442E-BA56-63BF218263F5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D2DF8771-7FD0-4C6A-8CE9-28664B9C7AE5}"/>
              </a:ext>
            </a:extLst>
          </p:cNvPr>
          <p:cNvSpPr/>
          <p:nvPr/>
        </p:nvSpPr>
        <p:spPr>
          <a:xfrm>
            <a:off x="0" y="939800"/>
            <a:ext cx="12192000" cy="315741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79711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9" y="2736568"/>
            <a:ext cx="11369432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藍筆筆親簽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離校單、論文格式審查表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648912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876668" y="268339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315076" y="3971925"/>
            <a:ext cx="5105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F9EDC1-32C5-4C9B-87E3-719A62BCB112}"/>
              </a:ext>
            </a:extLst>
          </p:cNvPr>
          <p:cNvSpPr/>
          <p:nvPr/>
        </p:nvSpPr>
        <p:spPr>
          <a:xfrm>
            <a:off x="0" y="2561644"/>
            <a:ext cx="6096000" cy="42260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51152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9" y="2736568"/>
            <a:ext cx="11369432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藍筆筆親簽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離校單、論文格式審查表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648912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876668" y="268339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315076" y="3971925"/>
            <a:ext cx="5105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F9EDC1-32C5-4C9B-87E3-719A62BCB112}"/>
              </a:ext>
            </a:extLst>
          </p:cNvPr>
          <p:cNvSpPr/>
          <p:nvPr/>
        </p:nvSpPr>
        <p:spPr>
          <a:xfrm>
            <a:off x="0" y="2561644"/>
            <a:ext cx="6096000" cy="42260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39568D2-11E4-4517-8BD5-E12587233A2E}"/>
              </a:ext>
            </a:extLst>
          </p:cNvPr>
          <p:cNvSpPr txBox="1"/>
          <p:nvPr/>
        </p:nvSpPr>
        <p:spPr>
          <a:xfrm>
            <a:off x="8628042" y="6470"/>
            <a:ext cx="358656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/>
              <a:t>裝訂前</a:t>
            </a:r>
            <a:r>
              <a:rPr lang="zh-TW" altLang="en-US" dirty="0">
                <a:solidFill>
                  <a:schemeClr val="bg1"/>
                </a:solidFill>
              </a:rPr>
              <a:t>請再次檢查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封面、書背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sz="16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BCDCB4F-D87E-4DEF-883E-DD02843355E0}"/>
              </a:ext>
            </a:extLst>
          </p:cNvPr>
          <p:cNvSpPr txBox="1"/>
          <p:nvPr/>
        </p:nvSpPr>
        <p:spPr>
          <a:xfrm>
            <a:off x="6845585" y="1108398"/>
            <a:ext cx="5369018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＝基本資料＝授權書＝封面、書背</a:t>
            </a:r>
            <a:endParaRPr lang="en-US" altLang="zh-TW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864B341-6E6C-44EE-B735-D3860B8B963E}"/>
              </a:ext>
            </a:extLst>
          </p:cNvPr>
          <p:cNvGrpSpPr/>
          <p:nvPr/>
        </p:nvGrpSpPr>
        <p:grpSpPr>
          <a:xfrm>
            <a:off x="2290578" y="-25401"/>
            <a:ext cx="1245404" cy="7218858"/>
            <a:chOff x="5472126" y="-88900"/>
            <a:chExt cx="1245404" cy="7218858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F99C1A1-7A29-4987-90E3-0768D9E06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837" t="7171" r="41837" b="7171"/>
            <a:stretch/>
          </p:blipFill>
          <p:spPr>
            <a:xfrm>
              <a:off x="5744900" y="-88900"/>
              <a:ext cx="972630" cy="7218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內容版面配置區 3">
              <a:extLst>
                <a:ext uri="{FF2B5EF4-FFF2-40B4-BE49-F238E27FC236}">
                  <a16:creationId xmlns:a16="http://schemas.microsoft.com/office/drawing/2014/main" id="{FA0BC81D-2769-4F52-B69F-A6185CB8DEA8}"/>
                </a:ext>
              </a:extLst>
            </p:cNvPr>
            <p:cNvSpPr txBox="1">
              <a:spLocks/>
            </p:cNvSpPr>
            <p:nvPr/>
          </p:nvSpPr>
          <p:spPr>
            <a:xfrm>
              <a:off x="5472126" y="1005397"/>
              <a:ext cx="688698" cy="1387561"/>
            </a:xfrm>
            <a:prstGeom prst="rect">
              <a:avLst/>
            </a:prstGeom>
          </p:spPr>
          <p:txBody>
            <a:bodyPr vert="eaVert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範例檔案</a:t>
              </a:r>
              <a:endPara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778A748-CDF5-4295-810E-F7DEC25956A6}"/>
              </a:ext>
            </a:extLst>
          </p:cNvPr>
          <p:cNvGrpSpPr/>
          <p:nvPr/>
        </p:nvGrpSpPr>
        <p:grpSpPr>
          <a:xfrm>
            <a:off x="3598479" y="-25399"/>
            <a:ext cx="1233633" cy="7218856"/>
            <a:chOff x="6633774" y="-88899"/>
            <a:chExt cx="1233633" cy="7218856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6A60541F-FB57-4232-AF2C-E219DA8EC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142" t="7113" r="42142" b="7228"/>
            <a:stretch/>
          </p:blipFill>
          <p:spPr>
            <a:xfrm>
              <a:off x="6931087" y="-88899"/>
              <a:ext cx="936320" cy="72188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內容版面配置區 3">
              <a:extLst>
                <a:ext uri="{FF2B5EF4-FFF2-40B4-BE49-F238E27FC236}">
                  <a16:creationId xmlns:a16="http://schemas.microsoft.com/office/drawing/2014/main" id="{E63DC023-D3FE-4B6B-B4E6-5A7566993062}"/>
                </a:ext>
              </a:extLst>
            </p:cNvPr>
            <p:cNvSpPr txBox="1">
              <a:spLocks/>
            </p:cNvSpPr>
            <p:nvPr/>
          </p:nvSpPr>
          <p:spPr>
            <a:xfrm>
              <a:off x="6633774" y="1080405"/>
              <a:ext cx="657347" cy="667800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Ｏ</a:t>
              </a:r>
              <a:endPara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2AF7C0E2-FB3C-4648-A807-3BF6929C3169}"/>
              </a:ext>
            </a:extLst>
          </p:cNvPr>
          <p:cNvGrpSpPr/>
          <p:nvPr/>
        </p:nvGrpSpPr>
        <p:grpSpPr>
          <a:xfrm>
            <a:off x="4880284" y="-25402"/>
            <a:ext cx="1384553" cy="7218857"/>
            <a:chOff x="7983281" y="-88902"/>
            <a:chExt cx="1384553" cy="7218857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934C1355-1ECC-4276-B94C-EE69141F0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85" t="7573" r="41335" b="7573"/>
            <a:stretch/>
          </p:blipFill>
          <p:spPr>
            <a:xfrm>
              <a:off x="8298608" y="-88902"/>
              <a:ext cx="1069226" cy="7218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內容版面配置區 3">
              <a:extLst>
                <a:ext uri="{FF2B5EF4-FFF2-40B4-BE49-F238E27FC236}">
                  <a16:creationId xmlns:a16="http://schemas.microsoft.com/office/drawing/2014/main" id="{3E6924E3-E61A-47EE-8D89-F6C01104E3C2}"/>
                </a:ext>
              </a:extLst>
            </p:cNvPr>
            <p:cNvSpPr txBox="1">
              <a:spLocks/>
            </p:cNvSpPr>
            <p:nvPr/>
          </p:nvSpPr>
          <p:spPr>
            <a:xfrm>
              <a:off x="7983281" y="1051237"/>
              <a:ext cx="657347" cy="667801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Ｘ</a:t>
              </a:r>
              <a:endPara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2A9F39D-A825-4A46-80E3-9E91FEE282E1}"/>
              </a:ext>
            </a:extLst>
          </p:cNvPr>
          <p:cNvSpPr txBox="1"/>
          <p:nvPr/>
        </p:nvSpPr>
        <p:spPr>
          <a:xfrm>
            <a:off x="0" y="-55082"/>
            <a:ext cx="2647949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常見錯誤：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1800" dirty="0">
                <a:solidFill>
                  <a:srgbClr val="FF0000"/>
                </a:solidFill>
              </a:rPr>
              <a:t>Ｘ 學年度寫錯</a:t>
            </a:r>
            <a:endParaRPr lang="en-US" altLang="zh-TW" sz="1800" dirty="0">
              <a:solidFill>
                <a:srgbClr val="FF0000"/>
              </a:solidFill>
            </a:endParaRPr>
          </a:p>
          <a:p>
            <a:r>
              <a:rPr lang="zh-TW" altLang="en-US" sz="1800" dirty="0">
                <a:solidFill>
                  <a:srgbClr val="FF0000"/>
                </a:solidFill>
              </a:rPr>
              <a:t>Ｘ 內容換行後被切割</a:t>
            </a:r>
            <a:endParaRPr lang="zh-TW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D64963A-BF1E-462B-ADA8-745BEC2F5F4D}"/>
              </a:ext>
            </a:extLst>
          </p:cNvPr>
          <p:cNvSpPr txBox="1"/>
          <p:nvPr/>
        </p:nvSpPr>
        <p:spPr>
          <a:xfrm>
            <a:off x="-14690" y="2565104"/>
            <a:ext cx="2847095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r"/>
            <a:r>
              <a:rPr lang="zh-TW" altLang="en-US" sz="2400" dirty="0"/>
              <a:t>是畢業</a:t>
            </a:r>
            <a:r>
              <a:rPr lang="zh-TW" altLang="en-US" sz="2400" dirty="0">
                <a:solidFill>
                  <a:srgbClr val="FF0000"/>
                </a:solidFill>
              </a:rPr>
              <a:t>「學年度」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algn="r"/>
            <a:r>
              <a:rPr lang="zh-TW" altLang="en-US" sz="2400" dirty="0"/>
              <a:t>不是「年度」</a:t>
            </a:r>
            <a:br>
              <a:rPr lang="en-US" altLang="zh-TW" dirty="0"/>
            </a:b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114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年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6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月 是 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r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113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學年第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學期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AFBF5D8A-4C61-4E2B-B47F-B76332045BF2}"/>
              </a:ext>
            </a:extLst>
          </p:cNvPr>
          <p:cNvSpPr/>
          <p:nvPr/>
        </p:nvSpPr>
        <p:spPr>
          <a:xfrm>
            <a:off x="5501624" y="22986"/>
            <a:ext cx="457200" cy="3340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264F943-5F73-4DE6-A286-08D493BAAFFA}"/>
              </a:ext>
            </a:extLst>
          </p:cNvPr>
          <p:cNvSpPr/>
          <p:nvPr/>
        </p:nvSpPr>
        <p:spPr>
          <a:xfrm>
            <a:off x="5489927" y="985880"/>
            <a:ext cx="457200" cy="1413768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Picture 2" descr="彩紋紙SH-7123 灰藍31x43&quot;150P">
            <a:extLst>
              <a:ext uri="{FF2B5EF4-FFF2-40B4-BE49-F238E27FC236}">
                <a16:creationId xmlns:a16="http://schemas.microsoft.com/office/drawing/2014/main" id="{C42F252B-5D5D-45CE-9727-D54BDC55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409" y="4194928"/>
            <a:ext cx="757998" cy="7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68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109"/>
            <a:ext cx="11694290" cy="416467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186642D-EB74-4D4E-B73C-3E2FEA7AA3D2}"/>
              </a:ext>
            </a:extLst>
          </p:cNvPr>
          <p:cNvSpPr/>
          <p:nvPr/>
        </p:nvSpPr>
        <p:spPr>
          <a:xfrm>
            <a:off x="5322746" y="444891"/>
            <a:ext cx="1371600" cy="448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90CD31-CC8D-49AF-AAED-BB9A1052D0CB}"/>
              </a:ext>
            </a:extLst>
          </p:cNvPr>
          <p:cNvSpPr/>
          <p:nvPr/>
        </p:nvSpPr>
        <p:spPr>
          <a:xfrm>
            <a:off x="6805246" y="0"/>
            <a:ext cx="5396277" cy="652389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3CA54AF-56D4-4EC5-A2B8-50825748613A}"/>
              </a:ext>
            </a:extLst>
          </p:cNvPr>
          <p:cNvSpPr txBox="1"/>
          <p:nvPr/>
        </p:nvSpPr>
        <p:spPr>
          <a:xfrm>
            <a:off x="6286499" y="4346201"/>
            <a:ext cx="59055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相關檔案下載位置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DD7CD2B-E69E-431C-9DB1-F6EC43097C32}"/>
              </a:ext>
            </a:extLst>
          </p:cNvPr>
          <p:cNvSpPr txBox="1"/>
          <p:nvPr/>
        </p:nvSpPr>
        <p:spPr>
          <a:xfrm>
            <a:off x="6296024" y="4945621"/>
            <a:ext cx="5905500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14000"/>
              </a:lnSpc>
              <a:buClr>
                <a:srgbClr val="FFC000"/>
              </a:buClr>
              <a:defRPr sz="2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健行首頁→行政單位→教務處→</a:t>
            </a:r>
            <a:br>
              <a:rPr lang="en-US" altLang="zh-TW" dirty="0"/>
            </a:br>
            <a:r>
              <a:rPr lang="zh-TW" altLang="en-US" dirty="0"/>
              <a:t>學生專區→碩士修業流程→</a:t>
            </a:r>
            <a:endParaRPr lang="en-US" altLang="zh-TW" dirty="0"/>
          </a:p>
          <a:p>
            <a:r>
              <a:rPr lang="en-US" altLang="zh-TW" dirty="0">
                <a:solidFill>
                  <a:srgbClr val="0070C0"/>
                </a:solidFill>
              </a:rPr>
              <a:t>6.</a:t>
            </a:r>
            <a:r>
              <a:rPr lang="zh-TW" altLang="en-US" dirty="0">
                <a:solidFill>
                  <a:srgbClr val="0070C0"/>
                </a:solidFill>
              </a:rPr>
              <a:t>論文撰寫 </a:t>
            </a:r>
            <a:r>
              <a:rPr lang="zh-TW" altLang="en-US" b="0" dirty="0"/>
              <a:t>以及下方</a:t>
            </a:r>
            <a:r>
              <a:rPr lang="en-US" altLang="zh-TW" b="0" dirty="0"/>
              <a:t> </a:t>
            </a:r>
            <a:r>
              <a:rPr lang="zh-TW" altLang="en-US" dirty="0">
                <a:solidFill>
                  <a:srgbClr val="0070C0"/>
                </a:solidFill>
              </a:rPr>
              <a:t>論文相關文件、</a:t>
            </a:r>
            <a:br>
              <a:rPr lang="en-US" altLang="zh-TW" dirty="0">
                <a:solidFill>
                  <a:srgbClr val="0070C0"/>
                </a:solidFill>
              </a:rPr>
            </a:br>
            <a:r>
              <a:rPr lang="zh-TW" altLang="en-US" dirty="0">
                <a:solidFill>
                  <a:srgbClr val="0070C0"/>
                </a:solidFill>
              </a:rPr>
              <a:t>離校應繳註冊組項目一覽表、註冊組其它表單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sz="1200" b="0" dirty="0"/>
              <a:t>（</a:t>
            </a:r>
            <a:r>
              <a:rPr lang="en-US" altLang="zh-TW" sz="1200" b="0" dirty="0">
                <a:hlinkClick r:id="rId4"/>
              </a:rPr>
              <a:t>https://aa.uch.edu.tw/p/404-1010-1303.php?Lang=zh-tw#gsc.tab=0</a:t>
            </a:r>
            <a:r>
              <a:rPr lang="zh-TW" altLang="en-US" sz="1200" b="0" dirty="0"/>
              <a:t>）</a:t>
            </a:r>
            <a:endParaRPr lang="zh-TW" altLang="en-US" b="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C29338A-3E58-4254-8457-4A8D20D7C7D6}"/>
              </a:ext>
            </a:extLst>
          </p:cNvPr>
          <p:cNvSpPr/>
          <p:nvPr/>
        </p:nvSpPr>
        <p:spPr>
          <a:xfrm>
            <a:off x="497710" y="3086100"/>
            <a:ext cx="1849836" cy="400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0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52118613-B34F-45FE-8803-3D3719F21D04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23DA40B-02EA-4315-8A49-3EA0582CE1FB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CA835377-88B3-41FC-B728-13BCFD478FD9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/>
          <p:cNvSpPr/>
          <p:nvPr/>
        </p:nvSpPr>
        <p:spPr>
          <a:xfrm>
            <a:off x="7377431" y="622554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940795" y="2892170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ADC19F9B-D557-4FEB-BEBA-10BBE32A97B1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0DE8FCAE-F59C-4544-8AD3-B7EB752823A1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CAB5A727-D853-4659-BD2B-C0A915D2D01A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2FC9F8C8-B5DC-4C67-9215-BD8200E0D696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9CFD2DBF-B3CB-4F80-AA30-BB7C23B728A3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0164A6C-1661-42CB-B278-DDCB9021C36A}"/>
              </a:ext>
            </a:extLst>
          </p:cNvPr>
          <p:cNvSpPr/>
          <p:nvPr/>
        </p:nvSpPr>
        <p:spPr>
          <a:xfrm>
            <a:off x="2946400" y="2413126"/>
            <a:ext cx="7639698" cy="161582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zh-TW" altLang="en-US" sz="9600" b="1" spc="4000" dirty="0">
                <a:ln w="9525">
                  <a:noFill/>
                  <a:prstDash val="solid"/>
                </a:ln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</a:p>
        </p:txBody>
      </p:sp>
      <p:sp>
        <p:nvSpPr>
          <p:cNvPr id="22" name="語音泡泡: 矩形 21">
            <a:extLst>
              <a:ext uri="{FF2B5EF4-FFF2-40B4-BE49-F238E27FC236}">
                <a16:creationId xmlns:a16="http://schemas.microsoft.com/office/drawing/2014/main" id="{6EA01C8C-8330-42AA-BB7C-7CE00076F65F}"/>
              </a:ext>
            </a:extLst>
          </p:cNvPr>
          <p:cNvSpPr/>
          <p:nvPr/>
        </p:nvSpPr>
        <p:spPr>
          <a:xfrm rot="904573">
            <a:off x="8176457" y="4744870"/>
            <a:ext cx="3189661" cy="1170129"/>
          </a:xfrm>
          <a:prstGeom prst="wedgeRectCallout">
            <a:avLst>
              <a:gd name="adj1" fmla="val -34827"/>
              <a:gd name="adj2" fmla="val 8513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: 圆角 26">
            <a:extLst>
              <a:ext uri="{FF2B5EF4-FFF2-40B4-BE49-F238E27FC236}">
                <a16:creationId xmlns:a16="http://schemas.microsoft.com/office/drawing/2014/main" id="{AF4AF94B-B47B-4FFB-A68D-0C70EDC15767}"/>
              </a:ext>
            </a:extLst>
          </p:cNvPr>
          <p:cNvSpPr/>
          <p:nvPr/>
        </p:nvSpPr>
        <p:spPr>
          <a:xfrm>
            <a:off x="4775201" y="4671264"/>
            <a:ext cx="5842766" cy="508456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006F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使用上有任何疑問，可電洽圖書館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分機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3755) 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2BE9D05-5164-4472-B458-0C8C784F631A}"/>
              </a:ext>
            </a:extLst>
          </p:cNvPr>
          <p:cNvSpPr txBox="1"/>
          <p:nvPr/>
        </p:nvSpPr>
        <p:spPr>
          <a:xfrm>
            <a:off x="6140199" y="5168233"/>
            <a:ext cx="4927601" cy="57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0" marR="0" lvl="0" indent="0" algn="r" defTabSz="914400" rtl="0" eaLnBrk="1" fontAlgn="auto" latinLnBrk="0" hangingPunct="1">
              <a:lnSpc>
                <a:spcPct val="15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24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圖書館｜石謙慧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524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318690"/>
              </p:ext>
            </p:extLst>
          </p:nvPr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503886"/>
              </p:ext>
            </p:extLst>
          </p:nvPr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39">
            <a:extLst>
              <a:ext uri="{FF2B5EF4-FFF2-40B4-BE49-F238E27FC236}">
                <a16:creationId xmlns:a16="http://schemas.microsoft.com/office/drawing/2014/main" id="{67667103-B1A1-442E-BA56-63BF218263F5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079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763440"/>
            <a:ext cx="758190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936287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33" y="1208015"/>
            <a:ext cx="4725982" cy="2860647"/>
          </a:xfrm>
        </p:spPr>
        <p:txBody>
          <a:bodyPr numCol="1">
            <a:normAutofit lnSpcReduction="10000"/>
          </a:bodyPr>
          <a:lstStyle/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論文格式規範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論文撰寫範例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（記得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刪除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範例中的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提示文字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，如</a:t>
            </a:r>
            <a:b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頁首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紅字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/○/XXX/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參考文獻範例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等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一律使用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教務處最新版本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kumimoji="0" lang="en-US" altLang="zh-TW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1230191-FB1D-459A-89FC-117CA6A250F3}"/>
              </a:ext>
            </a:extLst>
          </p:cNvPr>
          <p:cNvSpPr txBox="1"/>
          <p:nvPr/>
        </p:nvSpPr>
        <p:spPr>
          <a:xfrm>
            <a:off x="6286499" y="1497860"/>
            <a:ext cx="59055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相關檔案下載位置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5FB5ED4-BDE1-4AD3-834D-BC9E9DCDB9E3}"/>
              </a:ext>
            </a:extLst>
          </p:cNvPr>
          <p:cNvSpPr txBox="1"/>
          <p:nvPr/>
        </p:nvSpPr>
        <p:spPr>
          <a:xfrm>
            <a:off x="6296024" y="2097280"/>
            <a:ext cx="5905500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14000"/>
              </a:lnSpc>
              <a:buClr>
                <a:srgbClr val="FFC000"/>
              </a:buClr>
              <a:defRPr sz="2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健行首頁→行政單位→教務處→</a:t>
            </a:r>
            <a:br>
              <a:rPr lang="en-US" altLang="zh-TW" dirty="0"/>
            </a:br>
            <a:r>
              <a:rPr lang="zh-TW" altLang="en-US" dirty="0"/>
              <a:t>學生專區→碩士修業流程→</a:t>
            </a:r>
            <a:endParaRPr lang="en-US" altLang="zh-TW" dirty="0"/>
          </a:p>
          <a:p>
            <a:r>
              <a:rPr lang="en-US" altLang="zh-TW" dirty="0">
                <a:solidFill>
                  <a:srgbClr val="0070C0"/>
                </a:solidFill>
              </a:rPr>
              <a:t>6.</a:t>
            </a:r>
            <a:r>
              <a:rPr lang="zh-TW" altLang="en-US" dirty="0">
                <a:solidFill>
                  <a:srgbClr val="0070C0"/>
                </a:solidFill>
              </a:rPr>
              <a:t>論文撰寫 </a:t>
            </a:r>
            <a:r>
              <a:rPr lang="zh-TW" altLang="en-US" b="0" dirty="0"/>
              <a:t>以及下方</a:t>
            </a:r>
            <a:r>
              <a:rPr lang="en-US" altLang="zh-TW" b="0" dirty="0"/>
              <a:t> </a:t>
            </a:r>
            <a:r>
              <a:rPr lang="zh-TW" altLang="en-US" dirty="0">
                <a:solidFill>
                  <a:srgbClr val="0070C0"/>
                </a:solidFill>
              </a:rPr>
              <a:t>論文相關文件、</a:t>
            </a:r>
            <a:br>
              <a:rPr lang="en-US" altLang="zh-TW" dirty="0">
                <a:solidFill>
                  <a:srgbClr val="0070C0"/>
                </a:solidFill>
              </a:rPr>
            </a:br>
            <a:r>
              <a:rPr lang="zh-TW" altLang="en-US" dirty="0">
                <a:solidFill>
                  <a:srgbClr val="0070C0"/>
                </a:solidFill>
              </a:rPr>
              <a:t>離校應繳註冊組項目一覽表、註冊組其它表單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sz="1200" b="0" dirty="0"/>
              <a:t>（</a:t>
            </a:r>
            <a:r>
              <a:rPr lang="en-US" altLang="zh-TW" sz="1200" b="0" dirty="0">
                <a:hlinkClick r:id="rId2"/>
              </a:rPr>
              <a:t>https://aa.uch.edu.tw/p/404-1010-1303.php?Lang=zh-tw#gsc.tab=0</a:t>
            </a:r>
            <a:r>
              <a:rPr lang="zh-TW" altLang="en-US" sz="1200" b="0" dirty="0"/>
              <a:t>）</a:t>
            </a:r>
            <a:endParaRPr lang="zh-TW" altLang="en-US" b="0" dirty="0"/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A7284ED6-E260-44ED-B84C-A3D9B1C83754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7" name="內容版面配置區 3">
            <a:extLst>
              <a:ext uri="{FF2B5EF4-FFF2-40B4-BE49-F238E27FC236}">
                <a16:creationId xmlns:a16="http://schemas.microsoft.com/office/drawing/2014/main" id="{80E0C11A-25B2-43E3-87E4-B98FB7B06217}"/>
              </a:ext>
            </a:extLst>
          </p:cNvPr>
          <p:cNvSpPr txBox="1">
            <a:spLocks/>
          </p:cNvSpPr>
          <p:nvPr/>
        </p:nvSpPr>
        <p:spPr>
          <a:xfrm>
            <a:off x="534933" y="4328719"/>
            <a:ext cx="11561817" cy="2529280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紙本裝訂要求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封底：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淡藍色 彩紋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內頁：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70-80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普通紙</a:t>
            </a: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黑白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彩色、單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雙面 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無特別規定</a:t>
            </a:r>
            <a:endParaRPr lang="en-US" altLang="zh-TW" sz="16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endParaRPr lang="en-US" altLang="zh-TW" sz="1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內文字體、行距要求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中文字體：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標楷體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英、數字體：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Times New Roman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大小：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，行距：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1.5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倍行高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，字距：標準字距。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彩紋紙SH-7123 灰藍31x43&quot;150P">
            <a:extLst>
              <a:ext uri="{FF2B5EF4-FFF2-40B4-BE49-F238E27FC236}">
                <a16:creationId xmlns:a16="http://schemas.microsoft.com/office/drawing/2014/main" id="{5F18149E-F9D5-4FA8-AA99-4D47B396B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49" y="5729680"/>
            <a:ext cx="848859" cy="8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33" y="1208015"/>
            <a:ext cx="4725982" cy="2860647"/>
          </a:xfrm>
        </p:spPr>
        <p:txBody>
          <a:bodyPr numCol="1">
            <a:normAutofit lnSpcReduction="10000"/>
          </a:bodyPr>
          <a:lstStyle/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論文格式規範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論文撰寫範例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（記得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刪除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範例中的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提示文字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，如</a:t>
            </a:r>
            <a:b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頁首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紅字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/○/XXX/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參考文獻範例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等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一律使用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教務處最新版本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kumimoji="0" lang="en-US" altLang="zh-TW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1230191-FB1D-459A-89FC-117CA6A250F3}"/>
              </a:ext>
            </a:extLst>
          </p:cNvPr>
          <p:cNvSpPr txBox="1"/>
          <p:nvPr/>
        </p:nvSpPr>
        <p:spPr>
          <a:xfrm>
            <a:off x="6286499" y="1497860"/>
            <a:ext cx="59055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相關檔案下載位置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5FB5ED4-BDE1-4AD3-834D-BC9E9DCDB9E3}"/>
              </a:ext>
            </a:extLst>
          </p:cNvPr>
          <p:cNvSpPr txBox="1"/>
          <p:nvPr/>
        </p:nvSpPr>
        <p:spPr>
          <a:xfrm>
            <a:off x="6296024" y="2097280"/>
            <a:ext cx="5905500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14000"/>
              </a:lnSpc>
              <a:buClr>
                <a:srgbClr val="FFC000"/>
              </a:buClr>
              <a:defRPr sz="2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健行首頁→行政單位→教務處→</a:t>
            </a:r>
            <a:br>
              <a:rPr lang="en-US" altLang="zh-TW" dirty="0"/>
            </a:br>
            <a:r>
              <a:rPr lang="zh-TW" altLang="en-US" dirty="0"/>
              <a:t>學生專區→碩士修業流程→</a:t>
            </a:r>
            <a:endParaRPr lang="en-US" altLang="zh-TW" dirty="0"/>
          </a:p>
          <a:p>
            <a:r>
              <a:rPr lang="en-US" altLang="zh-TW" dirty="0">
                <a:solidFill>
                  <a:srgbClr val="0070C0"/>
                </a:solidFill>
              </a:rPr>
              <a:t>6.</a:t>
            </a:r>
            <a:r>
              <a:rPr lang="zh-TW" altLang="en-US" dirty="0">
                <a:solidFill>
                  <a:srgbClr val="0070C0"/>
                </a:solidFill>
              </a:rPr>
              <a:t>論文撰寫 </a:t>
            </a:r>
            <a:r>
              <a:rPr lang="zh-TW" altLang="en-US" b="0" dirty="0"/>
              <a:t>以及下方</a:t>
            </a:r>
            <a:r>
              <a:rPr lang="en-US" altLang="zh-TW" b="0" dirty="0"/>
              <a:t> </a:t>
            </a:r>
            <a:r>
              <a:rPr lang="zh-TW" altLang="en-US" dirty="0">
                <a:solidFill>
                  <a:srgbClr val="0070C0"/>
                </a:solidFill>
              </a:rPr>
              <a:t>論文相關文件、</a:t>
            </a:r>
            <a:br>
              <a:rPr lang="en-US" altLang="zh-TW" dirty="0">
                <a:solidFill>
                  <a:srgbClr val="0070C0"/>
                </a:solidFill>
              </a:rPr>
            </a:br>
            <a:r>
              <a:rPr lang="zh-TW" altLang="en-US" dirty="0">
                <a:solidFill>
                  <a:srgbClr val="0070C0"/>
                </a:solidFill>
              </a:rPr>
              <a:t>離校應繳註冊組項目一覽表、註冊組其它表單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sz="1200" b="0" dirty="0"/>
              <a:t>（</a:t>
            </a:r>
            <a:r>
              <a:rPr lang="en-US" altLang="zh-TW" sz="1200" b="0" dirty="0">
                <a:hlinkClick r:id="rId2"/>
              </a:rPr>
              <a:t>https://aa.uch.edu.tw/p/404-1010-1303.php?Lang=zh-tw#gsc.tab=0</a:t>
            </a:r>
            <a:r>
              <a:rPr lang="zh-TW" altLang="en-US" sz="1200" b="0" dirty="0"/>
              <a:t>）</a:t>
            </a:r>
            <a:endParaRPr lang="zh-TW" altLang="en-US" b="0" dirty="0"/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A7284ED6-E260-44ED-B84C-A3D9B1C83754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7" name="內容版面配置區 3">
            <a:extLst>
              <a:ext uri="{FF2B5EF4-FFF2-40B4-BE49-F238E27FC236}">
                <a16:creationId xmlns:a16="http://schemas.microsoft.com/office/drawing/2014/main" id="{80E0C11A-25B2-43E3-87E4-B98FB7B06217}"/>
              </a:ext>
            </a:extLst>
          </p:cNvPr>
          <p:cNvSpPr txBox="1">
            <a:spLocks/>
          </p:cNvSpPr>
          <p:nvPr/>
        </p:nvSpPr>
        <p:spPr>
          <a:xfrm>
            <a:off x="534933" y="4328719"/>
            <a:ext cx="11561817" cy="2529280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紙本裝訂要求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封底：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淡藍色 彩紋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內頁：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70-80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普通紙</a:t>
            </a: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黑白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彩色、單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雙面 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無特別規定</a:t>
            </a:r>
            <a:endParaRPr lang="en-US" altLang="zh-TW" sz="16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endParaRPr lang="en-US" altLang="zh-TW" sz="1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內文字體、行距要求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中文字體：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標楷體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英、數字體：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Times New Roman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大小：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，行距：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1.5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倍行高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，字距：標準字距。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彩紋紙SH-7123 灰藍31x43&quot;150P">
            <a:extLst>
              <a:ext uri="{FF2B5EF4-FFF2-40B4-BE49-F238E27FC236}">
                <a16:creationId xmlns:a16="http://schemas.microsoft.com/office/drawing/2014/main" id="{5F18149E-F9D5-4FA8-AA99-4D47B396B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49" y="5729680"/>
            <a:ext cx="848859" cy="8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37E1208A-C9EC-4C14-AE93-D6F602D2E6FC}"/>
              </a:ext>
            </a:extLst>
          </p:cNvPr>
          <p:cNvGrpSpPr/>
          <p:nvPr/>
        </p:nvGrpSpPr>
        <p:grpSpPr>
          <a:xfrm>
            <a:off x="5393575" y="-25401"/>
            <a:ext cx="1245404" cy="7218858"/>
            <a:chOff x="5472126" y="-88900"/>
            <a:chExt cx="1245404" cy="7218858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1FDD5341-C470-4168-81F7-4A42E02CB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837" t="7171" r="41837" b="7171"/>
            <a:stretch/>
          </p:blipFill>
          <p:spPr>
            <a:xfrm>
              <a:off x="5744900" y="-88900"/>
              <a:ext cx="972630" cy="7218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內容版面配置區 3">
              <a:extLst>
                <a:ext uri="{FF2B5EF4-FFF2-40B4-BE49-F238E27FC236}">
                  <a16:creationId xmlns:a16="http://schemas.microsoft.com/office/drawing/2014/main" id="{50138F1A-88EC-4083-A5B4-6B6FF81C1B2F}"/>
                </a:ext>
              </a:extLst>
            </p:cNvPr>
            <p:cNvSpPr txBox="1">
              <a:spLocks/>
            </p:cNvSpPr>
            <p:nvPr/>
          </p:nvSpPr>
          <p:spPr>
            <a:xfrm>
              <a:off x="5472126" y="605987"/>
              <a:ext cx="688698" cy="1387561"/>
            </a:xfrm>
            <a:prstGeom prst="rect">
              <a:avLst/>
            </a:prstGeom>
          </p:spPr>
          <p:txBody>
            <a:bodyPr vert="eaVert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範例檔案</a:t>
              </a:r>
              <a:endPara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546A69FD-C81D-4F17-82FA-0A30819A4B48}"/>
              </a:ext>
            </a:extLst>
          </p:cNvPr>
          <p:cNvGrpSpPr/>
          <p:nvPr/>
        </p:nvGrpSpPr>
        <p:grpSpPr>
          <a:xfrm>
            <a:off x="6701476" y="-25399"/>
            <a:ext cx="1233633" cy="7218856"/>
            <a:chOff x="6633774" y="-88899"/>
            <a:chExt cx="1233633" cy="7218856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12DC48EC-F9BD-4D72-9B34-27DFAF607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142" t="7113" r="42142" b="7228"/>
            <a:stretch/>
          </p:blipFill>
          <p:spPr>
            <a:xfrm>
              <a:off x="6931087" y="-88899"/>
              <a:ext cx="936320" cy="72188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內容版面配置區 3">
              <a:extLst>
                <a:ext uri="{FF2B5EF4-FFF2-40B4-BE49-F238E27FC236}">
                  <a16:creationId xmlns:a16="http://schemas.microsoft.com/office/drawing/2014/main" id="{9A91C692-5778-4353-9491-BDE50F388D26}"/>
                </a:ext>
              </a:extLst>
            </p:cNvPr>
            <p:cNvSpPr txBox="1">
              <a:spLocks/>
            </p:cNvSpPr>
            <p:nvPr/>
          </p:nvSpPr>
          <p:spPr>
            <a:xfrm>
              <a:off x="6633774" y="824386"/>
              <a:ext cx="657347" cy="667800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Ｏ</a:t>
              </a:r>
              <a:endPara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3A7CBD5-E3A8-4FFC-A675-F7DB1095C6C5}"/>
              </a:ext>
            </a:extLst>
          </p:cNvPr>
          <p:cNvGrpSpPr/>
          <p:nvPr/>
        </p:nvGrpSpPr>
        <p:grpSpPr>
          <a:xfrm>
            <a:off x="7983281" y="-25402"/>
            <a:ext cx="1384553" cy="7218857"/>
            <a:chOff x="7983281" y="-88902"/>
            <a:chExt cx="1384553" cy="7218857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AE3089F1-E84D-4ADE-A2F0-C70D0F573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0885" t="7573" r="41335" b="7573"/>
            <a:stretch/>
          </p:blipFill>
          <p:spPr>
            <a:xfrm>
              <a:off x="8298608" y="-88902"/>
              <a:ext cx="1069226" cy="7218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內容版面配置區 3">
              <a:extLst>
                <a:ext uri="{FF2B5EF4-FFF2-40B4-BE49-F238E27FC236}">
                  <a16:creationId xmlns:a16="http://schemas.microsoft.com/office/drawing/2014/main" id="{8D00AEFC-2AEF-4CB3-A727-E23E374C76C1}"/>
                </a:ext>
              </a:extLst>
            </p:cNvPr>
            <p:cNvSpPr txBox="1">
              <a:spLocks/>
            </p:cNvSpPr>
            <p:nvPr/>
          </p:nvSpPr>
          <p:spPr>
            <a:xfrm>
              <a:off x="7983281" y="814860"/>
              <a:ext cx="657347" cy="667801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Ｘ</a:t>
              </a:r>
              <a:endPara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B95182C-7C38-4B94-BB66-2A3F57F25A60}"/>
              </a:ext>
            </a:extLst>
          </p:cNvPr>
          <p:cNvSpPr txBox="1"/>
          <p:nvPr/>
        </p:nvSpPr>
        <p:spPr>
          <a:xfrm>
            <a:off x="9118600" y="3993261"/>
            <a:ext cx="3126269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常見錯誤：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sz="1800" dirty="0">
                <a:solidFill>
                  <a:srgbClr val="FF0000"/>
                </a:solidFill>
              </a:rPr>
              <a:t>Ｘ 學年度寫錯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 algn="l"/>
            <a:r>
              <a:rPr lang="zh-TW" altLang="en-US" sz="1800" dirty="0">
                <a:solidFill>
                  <a:srgbClr val="FF0000"/>
                </a:solidFill>
              </a:rPr>
              <a:t>Ｘ 內容換行後被切割</a:t>
            </a:r>
            <a:endParaRPr lang="zh-TW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C99771E5-37AC-4387-96EA-571C09791DCC}"/>
              </a:ext>
            </a:extLst>
          </p:cNvPr>
          <p:cNvSpPr/>
          <p:nvPr/>
        </p:nvSpPr>
        <p:spPr>
          <a:xfrm>
            <a:off x="1125125" y="5214530"/>
            <a:ext cx="738408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B27425B0-16A3-4F8C-9C4C-078B4BA7DE24}"/>
              </a:ext>
            </a:extLst>
          </p:cNvPr>
          <p:cNvSpPr/>
          <p:nvPr/>
        </p:nvSpPr>
        <p:spPr>
          <a:xfrm>
            <a:off x="8610713" y="22986"/>
            <a:ext cx="457200" cy="3340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FAAFECA-4698-4D27-A2FF-3067EEA7EC6F}"/>
              </a:ext>
            </a:extLst>
          </p:cNvPr>
          <p:cNvSpPr txBox="1"/>
          <p:nvPr/>
        </p:nvSpPr>
        <p:spPr>
          <a:xfrm>
            <a:off x="0" y="236166"/>
            <a:ext cx="544515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r"/>
            <a:r>
              <a:rPr lang="zh-TW" altLang="en-US" dirty="0"/>
              <a:t>是畢業</a:t>
            </a:r>
            <a:r>
              <a:rPr lang="zh-TW" altLang="en-US" dirty="0">
                <a:solidFill>
                  <a:srgbClr val="FF0000"/>
                </a:solidFill>
              </a:rPr>
              <a:t>「學年度」</a:t>
            </a:r>
            <a:r>
              <a:rPr lang="zh-TW" altLang="en-US" dirty="0"/>
              <a:t>不是「年度」</a:t>
            </a:r>
            <a:br>
              <a:rPr lang="en-US" altLang="zh-TW" dirty="0"/>
            </a:b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114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年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6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月 是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113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學年第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學期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617A174B-F847-4293-A31B-709E10ACCFF1}"/>
              </a:ext>
            </a:extLst>
          </p:cNvPr>
          <p:cNvSpPr/>
          <p:nvPr/>
        </p:nvSpPr>
        <p:spPr>
          <a:xfrm>
            <a:off x="8604621" y="1036155"/>
            <a:ext cx="457200" cy="1413768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1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9196</TotalTime>
  <Words>4008</Words>
  <Application>Microsoft Office PowerPoint</Application>
  <PresentationFormat>寬螢幕</PresentationFormat>
  <Paragraphs>602</Paragraphs>
  <Slides>57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65" baseType="lpstr">
      <vt:lpstr>Calibri</vt:lpstr>
      <vt:lpstr>Calibri Light</vt:lpstr>
      <vt:lpstr>微軟正黑體</vt:lpstr>
      <vt:lpstr>Gotham</vt:lpstr>
      <vt:lpstr>WenQuanYi Zen Hei</vt:lpstr>
      <vt:lpstr>Arial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240</cp:revision>
  <dcterms:created xsi:type="dcterms:W3CDTF">2024-09-09T08:19:05Z</dcterms:created>
  <dcterms:modified xsi:type="dcterms:W3CDTF">2025-05-13T07:30:36Z</dcterms:modified>
</cp:coreProperties>
</file>