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8"/>
  </p:notesMasterIdLst>
  <p:sldIdLst>
    <p:sldId id="371" r:id="rId2"/>
    <p:sldId id="448" r:id="rId3"/>
    <p:sldId id="449" r:id="rId4"/>
    <p:sldId id="454" r:id="rId5"/>
    <p:sldId id="450" r:id="rId6"/>
    <p:sldId id="455" r:id="rId7"/>
    <p:sldId id="456" r:id="rId8"/>
    <p:sldId id="458" r:id="rId9"/>
    <p:sldId id="457" r:id="rId10"/>
    <p:sldId id="459" r:id="rId11"/>
    <p:sldId id="451" r:id="rId12"/>
    <p:sldId id="453" r:id="rId13"/>
    <p:sldId id="461" r:id="rId14"/>
    <p:sldId id="468" r:id="rId15"/>
    <p:sldId id="469" r:id="rId16"/>
    <p:sldId id="475" r:id="rId17"/>
    <p:sldId id="478" r:id="rId18"/>
    <p:sldId id="477" r:id="rId19"/>
    <p:sldId id="462" r:id="rId20"/>
    <p:sldId id="463" r:id="rId21"/>
    <p:sldId id="464" r:id="rId22"/>
    <p:sldId id="470" r:id="rId23"/>
    <p:sldId id="465" r:id="rId24"/>
    <p:sldId id="472" r:id="rId25"/>
    <p:sldId id="466" r:id="rId26"/>
    <p:sldId id="471" r:id="rId27"/>
    <p:sldId id="476" r:id="rId28"/>
    <p:sldId id="445" r:id="rId29"/>
    <p:sldId id="415" r:id="rId30"/>
    <p:sldId id="387" r:id="rId31"/>
    <p:sldId id="404" r:id="rId32"/>
    <p:sldId id="440" r:id="rId33"/>
    <p:sldId id="441" r:id="rId34"/>
    <p:sldId id="444" r:id="rId35"/>
    <p:sldId id="442" r:id="rId36"/>
    <p:sldId id="410" r:id="rId37"/>
    <p:sldId id="413" r:id="rId38"/>
    <p:sldId id="386" r:id="rId39"/>
    <p:sldId id="405" r:id="rId40"/>
    <p:sldId id="446" r:id="rId41"/>
    <p:sldId id="399" r:id="rId42"/>
    <p:sldId id="396" r:id="rId43"/>
    <p:sldId id="438" r:id="rId44"/>
    <p:sldId id="420" r:id="rId45"/>
    <p:sldId id="394" r:id="rId46"/>
    <p:sldId id="401" r:id="rId47"/>
    <p:sldId id="398" r:id="rId48"/>
    <p:sldId id="400" r:id="rId49"/>
    <p:sldId id="421" r:id="rId50"/>
    <p:sldId id="402" r:id="rId51"/>
    <p:sldId id="403" r:id="rId52"/>
    <p:sldId id="408" r:id="rId53"/>
    <p:sldId id="407" r:id="rId54"/>
    <p:sldId id="397" r:id="rId55"/>
    <p:sldId id="416" r:id="rId56"/>
    <p:sldId id="417" r:id="rId57"/>
    <p:sldId id="418" r:id="rId58"/>
    <p:sldId id="406" r:id="rId59"/>
    <p:sldId id="419" r:id="rId60"/>
    <p:sldId id="423" r:id="rId61"/>
    <p:sldId id="424" r:id="rId62"/>
    <p:sldId id="425" r:id="rId63"/>
    <p:sldId id="427" r:id="rId64"/>
    <p:sldId id="426" r:id="rId65"/>
    <p:sldId id="429" r:id="rId66"/>
    <p:sldId id="428" r:id="rId67"/>
    <p:sldId id="430" r:id="rId68"/>
    <p:sldId id="422" r:id="rId69"/>
    <p:sldId id="431" r:id="rId70"/>
    <p:sldId id="432" r:id="rId71"/>
    <p:sldId id="435" r:id="rId72"/>
    <p:sldId id="437" r:id="rId73"/>
    <p:sldId id="473" r:id="rId74"/>
    <p:sldId id="474" r:id="rId75"/>
    <p:sldId id="380" r:id="rId76"/>
    <p:sldId id="288" r:id="rId77"/>
  </p:sldIdLst>
  <p:sldSz cx="12192000" cy="6858000"/>
  <p:notesSz cx="6858000" cy="9144000"/>
  <p:embeddedFontLs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libri Light" panose="020F0302020204030204" pitchFamily="34" charset="0"/>
      <p:regular r:id="rId83"/>
      <p:italic r:id="rId84"/>
    </p:embeddedFont>
    <p:embeddedFont>
      <p:font typeface="微軟正黑體" panose="020B0604030504040204" pitchFamily="34" charset="-120"/>
      <p:regular r:id="rId85"/>
      <p:bold r:id="rId86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D1AD"/>
    <a:srgbClr val="0070C0"/>
    <a:srgbClr val="404040"/>
    <a:srgbClr val="FE6D74"/>
    <a:srgbClr val="98C9E3"/>
    <a:srgbClr val="72BBDC"/>
    <a:srgbClr val="98C8E2"/>
    <a:srgbClr val="FFC000"/>
    <a:srgbClr val="FFFFFF"/>
    <a:srgbClr val="338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6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0DB978A-A6FB-433A-A8C6-7EC1BD9817EC}" type="doc">
      <dgm:prSet loTypeId="urn:microsoft.com/office/officeart/2005/8/layout/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8F42E5EB-BEB5-45A9-A02F-1A1471877046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AC6D2B-FC7A-4B26-910C-E55E2683BF93}" type="parTrans" cxnId="{EF684E01-83A9-4D9C-B1AD-6282A7989485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309746-C736-45FC-8E6E-9871EA5BAC5D}" type="sibTrans" cxnId="{EF684E01-83A9-4D9C-B1AD-6282A7989485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053B44-C36C-42E7-B1CE-31E3D063CCFA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C8DA267-255D-4FF6-B483-D6C0F428287F}" type="parTrans" cxnId="{6B1D9652-6D70-4D7C-84D2-5A9D6D2D8F4F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8F5261-5D62-48D7-A939-C9A54D1DD008}" type="sibTrans" cxnId="{6B1D9652-6D70-4D7C-84D2-5A9D6D2D8F4F}">
      <dgm:prSet custT="1"/>
      <dgm:spPr>
        <a:solidFill>
          <a:srgbClr val="45D1AD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66DA1D4-B1CD-45E8-B741-1E15174FB8D5}">
      <dgm:prSet phldrT="[文字]" custT="1"/>
      <dgm:spPr>
        <a:solidFill>
          <a:srgbClr val="45D1AD"/>
        </a:solidFill>
      </dgm:spPr>
      <dgm:t>
        <a:bodyPr/>
        <a:lstStyle/>
        <a:p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gm:t>
    </dgm:pt>
    <dgm:pt modelId="{1CF0BDEE-98B3-4D27-B361-E03DD0DD8C52}" type="parTrans" cxnId="{1B6CD32A-26FF-4A6F-900B-9C779066A49C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5965CD-68F2-40F0-9A16-34CCBEA866AA}" type="sibTrans" cxnId="{1B6CD32A-26FF-4A6F-900B-9C779066A49C}">
      <dgm:prSet custT="1"/>
      <dgm:spPr>
        <a:solidFill>
          <a:srgbClr val="FFFF00"/>
        </a:solidFill>
        <a:ln>
          <a:solidFill>
            <a:srgbClr val="EEE800"/>
          </a:solidFill>
        </a:ln>
        <a:effectLst/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FA5A42-7EB4-40EC-BFC2-4290D97C284D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gm:t>
    </dgm:pt>
    <dgm:pt modelId="{F780122E-47EE-4929-8A24-877F90D4870D}" type="parTrans" cxnId="{A6A575EB-683E-416A-82B8-CF3E7732AF96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51DE54D-D1F0-47E5-B6D8-FCA8F5FDAC73}" type="sibTrans" cxnId="{A6A575EB-683E-416A-82B8-CF3E7732AF96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8A3E299-601F-4047-9EDB-4567A11020AB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gm:t>
    </dgm:pt>
    <dgm:pt modelId="{0DEE43FE-B4C1-4BF2-B8EC-8D2D49F81231}" type="parTrans" cxnId="{F5F205F6-EBA9-4855-A931-C3AD7DB27F1A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0B12CC-2122-4C16-8A10-E49B6B29CE77}" type="sibTrans" cxnId="{F5F205F6-EBA9-4855-A931-C3AD7DB27F1A}">
      <dgm:prSet custT="1"/>
      <dgm:spPr>
        <a:solidFill>
          <a:srgbClr val="FE6D74"/>
        </a:solidFill>
      </dgm:spPr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16EC7CB-92BC-4C61-895B-76F5CB66C426}">
      <dgm:prSet phldrT="[文字]" custT="1"/>
      <dgm:spPr>
        <a:solidFill>
          <a:srgbClr val="FE6D74"/>
        </a:solidFill>
      </dgm:spPr>
      <dgm:t>
        <a:bodyPr/>
        <a:lstStyle/>
        <a:p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gm:t>
    </dgm:pt>
    <dgm:pt modelId="{3288BD0C-8E65-4898-921E-20BBC6021B96}" type="par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154045-053D-4E9B-A833-364BE16F8D64}" type="sibTrans" cxnId="{E0DB225E-5B76-4589-83C3-D1A55C021B24}">
      <dgm:prSet/>
      <dgm:spPr/>
      <dgm:t>
        <a:bodyPr/>
        <a:lstStyle/>
        <a:p>
          <a:endParaRPr lang="zh-TW" altLang="en-US" sz="24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FD497E-AE9F-4269-89F1-0C70B50BCD69}" type="pres">
      <dgm:prSet presAssocID="{30DB978A-A6FB-433A-A8C6-7EC1BD9817EC}" presName="diagram" presStyleCnt="0">
        <dgm:presLayoutVars>
          <dgm:dir/>
          <dgm:resizeHandles val="exact"/>
        </dgm:presLayoutVars>
      </dgm:prSet>
      <dgm:spPr/>
    </dgm:pt>
    <dgm:pt modelId="{36742A9E-57DF-4401-9001-C21853322E7B}" type="pres">
      <dgm:prSet presAssocID="{8F42E5EB-BEB5-45A9-A02F-1A1471877046}" presName="node" presStyleLbl="node1" presStyleIdx="0" presStyleCnt="6" custScaleY="101261" custLinFactNeighborX="5028" custLinFactNeighborY="412">
        <dgm:presLayoutVars>
          <dgm:bulletEnabled val="1"/>
        </dgm:presLayoutVars>
      </dgm:prSet>
      <dgm:spPr/>
    </dgm:pt>
    <dgm:pt modelId="{ACFAF51E-3A94-4FE2-A51C-971DD409FEB5}" type="pres">
      <dgm:prSet presAssocID="{25309746-C736-45FC-8E6E-9871EA5BAC5D}" presName="sibTrans" presStyleLbl="sibTrans2D1" presStyleIdx="0" presStyleCnt="5" custScaleX="128352"/>
      <dgm:spPr/>
    </dgm:pt>
    <dgm:pt modelId="{BBDC9453-65B2-4AEA-802C-892830E2CDAE}" type="pres">
      <dgm:prSet presAssocID="{25309746-C736-45FC-8E6E-9871EA5BAC5D}" presName="connectorText" presStyleLbl="sibTrans2D1" presStyleIdx="0" presStyleCnt="5"/>
      <dgm:spPr/>
    </dgm:pt>
    <dgm:pt modelId="{01547A1D-6A91-45C6-BCEC-35373844252C}" type="pres">
      <dgm:prSet presAssocID="{9D053B44-C36C-42E7-B1CE-31E3D063CCFA}" presName="node" presStyleLbl="node1" presStyleIdx="1" presStyleCnt="6">
        <dgm:presLayoutVars>
          <dgm:bulletEnabled val="1"/>
        </dgm:presLayoutVars>
      </dgm:prSet>
      <dgm:spPr/>
    </dgm:pt>
    <dgm:pt modelId="{42FC35A8-0232-47C8-A058-6E586E4960ED}" type="pres">
      <dgm:prSet presAssocID="{078F5261-5D62-48D7-A939-C9A54D1DD008}" presName="sibTrans" presStyleLbl="sibTrans2D1" presStyleIdx="1" presStyleCnt="5" custScaleX="112221" custLinFactNeighborX="4043" custLinFactNeighborY="-2499"/>
      <dgm:spPr/>
    </dgm:pt>
    <dgm:pt modelId="{126F569D-8DD9-4DA7-A23E-156D03DD1667}" type="pres">
      <dgm:prSet presAssocID="{078F5261-5D62-48D7-A939-C9A54D1DD008}" presName="connectorText" presStyleLbl="sibTrans2D1" presStyleIdx="1" presStyleCnt="5"/>
      <dgm:spPr/>
    </dgm:pt>
    <dgm:pt modelId="{8599BF83-7037-4890-BAA3-812AAFF82F68}" type="pres">
      <dgm:prSet presAssocID="{D66DA1D4-B1CD-45E8-B741-1E15174FB8D5}" presName="node" presStyleLbl="node1" presStyleIdx="2" presStyleCnt="6">
        <dgm:presLayoutVars>
          <dgm:bulletEnabled val="1"/>
        </dgm:presLayoutVars>
      </dgm:prSet>
      <dgm:spPr/>
    </dgm:pt>
    <dgm:pt modelId="{3DBD6F23-DD3F-4BD2-A4B7-E1E27952FD78}" type="pres">
      <dgm:prSet presAssocID="{6A5965CD-68F2-40F0-9A16-34CCBEA866AA}" presName="sibTrans" presStyleLbl="sibTrans2D1" presStyleIdx="2" presStyleCnt="5" custScaleX="102389" custScaleY="78500" custLinFactNeighborY="1753"/>
      <dgm:spPr/>
    </dgm:pt>
    <dgm:pt modelId="{E8C7DFDC-0A71-4DAB-88EC-4BF4FF7E4ED5}" type="pres">
      <dgm:prSet presAssocID="{6A5965CD-68F2-40F0-9A16-34CCBEA866AA}" presName="connectorText" presStyleLbl="sibTrans2D1" presStyleIdx="2" presStyleCnt="5"/>
      <dgm:spPr/>
    </dgm:pt>
    <dgm:pt modelId="{45EE358F-E53B-443D-BFD7-DF9371901984}" type="pres">
      <dgm:prSet presAssocID="{D0FA5A42-7EB4-40EC-BFC2-4290D97C284D}" presName="node" presStyleLbl="node1" presStyleIdx="3" presStyleCnt="6" custLinFactNeighborY="-9776">
        <dgm:presLayoutVars>
          <dgm:bulletEnabled val="1"/>
        </dgm:presLayoutVars>
      </dgm:prSet>
      <dgm:spPr/>
    </dgm:pt>
    <dgm:pt modelId="{442EE3C2-77C4-4C46-A9E5-9FD1DB101F3D}" type="pres">
      <dgm:prSet presAssocID="{C51DE54D-D1F0-47E5-B6D8-FCA8F5FDAC73}" presName="sibTrans" presStyleLbl="sibTrans2D1" presStyleIdx="3" presStyleCnt="5" custScaleX="112221" custLinFactNeighborX="-1617" custLinFactNeighborY="-1291"/>
      <dgm:spPr/>
    </dgm:pt>
    <dgm:pt modelId="{14BF4934-A1A3-46C0-92A4-07B3E59EB2D7}" type="pres">
      <dgm:prSet presAssocID="{C51DE54D-D1F0-47E5-B6D8-FCA8F5FDAC73}" presName="connectorText" presStyleLbl="sibTrans2D1" presStyleIdx="3" presStyleCnt="5"/>
      <dgm:spPr/>
    </dgm:pt>
    <dgm:pt modelId="{96038269-0A08-46C5-8BB0-2BB42633F32F}" type="pres">
      <dgm:prSet presAssocID="{18A3E299-601F-4047-9EDB-4567A11020AB}" presName="node" presStyleLbl="node1" presStyleIdx="4" presStyleCnt="6" custLinFactNeighborY="-9776">
        <dgm:presLayoutVars>
          <dgm:bulletEnabled val="1"/>
        </dgm:presLayoutVars>
      </dgm:prSet>
      <dgm:spPr/>
    </dgm:pt>
    <dgm:pt modelId="{41383E14-932A-484B-A6E6-1FCBE3FA0FA2}" type="pres">
      <dgm:prSet presAssocID="{6B0B12CC-2122-4C16-8A10-E49B6B29CE77}" presName="sibTrans" presStyleLbl="sibTrans2D1" presStyleIdx="4" presStyleCnt="5" custScaleX="127931" custLinFactNeighborX="-9552"/>
      <dgm:spPr/>
    </dgm:pt>
    <dgm:pt modelId="{342D08DD-5DAF-44C6-A7B3-F750AD50E014}" type="pres">
      <dgm:prSet presAssocID="{6B0B12CC-2122-4C16-8A10-E49B6B29CE77}" presName="connectorText" presStyleLbl="sibTrans2D1" presStyleIdx="4" presStyleCnt="5"/>
      <dgm:spPr/>
    </dgm:pt>
    <dgm:pt modelId="{5018AEDE-C124-49F6-A258-FAEADF3C83B5}" type="pres">
      <dgm:prSet presAssocID="{516EC7CB-92BC-4C61-895B-76F5CB66C426}" presName="node" presStyleLbl="node1" presStyleIdx="5" presStyleCnt="6" custLinFactNeighborX="4880" custLinFactNeighborY="-9776">
        <dgm:presLayoutVars>
          <dgm:bulletEnabled val="1"/>
        </dgm:presLayoutVars>
      </dgm:prSet>
      <dgm:spPr/>
    </dgm:pt>
  </dgm:ptLst>
  <dgm:cxnLst>
    <dgm:cxn modelId="{EF684E01-83A9-4D9C-B1AD-6282A7989485}" srcId="{30DB978A-A6FB-433A-A8C6-7EC1BD9817EC}" destId="{8F42E5EB-BEB5-45A9-A02F-1A1471877046}" srcOrd="0" destOrd="0" parTransId="{DDAC6D2B-FC7A-4B26-910C-E55E2683BF93}" sibTransId="{25309746-C736-45FC-8E6E-9871EA5BAC5D}"/>
    <dgm:cxn modelId="{C2664C05-8741-45F8-A5D8-2899DE380953}" type="presOf" srcId="{6A5965CD-68F2-40F0-9A16-34CCBEA866AA}" destId="{3DBD6F23-DD3F-4BD2-A4B7-E1E27952FD78}" srcOrd="0" destOrd="0" presId="urn:microsoft.com/office/officeart/2005/8/layout/process5"/>
    <dgm:cxn modelId="{0DC5E605-79BC-4D84-A6F3-23C73AE72D73}" type="presOf" srcId="{25309746-C736-45FC-8E6E-9871EA5BAC5D}" destId="{ACFAF51E-3A94-4FE2-A51C-971DD409FEB5}" srcOrd="0" destOrd="0" presId="urn:microsoft.com/office/officeart/2005/8/layout/process5"/>
    <dgm:cxn modelId="{4E18AA0B-C572-4B78-9CF5-D66A05B078F2}" type="presOf" srcId="{18A3E299-601F-4047-9EDB-4567A11020AB}" destId="{96038269-0A08-46C5-8BB0-2BB42633F32F}" srcOrd="0" destOrd="0" presId="urn:microsoft.com/office/officeart/2005/8/layout/process5"/>
    <dgm:cxn modelId="{58404B28-E684-4094-AE72-C0C98AAD3AE4}" type="presOf" srcId="{D66DA1D4-B1CD-45E8-B741-1E15174FB8D5}" destId="{8599BF83-7037-4890-BAA3-812AAFF82F68}" srcOrd="0" destOrd="0" presId="urn:microsoft.com/office/officeart/2005/8/layout/process5"/>
    <dgm:cxn modelId="{1B6CD32A-26FF-4A6F-900B-9C779066A49C}" srcId="{30DB978A-A6FB-433A-A8C6-7EC1BD9817EC}" destId="{D66DA1D4-B1CD-45E8-B741-1E15174FB8D5}" srcOrd="2" destOrd="0" parTransId="{1CF0BDEE-98B3-4D27-B361-E03DD0DD8C52}" sibTransId="{6A5965CD-68F2-40F0-9A16-34CCBEA866AA}"/>
    <dgm:cxn modelId="{8E4E5339-3D56-47E9-95C0-B12ED12C40F3}" type="presOf" srcId="{C51DE54D-D1F0-47E5-B6D8-FCA8F5FDAC73}" destId="{14BF4934-A1A3-46C0-92A4-07B3E59EB2D7}" srcOrd="1" destOrd="0" presId="urn:microsoft.com/office/officeart/2005/8/layout/process5"/>
    <dgm:cxn modelId="{9BB1DF5C-8D7D-43CC-84E9-791AC499ED3B}" type="presOf" srcId="{8F42E5EB-BEB5-45A9-A02F-1A1471877046}" destId="{36742A9E-57DF-4401-9001-C21853322E7B}" srcOrd="0" destOrd="0" presId="urn:microsoft.com/office/officeart/2005/8/layout/process5"/>
    <dgm:cxn modelId="{E0DB225E-5B76-4589-83C3-D1A55C021B24}" srcId="{30DB978A-A6FB-433A-A8C6-7EC1BD9817EC}" destId="{516EC7CB-92BC-4C61-895B-76F5CB66C426}" srcOrd="5" destOrd="0" parTransId="{3288BD0C-8E65-4898-921E-20BBC6021B96}" sibTransId="{3B154045-053D-4E9B-A833-364BE16F8D64}"/>
    <dgm:cxn modelId="{8B53E741-2ABA-4960-98F9-E694432E27F3}" type="presOf" srcId="{078F5261-5D62-48D7-A939-C9A54D1DD008}" destId="{42FC35A8-0232-47C8-A058-6E586E4960ED}" srcOrd="0" destOrd="0" presId="urn:microsoft.com/office/officeart/2005/8/layout/process5"/>
    <dgm:cxn modelId="{DB84DB63-1B1B-479C-A63F-1CC1105A50AB}" type="presOf" srcId="{516EC7CB-92BC-4C61-895B-76F5CB66C426}" destId="{5018AEDE-C124-49F6-A258-FAEADF3C83B5}" srcOrd="0" destOrd="0" presId="urn:microsoft.com/office/officeart/2005/8/layout/process5"/>
    <dgm:cxn modelId="{3F595270-8D9D-46AB-AAA0-D1085D9D903E}" type="presOf" srcId="{30DB978A-A6FB-433A-A8C6-7EC1BD9817EC}" destId="{40FD497E-AE9F-4269-89F1-0C70B50BCD69}" srcOrd="0" destOrd="0" presId="urn:microsoft.com/office/officeart/2005/8/layout/process5"/>
    <dgm:cxn modelId="{7E55A371-F037-4E4E-8E6F-C8164AA7FB9C}" type="presOf" srcId="{C51DE54D-D1F0-47E5-B6D8-FCA8F5FDAC73}" destId="{442EE3C2-77C4-4C46-A9E5-9FD1DB101F3D}" srcOrd="0" destOrd="0" presId="urn:microsoft.com/office/officeart/2005/8/layout/process5"/>
    <dgm:cxn modelId="{6B1D9652-6D70-4D7C-84D2-5A9D6D2D8F4F}" srcId="{30DB978A-A6FB-433A-A8C6-7EC1BD9817EC}" destId="{9D053B44-C36C-42E7-B1CE-31E3D063CCFA}" srcOrd="1" destOrd="0" parTransId="{3C8DA267-255D-4FF6-B483-D6C0F428287F}" sibTransId="{078F5261-5D62-48D7-A939-C9A54D1DD008}"/>
    <dgm:cxn modelId="{401D3786-5E33-44DA-9AFC-A6C4FD71F5C1}" type="presOf" srcId="{6B0B12CC-2122-4C16-8A10-E49B6B29CE77}" destId="{342D08DD-5DAF-44C6-A7B3-F750AD50E014}" srcOrd="1" destOrd="0" presId="urn:microsoft.com/office/officeart/2005/8/layout/process5"/>
    <dgm:cxn modelId="{A3A5638E-4B4A-48F1-92CE-DCC6392C6ED4}" type="presOf" srcId="{078F5261-5D62-48D7-A939-C9A54D1DD008}" destId="{126F569D-8DD9-4DA7-A23E-156D03DD1667}" srcOrd="1" destOrd="0" presId="urn:microsoft.com/office/officeart/2005/8/layout/process5"/>
    <dgm:cxn modelId="{D8393DA0-1246-46A5-9BCB-E562E42D3DD1}" type="presOf" srcId="{6A5965CD-68F2-40F0-9A16-34CCBEA866AA}" destId="{E8C7DFDC-0A71-4DAB-88EC-4BF4FF7E4ED5}" srcOrd="1" destOrd="0" presId="urn:microsoft.com/office/officeart/2005/8/layout/process5"/>
    <dgm:cxn modelId="{7CDB0BB5-1B29-4712-B2B2-CEB23A5B0A6D}" type="presOf" srcId="{25309746-C736-45FC-8E6E-9871EA5BAC5D}" destId="{BBDC9453-65B2-4AEA-802C-892830E2CDAE}" srcOrd="1" destOrd="0" presId="urn:microsoft.com/office/officeart/2005/8/layout/process5"/>
    <dgm:cxn modelId="{CC99E7D6-1C29-486F-BBAD-EA9BF2F7A736}" type="presOf" srcId="{6B0B12CC-2122-4C16-8A10-E49B6B29CE77}" destId="{41383E14-932A-484B-A6E6-1FCBE3FA0FA2}" srcOrd="0" destOrd="0" presId="urn:microsoft.com/office/officeart/2005/8/layout/process5"/>
    <dgm:cxn modelId="{F21DCBD9-17ED-40A6-9390-96F93FEBBB24}" type="presOf" srcId="{9D053B44-C36C-42E7-B1CE-31E3D063CCFA}" destId="{01547A1D-6A91-45C6-BCEC-35373844252C}" srcOrd="0" destOrd="0" presId="urn:microsoft.com/office/officeart/2005/8/layout/process5"/>
    <dgm:cxn modelId="{269CF0E9-ED99-49A2-AA4C-3A9A61C105E0}" type="presOf" srcId="{D0FA5A42-7EB4-40EC-BFC2-4290D97C284D}" destId="{45EE358F-E53B-443D-BFD7-DF9371901984}" srcOrd="0" destOrd="0" presId="urn:microsoft.com/office/officeart/2005/8/layout/process5"/>
    <dgm:cxn modelId="{A6A575EB-683E-416A-82B8-CF3E7732AF96}" srcId="{30DB978A-A6FB-433A-A8C6-7EC1BD9817EC}" destId="{D0FA5A42-7EB4-40EC-BFC2-4290D97C284D}" srcOrd="3" destOrd="0" parTransId="{F780122E-47EE-4929-8A24-877F90D4870D}" sibTransId="{C51DE54D-D1F0-47E5-B6D8-FCA8F5FDAC73}"/>
    <dgm:cxn modelId="{F5F205F6-EBA9-4855-A931-C3AD7DB27F1A}" srcId="{30DB978A-A6FB-433A-A8C6-7EC1BD9817EC}" destId="{18A3E299-601F-4047-9EDB-4567A11020AB}" srcOrd="4" destOrd="0" parTransId="{0DEE43FE-B4C1-4BF2-B8EC-8D2D49F81231}" sibTransId="{6B0B12CC-2122-4C16-8A10-E49B6B29CE77}"/>
    <dgm:cxn modelId="{825C5F5C-EC70-407E-B279-5356EC1DA0A4}" type="presParOf" srcId="{40FD497E-AE9F-4269-89F1-0C70B50BCD69}" destId="{36742A9E-57DF-4401-9001-C21853322E7B}" srcOrd="0" destOrd="0" presId="urn:microsoft.com/office/officeart/2005/8/layout/process5"/>
    <dgm:cxn modelId="{FBB4CF9A-079E-44B8-B631-4DA75AFDD1E0}" type="presParOf" srcId="{40FD497E-AE9F-4269-89F1-0C70B50BCD69}" destId="{ACFAF51E-3A94-4FE2-A51C-971DD409FEB5}" srcOrd="1" destOrd="0" presId="urn:microsoft.com/office/officeart/2005/8/layout/process5"/>
    <dgm:cxn modelId="{175F381F-FD6A-4695-A7CE-582E4A042DBA}" type="presParOf" srcId="{ACFAF51E-3A94-4FE2-A51C-971DD409FEB5}" destId="{BBDC9453-65B2-4AEA-802C-892830E2CDAE}" srcOrd="0" destOrd="0" presId="urn:microsoft.com/office/officeart/2005/8/layout/process5"/>
    <dgm:cxn modelId="{94692939-40C5-46B8-8788-863168C6B265}" type="presParOf" srcId="{40FD497E-AE9F-4269-89F1-0C70B50BCD69}" destId="{01547A1D-6A91-45C6-BCEC-35373844252C}" srcOrd="2" destOrd="0" presId="urn:microsoft.com/office/officeart/2005/8/layout/process5"/>
    <dgm:cxn modelId="{3FFFF3D1-FE38-4F0C-AD7F-AFE4AFA930FE}" type="presParOf" srcId="{40FD497E-AE9F-4269-89F1-0C70B50BCD69}" destId="{42FC35A8-0232-47C8-A058-6E586E4960ED}" srcOrd="3" destOrd="0" presId="urn:microsoft.com/office/officeart/2005/8/layout/process5"/>
    <dgm:cxn modelId="{6CFBEA05-2279-4175-B594-9A3A6C2C7B0A}" type="presParOf" srcId="{42FC35A8-0232-47C8-A058-6E586E4960ED}" destId="{126F569D-8DD9-4DA7-A23E-156D03DD1667}" srcOrd="0" destOrd="0" presId="urn:microsoft.com/office/officeart/2005/8/layout/process5"/>
    <dgm:cxn modelId="{02BF3E31-F4DC-4306-99B3-688BC4D10F59}" type="presParOf" srcId="{40FD497E-AE9F-4269-89F1-0C70B50BCD69}" destId="{8599BF83-7037-4890-BAA3-812AAFF82F68}" srcOrd="4" destOrd="0" presId="urn:microsoft.com/office/officeart/2005/8/layout/process5"/>
    <dgm:cxn modelId="{D1F251C5-32F6-435A-A778-FA778038C69C}" type="presParOf" srcId="{40FD497E-AE9F-4269-89F1-0C70B50BCD69}" destId="{3DBD6F23-DD3F-4BD2-A4B7-E1E27952FD78}" srcOrd="5" destOrd="0" presId="urn:microsoft.com/office/officeart/2005/8/layout/process5"/>
    <dgm:cxn modelId="{62CAA7EE-7567-47B3-AD31-DEE3F11E30F3}" type="presParOf" srcId="{3DBD6F23-DD3F-4BD2-A4B7-E1E27952FD78}" destId="{E8C7DFDC-0A71-4DAB-88EC-4BF4FF7E4ED5}" srcOrd="0" destOrd="0" presId="urn:microsoft.com/office/officeart/2005/8/layout/process5"/>
    <dgm:cxn modelId="{9CDD4886-5D4B-4AC6-BDD7-B45C7D1EF82F}" type="presParOf" srcId="{40FD497E-AE9F-4269-89F1-0C70B50BCD69}" destId="{45EE358F-E53B-443D-BFD7-DF9371901984}" srcOrd="6" destOrd="0" presId="urn:microsoft.com/office/officeart/2005/8/layout/process5"/>
    <dgm:cxn modelId="{6BAB2062-14D9-41CB-B4F8-FACF04FC7DF3}" type="presParOf" srcId="{40FD497E-AE9F-4269-89F1-0C70B50BCD69}" destId="{442EE3C2-77C4-4C46-A9E5-9FD1DB101F3D}" srcOrd="7" destOrd="0" presId="urn:microsoft.com/office/officeart/2005/8/layout/process5"/>
    <dgm:cxn modelId="{32CA9F95-73D8-4523-A247-C9EAB31F99E6}" type="presParOf" srcId="{442EE3C2-77C4-4C46-A9E5-9FD1DB101F3D}" destId="{14BF4934-A1A3-46C0-92A4-07B3E59EB2D7}" srcOrd="0" destOrd="0" presId="urn:microsoft.com/office/officeart/2005/8/layout/process5"/>
    <dgm:cxn modelId="{B8393A33-D489-485A-AEA5-829F52CA99CF}" type="presParOf" srcId="{40FD497E-AE9F-4269-89F1-0C70B50BCD69}" destId="{96038269-0A08-46C5-8BB0-2BB42633F32F}" srcOrd="8" destOrd="0" presId="urn:microsoft.com/office/officeart/2005/8/layout/process5"/>
    <dgm:cxn modelId="{CE4495DF-863E-4A2F-833F-73E1C761E1D4}" type="presParOf" srcId="{40FD497E-AE9F-4269-89F1-0C70B50BCD69}" destId="{41383E14-932A-484B-A6E6-1FCBE3FA0FA2}" srcOrd="9" destOrd="0" presId="urn:microsoft.com/office/officeart/2005/8/layout/process5"/>
    <dgm:cxn modelId="{CE8FC8A4-0075-4B8F-8E7F-D889B78FF8B7}" type="presParOf" srcId="{41383E14-932A-484B-A6E6-1FCBE3FA0FA2}" destId="{342D08DD-5DAF-44C6-A7B3-F750AD50E014}" srcOrd="0" destOrd="0" presId="urn:microsoft.com/office/officeart/2005/8/layout/process5"/>
    <dgm:cxn modelId="{B6315282-C1A3-4FA6-8590-433C0770B9D2}" type="presParOf" srcId="{40FD497E-AE9F-4269-89F1-0C70B50BCD69}" destId="{5018AEDE-C124-49F6-A258-FAEADF3C83B5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465725-B778-4F00-BAE9-12E5F54BD32F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460DA756-1E3F-4742-BC1E-745B1AEAA0C9}" type="pres">
      <dgm:prSet presAssocID="{CB465725-B778-4F00-BAE9-12E5F54BD32F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1B17BB6B-9632-46AF-8E6A-ACED34451A95}" type="presOf" srcId="{CB465725-B778-4F00-BAE9-12E5F54BD32F}" destId="{460DA756-1E3F-4742-BC1E-745B1AEAA0C9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2A9E-57DF-4401-9001-C21853322E7B}">
      <dsp:nvSpPr>
        <dsp:cNvPr id="0" name=""/>
        <dsp:cNvSpPr/>
      </dsp:nvSpPr>
      <dsp:spPr>
        <a:xfrm>
          <a:off x="156680" y="439487"/>
          <a:ext cx="2921732" cy="1775145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註冊、登入</a:t>
          </a:r>
          <a:b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</a:t>
          </a:r>
          <a:r>
            <a:rPr lang="zh-TW" altLang="en-U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提交系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統</a:t>
          </a:r>
          <a:endParaRPr lang="zh-TW" alt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672" y="491479"/>
        <a:ext cx="2817748" cy="1671161"/>
      </dsp:txXfrm>
    </dsp:sp>
    <dsp:sp modelId="{ACFAF51E-3A94-4FE2-A51C-971DD409FEB5}">
      <dsp:nvSpPr>
        <dsp:cNvPr id="0" name=""/>
        <dsp:cNvSpPr/>
      </dsp:nvSpPr>
      <dsp:spPr>
        <a:xfrm rot="21593704">
          <a:off x="3226435" y="961182"/>
          <a:ext cx="695088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6435" y="1106291"/>
        <a:ext cx="486562" cy="434753"/>
      </dsp:txXfrm>
    </dsp:sp>
    <dsp:sp modelId="{01547A1D-6A91-45C6-BCEC-35373844252C}">
      <dsp:nvSpPr>
        <dsp:cNvPr id="0" name=""/>
        <dsp:cNvSpPr/>
      </dsp:nvSpPr>
      <dsp:spPr>
        <a:xfrm>
          <a:off x="4100200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填寫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系統資料、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論文電子全文、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列印</a:t>
          </a:r>
          <a:r>
            <a:rPr lang="en-US" altLang="zh-TW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+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上傳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授權書</a:t>
          </a:r>
          <a:endParaRPr lang="en-US" altLang="zh-TW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151545" y="494663"/>
        <a:ext cx="2819042" cy="1650349"/>
      </dsp:txXfrm>
    </dsp:sp>
    <dsp:sp modelId="{42FC35A8-0232-47C8-A058-6E586E4960ED}">
      <dsp:nvSpPr>
        <dsp:cNvPr id="0" name=""/>
        <dsp:cNvSpPr/>
      </dsp:nvSpPr>
      <dsp:spPr>
        <a:xfrm>
          <a:off x="7266239" y="939435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66239" y="1084353"/>
        <a:ext cx="486574" cy="434753"/>
      </dsp:txXfrm>
    </dsp:sp>
    <dsp:sp modelId="{8599BF83-7037-4890-BAA3-812AAFF82F68}">
      <dsp:nvSpPr>
        <dsp:cNvPr id="0" name=""/>
        <dsp:cNvSpPr/>
      </dsp:nvSpPr>
      <dsp:spPr>
        <a:xfrm>
          <a:off x="8190626" y="443318"/>
          <a:ext cx="2921732" cy="1753039"/>
        </a:xfrm>
        <a:prstGeom prst="roundRect">
          <a:avLst>
            <a:gd name="adj" fmla="val 10000"/>
          </a:avLst>
        </a:prstGeom>
        <a:solidFill>
          <a:srgbClr val="45D1A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（</a:t>
          </a:r>
          <a: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  <a:t>個工作天）</a:t>
          </a:r>
          <a:br>
            <a:rPr lang="en-US" altLang="zh-TW" sz="1800" b="1" kern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圖書館審核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退件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  <a: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or 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通過</a:t>
          </a:r>
        </a:p>
      </dsp:txBody>
      <dsp:txXfrm>
        <a:off x="8241971" y="494663"/>
        <a:ext cx="2819042" cy="1650349"/>
      </dsp:txXfrm>
    </dsp:sp>
    <dsp:sp modelId="{3DBD6F23-DD3F-4BD2-A4B7-E1E27952FD78}">
      <dsp:nvSpPr>
        <dsp:cNvPr id="0" name=""/>
        <dsp:cNvSpPr/>
      </dsp:nvSpPr>
      <dsp:spPr>
        <a:xfrm rot="5400000">
          <a:off x="9377890" y="2413716"/>
          <a:ext cx="547203" cy="568802"/>
        </a:xfrm>
        <a:prstGeom prst="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solidFill>
            <a:srgbClr val="EEE8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9480851" y="2424516"/>
        <a:ext cx="341282" cy="383042"/>
      </dsp:txXfrm>
    </dsp:sp>
    <dsp:sp modelId="{45EE358F-E53B-443D-BFD7-DF9371901984}">
      <dsp:nvSpPr>
        <dsp:cNvPr id="0" name=""/>
        <dsp:cNvSpPr/>
      </dsp:nvSpPr>
      <dsp:spPr>
        <a:xfrm>
          <a:off x="8190626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付印及</a:t>
          </a: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裝訂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</a:t>
          </a:r>
        </a:p>
      </dsp:txBody>
      <dsp:txXfrm>
        <a:off x="8241971" y="3256071"/>
        <a:ext cx="2819042" cy="1650349"/>
      </dsp:txXfrm>
    </dsp:sp>
    <dsp:sp modelId="{442EE3C2-77C4-4C46-A9E5-9FD1DB101F3D}">
      <dsp:nvSpPr>
        <dsp:cNvPr id="0" name=""/>
        <dsp:cNvSpPr/>
      </dsp:nvSpPr>
      <dsp:spPr>
        <a:xfrm rot="10800000">
          <a:off x="7266241" y="3709596"/>
          <a:ext cx="695105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7474772" y="3854514"/>
        <a:ext cx="486574" cy="434753"/>
      </dsp:txXfrm>
    </dsp:sp>
    <dsp:sp modelId="{96038269-0A08-46C5-8BB0-2BB42633F32F}">
      <dsp:nvSpPr>
        <dsp:cNvPr id="0" name=""/>
        <dsp:cNvSpPr/>
      </dsp:nvSpPr>
      <dsp:spPr>
        <a:xfrm>
          <a:off x="4100200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國圖授權書、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紙本論文２本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繳交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至圖書館</a:t>
          </a:r>
        </a:p>
      </dsp:txBody>
      <dsp:txXfrm>
        <a:off x="4151545" y="3256071"/>
        <a:ext cx="2819042" cy="1650349"/>
      </dsp:txXfrm>
    </dsp:sp>
    <dsp:sp modelId="{41383E14-932A-484B-A6E6-1FCBE3FA0FA2}">
      <dsp:nvSpPr>
        <dsp:cNvPr id="0" name=""/>
        <dsp:cNvSpPr/>
      </dsp:nvSpPr>
      <dsp:spPr>
        <a:xfrm rot="10800000">
          <a:off x="3202718" y="3718951"/>
          <a:ext cx="695739" cy="724589"/>
        </a:xfrm>
        <a:prstGeom prst="rightArrow">
          <a:avLst>
            <a:gd name="adj1" fmla="val 60000"/>
            <a:gd name="adj2" fmla="val 5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11440" y="3863869"/>
        <a:ext cx="487017" cy="434753"/>
      </dsp:txXfrm>
    </dsp:sp>
    <dsp:sp modelId="{5018AEDE-C124-49F6-A258-FAEADF3C83B5}">
      <dsp:nvSpPr>
        <dsp:cNvPr id="0" name=""/>
        <dsp:cNvSpPr/>
      </dsp:nvSpPr>
      <dsp:spPr>
        <a:xfrm>
          <a:off x="152355" y="3204726"/>
          <a:ext cx="2921732" cy="1753039"/>
        </a:xfrm>
        <a:prstGeom prst="roundRect">
          <a:avLst>
            <a:gd name="adj" fmla="val 10000"/>
          </a:avLst>
        </a:prstGeom>
        <a:solidFill>
          <a:srgbClr val="FE6D7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至教務處註冊組</a:t>
          </a:r>
          <a:br>
            <a:rPr lang="en-US" altLang="zh-TW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完成</a:t>
          </a:r>
          <a:r>
            <a:rPr lang="zh-TW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離校手續</a:t>
          </a:r>
        </a:p>
      </dsp:txBody>
      <dsp:txXfrm>
        <a:off x="203700" y="3256071"/>
        <a:ext cx="2819042" cy="16503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F92248-46A1-4D94-97E6-4B277CD73792}" type="datetimeFigureOut">
              <a:rPr lang="zh-TW" altLang="en-US" smtClean="0"/>
              <a:t>2025/9/25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C4C90-6BAD-4556-87EC-F1C3E317908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2428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C68D09-F7FC-48D4-AB36-094F15195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A6BF237-F25A-48D2-BA0A-2BBB1C166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AAC59A-DE93-48EA-8C5E-724A15B3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929E3-EAC3-4CB2-A0DD-B3BC9902E5FF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8E8FD2D-40E5-48BE-9EFA-415C7DCE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855876E-617B-47D5-96BD-63A89DC95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00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F143B62-15FB-4554-BCEE-C54DE6C86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AFA0764-A391-4EA1-B6B7-E362C5E9FA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074BB43-DF68-4C2D-8245-5CDCDBC09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8962C-4CF7-4098-B714-D39DC1B8BFC8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7B00E93-64F5-455A-AEAA-BFB85BFBD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01E555-EFBF-41DC-949D-1515631C5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626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18C424E7-1010-4C5B-A21B-D9A85CA745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9E98503-ED5B-4686-AD62-E7230645E4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A763EC7-B398-4B1C-B111-1E11FD26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62618-5A30-4185-9812-F593DBB07410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F0342D-B39D-4B72-A68A-8FC6A60F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A622432-1F14-45E5-96FC-E161BF6B2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5251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0BB84-AAFE-4086-A064-025A1683C1EB}" type="datetime1">
              <a:rPr lang="en-US" altLang="zh-TW" smtClean="0"/>
              <a:t>9/25/2025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105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26299-A93D-4D46-81E6-221DE4EC46B9}" type="datetime1">
              <a:rPr lang="en-US" altLang="zh-TW" smtClean="0"/>
              <a:t>9/25/2025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086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0DB813-9D4A-4872-A7C8-CC2FA67E0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C2AEEEA-C320-4572-BE4A-10EB970E2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B5F96D7-0743-4CC6-ADA0-D4C7B9717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3CF92-56D8-4DBB-92F5-C943A260035F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2AEE238-1019-4FBD-BF77-D23B8CF7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9E2883E-BBBA-47A4-853B-A7654596F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56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881FA3-66A2-461E-9E56-9AC8B7DFC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4B34CE7-E2CF-47CF-B628-FAA5195B2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A1B0DC4-596E-4699-B0FF-7B5F2532E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18EC-86C0-49CC-B9C6-FC005F2D0B50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CB204A-0D2C-4566-BABE-27AC3DDF3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D1C5EB-A920-45F2-B582-10BABC538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3967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8D353F-621C-45A4-843A-CA2510952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77CC41-4BB7-4268-A91C-34FF403B4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393C1D2-DDA1-4BEC-A9AE-B22575E9A5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3D4DDED-8EDD-45A6-A595-7EB4CB88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A244D-AE07-4285-953E-7DDB8557B925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4224FF4-77D5-4C4D-957A-E99531CD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7C78C3C-749D-440C-BFBD-5A9425FC0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944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EC1454-47F3-4B34-8B40-1183D6C54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306C178-1F7E-48FD-8803-3491FDF894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93C1068-49E3-446A-B03F-3B8B0AAE5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DDA363F-D032-41D1-B2C7-CAB50A4519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0591EDF-3649-437C-9833-BBBCDF112F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BFAFDD9-3766-42B6-9742-9EA2BE524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A8719-B8C2-4116-B627-1915218CE71A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4D62340-6A6E-4FED-9D31-AFB69E87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3BE9824-5A08-4CAD-8249-7645624E0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441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8B9181-A24A-45C1-B436-D61F3162D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253F5D7-E9FC-4015-86E5-C27ED9850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0CE0-76C7-4F66-9934-99554FF20AEA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66D9A3B-BC5E-4488-B87C-A89C7195C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9000AE6-C5C7-471E-A7DE-0CA8BA201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9543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73251D0-C345-498C-8B75-E9191174B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4E649-8540-4D8E-94BD-036A59099E9A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20675EF-D78A-423A-B4C5-F5F2BB08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7D0D5F-0009-4CD5-BD09-1C6C6BBA3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254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5678BF2-CAC3-4E25-AE75-704EC3B3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70EA8E-7C8E-496E-BA52-F3983A363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111A0A07-17A1-4934-A886-659134743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F5F2027-5F32-4849-B7D3-61F87EB2C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3E7C5-4D66-4DF2-994F-13018868A818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9BED9D9-6812-4E8E-9F94-B597A070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E0B050E-A2D8-4A20-A2E0-00A25B54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1377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79426-281D-4325-AE4B-587DD56B1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8298337-5070-498A-A302-548385AA5B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87BA620-47B6-45F4-B5D3-F23426CB6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527DED9-1C7A-4E99-8FDA-F4AF6111D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58BF7-757B-4907-BEC2-3431BC9C553A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9B26372-496E-4959-AC0C-32AC3FFD8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4DA7E74-D66A-4205-8310-E8C83392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43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58A887F-D10F-48B3-94B7-3ED548BC8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C5AB470-0C89-4E75-AE4E-D3E01AD18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5F1A264-A470-4E4D-828C-198BD073B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1FE3C-0CBB-48A8-AC9C-01F86B31A4EC}" type="datetime1">
              <a:rPr lang="en-US" altLang="zh-TW" smtClean="0"/>
              <a:t>9/25/2025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4A75B81-5964-40EA-9355-0788DCC87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0AF0936-327A-403F-A9F2-CEA3BD52C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0FC2F-50BB-4965-9624-AC11E6228F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7376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www.lib.uch.edu.tw/wSite/ct?xItem=15472&amp;ctNode=6362&amp;mp=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aa.uch.edu.tw/p/404-1010-1303.php?Lang=zh-tw#gsc.tab=0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8.xml"/><Relationship Id="rId3" Type="http://schemas.openxmlformats.org/officeDocument/2006/relationships/diagramLayout" Target="../diagrams/layout7.xml"/><Relationship Id="rId7" Type="http://schemas.openxmlformats.org/officeDocument/2006/relationships/diagramData" Target="../diagrams/data8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microsoft.com/office/2007/relationships/diagramDrawing" Target="../diagrams/drawing8.xml"/><Relationship Id="rId5" Type="http://schemas.openxmlformats.org/officeDocument/2006/relationships/diagramColors" Target="../diagrams/colors7.xml"/><Relationship Id="rId10" Type="http://schemas.openxmlformats.org/officeDocument/2006/relationships/diagramColors" Target="../diagrams/colors8.xml"/><Relationship Id="rId4" Type="http://schemas.openxmlformats.org/officeDocument/2006/relationships/diagramQuickStyle" Target="../diagrams/quickStyle7.xml"/><Relationship Id="rId9" Type="http://schemas.openxmlformats.org/officeDocument/2006/relationships/diagramQuickStyle" Target="../diagrams/quickStyl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law.moj.gov.tw/LawClass/LawAll.aspx?pcode=H0030010" TargetMode="Externa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.png"/><Relationship Id="rId9" Type="http://schemas.microsoft.com/office/2007/relationships/hdphoto" Target="../media/hdphoto3.wdp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www.lib.uch.edu.tw/wSite/np?ctNode=6375&amp;mp=1&amp;idPath=6248_6356_6375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aa.uch.edu.tw/p/404-1010-1303.php?Lang=zh-tw#gsc.tab=0" TargetMode="Externa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B9779BC-A321-4A0F-8380-D5BFF1219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81" y="5703396"/>
            <a:ext cx="6053186" cy="740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EC484116-6EDF-45D9-B1C3-96D27B0504C4}"/>
              </a:ext>
            </a:extLst>
          </p:cNvPr>
          <p:cNvSpPr txBox="1"/>
          <p:nvPr/>
        </p:nvSpPr>
        <p:spPr>
          <a:xfrm>
            <a:off x="1293799" y="2461468"/>
            <a:ext cx="8738290" cy="115506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66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  </a:t>
            </a:r>
            <a:r>
              <a:rPr lang="zh-TW" altLang="en-US" sz="66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比對</a:t>
            </a:r>
            <a:r>
              <a:rPr lang="zh-TW" altLang="en-US" sz="4000" b="1" spc="6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6600" b="1" spc="6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提交</a:t>
            </a:r>
            <a:r>
              <a:rPr lang="zh-TW" altLang="en-US" sz="6600" b="1" spc="6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說明會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42CC9A2-B11D-4920-BF47-AE27DC719B33}"/>
              </a:ext>
            </a:extLst>
          </p:cNvPr>
          <p:cNvSpPr txBox="1"/>
          <p:nvPr/>
        </p:nvSpPr>
        <p:spPr>
          <a:xfrm>
            <a:off x="959975" y="2598309"/>
            <a:ext cx="1731467" cy="895945"/>
          </a:xfrm>
          <a:prstGeom prst="snipRoundRect">
            <a:avLst>
              <a:gd name="adj1" fmla="val 50000"/>
              <a:gd name="adj2" fmla="val 0"/>
            </a:avLst>
          </a:prstGeom>
          <a:solidFill>
            <a:srgbClr val="0070C0"/>
          </a:solidFill>
        </p:spPr>
        <p:txBody>
          <a:bodyPr vert="horz" wrap="square">
            <a:spAutoFit/>
          </a:bodyPr>
          <a:lstStyle/>
          <a:p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論 文</a:t>
            </a:r>
            <a:endParaRPr lang="zh-TW" altLang="en-US" sz="4400" dirty="0">
              <a:solidFill>
                <a:schemeClr val="bg1"/>
              </a:solidFill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775031E5-192E-4525-B50D-129C0EC0B51F}"/>
              </a:ext>
            </a:extLst>
          </p:cNvPr>
          <p:cNvSpPr/>
          <p:nvPr/>
        </p:nvSpPr>
        <p:spPr>
          <a:xfrm rot="11350915" flipH="1">
            <a:off x="8501952" y="-866789"/>
            <a:ext cx="1828799" cy="1544173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EB4C46E-054B-49A7-A102-3A785A4E87AB}"/>
              </a:ext>
            </a:extLst>
          </p:cNvPr>
          <p:cNvSpPr/>
          <p:nvPr/>
        </p:nvSpPr>
        <p:spPr>
          <a:xfrm rot="8956171" flipH="1">
            <a:off x="1305850" y="4019654"/>
            <a:ext cx="2090922" cy="163462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 dirty="0">
              <a:solidFill>
                <a:srgbClr val="C8C8C8"/>
              </a:solidFill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A7E8481C-60C2-4407-83D1-69E671228520}"/>
              </a:ext>
            </a:extLst>
          </p:cNvPr>
          <p:cNvSpPr/>
          <p:nvPr/>
        </p:nvSpPr>
        <p:spPr>
          <a:xfrm>
            <a:off x="1584307" y="3870349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77AD39EF-F196-4C9F-BD6B-C65E4DAA651C}"/>
              </a:ext>
            </a:extLst>
          </p:cNvPr>
          <p:cNvSpPr/>
          <p:nvPr/>
        </p:nvSpPr>
        <p:spPr>
          <a:xfrm>
            <a:off x="7377431" y="680736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1">
            <a:extLst>
              <a:ext uri="{FF2B5EF4-FFF2-40B4-BE49-F238E27FC236}">
                <a16:creationId xmlns:a16="http://schemas.microsoft.com/office/drawing/2014/main" id="{D2516D3B-5A7A-465B-BE0A-EB100ADD4621}"/>
              </a:ext>
            </a:extLst>
          </p:cNvPr>
          <p:cNvSpPr/>
          <p:nvPr/>
        </p:nvSpPr>
        <p:spPr>
          <a:xfrm rot="20793376">
            <a:off x="11046650" y="2453142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C97FC83A-3527-40F2-960C-CE07112C221B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5" name="Freeform 45">
            <a:extLst>
              <a:ext uri="{FF2B5EF4-FFF2-40B4-BE49-F238E27FC236}">
                <a16:creationId xmlns:a16="http://schemas.microsoft.com/office/drawing/2014/main" id="{CDC239E3-572C-462B-8B57-387AA58CFBB1}"/>
              </a:ext>
            </a:extLst>
          </p:cNvPr>
          <p:cNvSpPr/>
          <p:nvPr/>
        </p:nvSpPr>
        <p:spPr>
          <a:xfrm>
            <a:off x="5773955" y="4981146"/>
            <a:ext cx="2916233" cy="583246"/>
          </a:xfrm>
          <a:custGeom>
            <a:avLst/>
            <a:gdLst/>
            <a:ahLst/>
            <a:cxnLst/>
            <a:rect l="l" t="t" r="r" b="b"/>
            <a:pathLst>
              <a:path w="6335872" h="1267174">
                <a:moveTo>
                  <a:pt x="0" y="0"/>
                </a:moveTo>
                <a:lnTo>
                  <a:pt x="6335872" y="0"/>
                </a:lnTo>
                <a:lnTo>
                  <a:pt x="6335872" y="1267175"/>
                </a:lnTo>
                <a:lnTo>
                  <a:pt x="0" y="1267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46">
            <a:extLst>
              <a:ext uri="{FF2B5EF4-FFF2-40B4-BE49-F238E27FC236}">
                <a16:creationId xmlns:a16="http://schemas.microsoft.com/office/drawing/2014/main" id="{35438FED-42B7-459C-ADA0-72DC936AB2C5}"/>
              </a:ext>
            </a:extLst>
          </p:cNvPr>
          <p:cNvSpPr/>
          <p:nvPr/>
        </p:nvSpPr>
        <p:spPr>
          <a:xfrm>
            <a:off x="8851958" y="4981146"/>
            <a:ext cx="2849834" cy="583246"/>
          </a:xfrm>
          <a:custGeom>
            <a:avLst/>
            <a:gdLst/>
            <a:ahLst/>
            <a:cxnLst/>
            <a:rect l="l" t="t" r="r" b="b"/>
            <a:pathLst>
              <a:path w="6585082" h="1480487">
                <a:moveTo>
                  <a:pt x="0" y="0"/>
                </a:moveTo>
                <a:lnTo>
                  <a:pt x="6585082" y="0"/>
                </a:lnTo>
                <a:lnTo>
                  <a:pt x="6585082" y="1480487"/>
                </a:lnTo>
                <a:lnTo>
                  <a:pt x="0" y="14804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250" b="94792" l="1171" r="97190">
                          <a14:foregroundMark x1="20375" y1="57292" x2="88759" y2="62500"/>
                          <a14:foregroundMark x1="88759" y1="62500" x2="19204" y2="41667"/>
                          <a14:foregroundMark x1="23993" y1="81151" x2="96253" y2="79167"/>
                          <a14:foregroundMark x1="96253" y1="79167" x2="96253" y2="79167"/>
                          <a14:foregroundMark x1="26691" y1="16745" x2="96019" y2="17708"/>
                          <a14:foregroundMark x1="22819" y1="16691" x2="24568" y2="16715"/>
                          <a14:foregroundMark x1="97424" y1="16667" x2="97190" y2="92708"/>
                          <a14:foregroundMark x1="97190" y1="92708" x2="97190" y2="92708"/>
                          <a14:foregroundMark x1="90867" y1="29167" x2="96487" y2="73958"/>
                          <a14:foregroundMark x1="22483" y1="75338" x2="26932" y2="63542"/>
                          <a14:foregroundMark x1="17825" y1="70806" x2="22014" y2="47917"/>
                          <a14:foregroundMark x1="1941" y1="78228" x2="6153" y2="36075"/>
                          <a14:foregroundMark x1="1446" y1="43054" x2="2108" y2="61458"/>
                          <a14:foregroundMark x1="20484" y1="27445" x2="21780" y2="68750"/>
                          <a14:foregroundMark x1="20865" y1="27445" x2="21077" y2="60417"/>
                          <a14:foregroundMark x1="19906" y1="57292" x2="19204" y2="57292"/>
                          <a14:foregroundMark x1="21077" y1="76042" x2="19906" y2="31250"/>
                          <a14:foregroundMark x1="22506" y1="18881" x2="24122" y2="35417"/>
                          <a14:foregroundMark x1="19672" y1="45833" x2="21546" y2="71875"/>
                          <a14:foregroundMark x1="7026" y1="64583" x2="5985" y2="69543"/>
                          <a14:backgroundMark x1="7260" y1="91667" x2="8431" y2="98958"/>
                          <a14:backgroundMark x1="6792" y1="93750" x2="14988" y2="92708"/>
                          <a14:backgroundMark x1="11475" y1="91667" x2="15222" y2="47917"/>
                          <a14:backgroundMark x1="22057" y1="10953" x2="22482" y2="8333"/>
                          <a14:backgroundMark x1="15222" y1="53125" x2="16936" y2="42551"/>
                          <a14:backgroundMark x1="14754" y1="84375" x2="22248" y2="91667"/>
                          <a14:backgroundMark x1="18267" y1="12500" x2="18267" y2="12500"/>
                          <a14:backgroundMark x1="17564" y1="18750" x2="20375" y2="12500"/>
                          <a14:backgroundMark x1="21311" y1="12500" x2="23419" y2="12500"/>
                          <a14:backgroundMark x1="11241" y1="71875" x2="11007" y2="80208"/>
                          <a14:backgroundMark x1="11241" y1="70833" x2="10539" y2="80208"/>
                          <a14:backgroundMark x1="25761" y1="8333" x2="22951" y2="2083"/>
                          <a14:backgroundMark x1="1874" y1="22917" x2="13115" y2="7292"/>
                          <a14:backgroundMark x1="703" y1="31250" x2="10539" y2="16667"/>
                          <a14:backgroundMark x1="1171" y1="83333" x2="7026" y2="854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b="-9853"/>
            </a:stretch>
          </a:blipFill>
        </p:spPr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103A0FD-E0C7-467C-915A-1E51A984D9D2}"/>
              </a:ext>
            </a:extLst>
          </p:cNvPr>
          <p:cNvSpPr txBox="1"/>
          <p:nvPr/>
        </p:nvSpPr>
        <p:spPr>
          <a:xfrm>
            <a:off x="7689960" y="3633080"/>
            <a:ext cx="2249334" cy="4143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TW" altLang="en-US" sz="2000" b="1" spc="3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主講人｜石謙慧</a:t>
            </a:r>
            <a:endParaRPr lang="zh-TW" altLang="en-US" sz="4000" b="1" spc="300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5A02EAA-45FB-4DBF-8AAC-3AD98A89EE02}"/>
              </a:ext>
            </a:extLst>
          </p:cNvPr>
          <p:cNvSpPr txBox="1"/>
          <p:nvPr/>
        </p:nvSpPr>
        <p:spPr>
          <a:xfrm>
            <a:off x="1162981" y="2180312"/>
            <a:ext cx="1641796" cy="4143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altLang="zh-TW" sz="2000" b="1" spc="3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000" b="1" spc="3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</a:t>
            </a:r>
            <a:endParaRPr lang="zh-TW" altLang="en-US" sz="4000" b="1" spc="300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5748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05455" y="427097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287B999-976C-4175-90BE-821B7624B5FB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F7DFEFE-6682-46F6-B44C-3C3E6A33FF18}"/>
              </a:ext>
            </a:extLst>
          </p:cNvPr>
          <p:cNvSpPr/>
          <p:nvPr/>
        </p:nvSpPr>
        <p:spPr>
          <a:xfrm>
            <a:off x="1" y="3196069"/>
            <a:ext cx="3600450" cy="36718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E51736A-7293-448B-A8FD-EA45B60C94E7}"/>
              </a:ext>
            </a:extLst>
          </p:cNvPr>
          <p:cNvSpPr/>
          <p:nvPr/>
        </p:nvSpPr>
        <p:spPr>
          <a:xfrm>
            <a:off x="3600450" y="3192459"/>
            <a:ext cx="8591549" cy="201636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BBDA354F-2C21-4881-BB17-61789F49CA88}"/>
              </a:ext>
            </a:extLst>
          </p:cNvPr>
          <p:cNvSpPr/>
          <p:nvPr/>
        </p:nvSpPr>
        <p:spPr>
          <a:xfrm rot="1153832">
            <a:off x="5891918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3DBEB77-E42D-4D9C-95C7-BB7B5B6B0D7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語音泡泡: 矩形 20">
            <a:extLst>
              <a:ext uri="{FF2B5EF4-FFF2-40B4-BE49-F238E27FC236}">
                <a16:creationId xmlns:a16="http://schemas.microsoft.com/office/drawing/2014/main" id="{26DF5680-5C2D-476C-8AB1-E19E0FD5AEF5}"/>
              </a:ext>
            </a:extLst>
          </p:cNvPr>
          <p:cNvSpPr/>
          <p:nvPr/>
        </p:nvSpPr>
        <p:spPr>
          <a:xfrm>
            <a:off x="4652686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</a:t>
            </a:r>
          </a:p>
        </p:txBody>
      </p:sp>
      <p:sp>
        <p:nvSpPr>
          <p:cNvPr id="23" name="內容版面配置區 3">
            <a:extLst>
              <a:ext uri="{FF2B5EF4-FFF2-40B4-BE49-F238E27FC236}">
                <a16:creationId xmlns:a16="http://schemas.microsoft.com/office/drawing/2014/main" id="{29F9E863-0E0F-48FA-8B39-5C68E2495C09}"/>
              </a:ext>
            </a:extLst>
          </p:cNvPr>
          <p:cNvSpPr txBox="1">
            <a:spLocks/>
          </p:cNvSpPr>
          <p:nvPr/>
        </p:nvSpPr>
        <p:spPr>
          <a:xfrm>
            <a:off x="255691" y="880056"/>
            <a:ext cx="11979032" cy="3655207"/>
          </a:xfrm>
          <a:prstGeom prst="rect">
            <a:avLst/>
          </a:prstGeom>
        </p:spPr>
        <p:txBody>
          <a:bodyPr numCol="2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論文上傳</a:t>
            </a:r>
            <a:r>
              <a:rPr lang="zh-TW" altLang="en-US" sz="24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lang="en-US" altLang="zh-TW" sz="24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400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lang="en-US" altLang="zh-TW" sz="2400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45D1AD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45D1AD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45D1AD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(2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親簽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lvl="1" indent="0">
              <a:lnSpc>
                <a:spcPct val="114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endParaRPr lang="en-US" altLang="zh-TW" sz="32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36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lang="zh-TW" altLang="en-US" sz="24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lang="en-US" altLang="zh-TW" sz="24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400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lang="en-US" altLang="zh-TW" sz="2400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內容版面配置區 3">
            <a:extLst>
              <a:ext uri="{FF2B5EF4-FFF2-40B4-BE49-F238E27FC236}">
                <a16:creationId xmlns:a16="http://schemas.microsoft.com/office/drawing/2014/main" id="{D6EF3242-1AED-489F-9929-8F0B899C2271}"/>
              </a:ext>
            </a:extLst>
          </p:cNvPr>
          <p:cNvSpPr txBox="1">
            <a:spLocks/>
          </p:cNvSpPr>
          <p:nvPr/>
        </p:nvSpPr>
        <p:spPr>
          <a:xfrm>
            <a:off x="188765" y="65724"/>
            <a:ext cx="5050971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C6AF84B-122B-4259-A127-E8F64F66079E}"/>
              </a:ext>
            </a:extLst>
          </p:cNvPr>
          <p:cNvSpPr/>
          <p:nvPr/>
        </p:nvSpPr>
        <p:spPr>
          <a:xfrm>
            <a:off x="401498" y="1543912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語音泡泡: 矩形 25">
            <a:extLst>
              <a:ext uri="{FF2B5EF4-FFF2-40B4-BE49-F238E27FC236}">
                <a16:creationId xmlns:a16="http://schemas.microsoft.com/office/drawing/2014/main" id="{8693A605-EFCC-48DD-9864-3ABC50500C34}"/>
              </a:ext>
            </a:extLst>
          </p:cNvPr>
          <p:cNvSpPr/>
          <p:nvPr/>
        </p:nvSpPr>
        <p:spPr>
          <a:xfrm rot="772858">
            <a:off x="4836890" y="1049433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27" name="語音泡泡: 矩形 26">
            <a:extLst>
              <a:ext uri="{FF2B5EF4-FFF2-40B4-BE49-F238E27FC236}">
                <a16:creationId xmlns:a16="http://schemas.microsoft.com/office/drawing/2014/main" id="{B94DA865-3512-44B9-8D5E-19CA16E32B34}"/>
              </a:ext>
            </a:extLst>
          </p:cNvPr>
          <p:cNvSpPr/>
          <p:nvPr/>
        </p:nvSpPr>
        <p:spPr>
          <a:xfrm rot="772858">
            <a:off x="10473706" y="1049434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006843B5-FF51-46A4-8811-54AE304CBE5C}"/>
              </a:ext>
            </a:extLst>
          </p:cNvPr>
          <p:cNvCxnSpPr>
            <a:cxnSpLocks/>
          </p:cNvCxnSpPr>
          <p:nvPr/>
        </p:nvCxnSpPr>
        <p:spPr>
          <a:xfrm>
            <a:off x="6462573" y="2124938"/>
            <a:ext cx="4724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C357DC5B-9F33-4E55-8BA0-80AE9174774D}"/>
              </a:ext>
            </a:extLst>
          </p:cNvPr>
          <p:cNvSpPr txBox="1"/>
          <p:nvPr/>
        </p:nvSpPr>
        <p:spPr>
          <a:xfrm>
            <a:off x="255692" y="3924190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資訊正確、資訊完整、資訊一致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12D09CA-5E9D-4E32-BAE8-2B3B09C4B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915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9">
            <a:extLst>
              <a:ext uri="{FF2B5EF4-FFF2-40B4-BE49-F238E27FC236}">
                <a16:creationId xmlns:a16="http://schemas.microsoft.com/office/drawing/2014/main" id="{FF990A8A-7D50-4D26-B1CD-17CF5029A10A}"/>
              </a:ext>
            </a:extLst>
          </p:cNvPr>
          <p:cNvSpPr txBox="1"/>
          <p:nvPr/>
        </p:nvSpPr>
        <p:spPr>
          <a:xfrm>
            <a:off x="2099109" y="3131704"/>
            <a:ext cx="8847588" cy="2644698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4000" spc="300" dirty="0">
                <a:solidFill>
                  <a:srgbClr val="0070C0"/>
                </a:solidFill>
                <a:sym typeface="Gotham Bold"/>
              </a:rPr>
              <a:t>先看</a:t>
            </a:r>
            <a:r>
              <a:rPr lang="zh-TW" altLang="en-US" sz="4000" spc="300" dirty="0">
                <a:solidFill>
                  <a:srgbClr val="FE6D74"/>
                </a:solidFill>
                <a:sym typeface="Gotham Bold"/>
              </a:rPr>
              <a:t>圖書館講義</a:t>
            </a:r>
            <a:r>
              <a:rPr lang="zh-TW" altLang="en-US" sz="4000" spc="300" dirty="0">
                <a:solidFill>
                  <a:srgbClr val="0070C0"/>
                </a:solidFill>
                <a:sym typeface="Gotham Bold"/>
              </a:rPr>
              <a:t>！</a:t>
            </a:r>
            <a:endParaRPr lang="en-US" altLang="zh-TW" sz="4000" spc="300" dirty="0">
              <a:solidFill>
                <a:srgbClr val="0070C0"/>
              </a:solidFill>
              <a:sym typeface="Gotham Bold"/>
            </a:endParaRP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確定自己在</a:t>
            </a:r>
            <a:r>
              <a:rPr lang="zh-TW" altLang="en-US" sz="2800" spc="300" dirty="0">
                <a:solidFill>
                  <a:srgbClr val="45D1AD"/>
                </a:solidFill>
                <a:sym typeface="Gotham Bold"/>
              </a:rPr>
              <a:t>修業流程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的</a:t>
            </a:r>
            <a:r>
              <a:rPr lang="zh-TW" altLang="en-US" sz="2800" spc="300" dirty="0">
                <a:solidFill>
                  <a:srgbClr val="45D1AD"/>
                </a:solidFill>
                <a:sym typeface="Gotham Bold"/>
              </a:rPr>
              <a:t>第幾步驟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。</a:t>
            </a:r>
            <a:br>
              <a:rPr lang="en-US" altLang="zh-TW" sz="2800" spc="300" dirty="0">
                <a:solidFill>
                  <a:srgbClr val="45D1AD"/>
                </a:solidFill>
                <a:sym typeface="Gotham Bold"/>
              </a:rPr>
            </a:br>
            <a:r>
              <a:rPr lang="zh-TW" altLang="en-US" sz="1800" spc="300" dirty="0">
                <a:solidFill>
                  <a:srgbClr val="0070C0"/>
                </a:solidFill>
                <a:sym typeface="Gotham Bold"/>
              </a:rPr>
              <a:t>（</a:t>
            </a:r>
            <a:r>
              <a:rPr lang="zh-TW" altLang="en-US" sz="1800" spc="300" dirty="0">
                <a:solidFill>
                  <a:srgbClr val="45D1AD"/>
                </a:solidFill>
                <a:sym typeface="Gotham Bold"/>
              </a:rPr>
              <a:t>口試</a:t>
            </a:r>
            <a:r>
              <a:rPr lang="zh-TW" altLang="en-US" sz="1800" spc="300" dirty="0">
                <a:solidFill>
                  <a:srgbClr val="0070C0"/>
                </a:solidFill>
                <a:sym typeface="Gotham Bold"/>
              </a:rPr>
              <a:t>前或後？</a:t>
            </a:r>
            <a:r>
              <a:rPr lang="zh-TW" altLang="en-US" sz="1800" spc="300" dirty="0">
                <a:solidFill>
                  <a:srgbClr val="FFC000"/>
                </a:solidFill>
                <a:sym typeface="Gotham Bold"/>
              </a:rPr>
              <a:t>比對</a:t>
            </a:r>
            <a:r>
              <a:rPr lang="zh-TW" altLang="en-US" sz="1800" spc="300" dirty="0">
                <a:solidFill>
                  <a:srgbClr val="0070C0"/>
                </a:solidFill>
                <a:sym typeface="Gotham Bold"/>
              </a:rPr>
              <a:t>或</a:t>
            </a:r>
            <a:r>
              <a:rPr lang="zh-TW" altLang="en-US" sz="1800" spc="300" dirty="0">
                <a:solidFill>
                  <a:srgbClr val="FF0000"/>
                </a:solidFill>
                <a:sym typeface="Gotham Bold"/>
              </a:rPr>
              <a:t>提交</a:t>
            </a:r>
            <a:r>
              <a:rPr lang="zh-TW" altLang="en-US" sz="1800" spc="300" dirty="0">
                <a:solidFill>
                  <a:srgbClr val="0070C0"/>
                </a:solidFill>
                <a:sym typeface="Gotham Bold"/>
              </a:rPr>
              <a:t>問題？）</a:t>
            </a:r>
          </a:p>
          <a:p>
            <a:pPr marL="857250" indent="-85725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確定使用的檔案、表單都是</a:t>
            </a:r>
            <a:r>
              <a:rPr lang="zh-TW" altLang="en-US" sz="2800" spc="300" dirty="0">
                <a:solidFill>
                  <a:srgbClr val="FE6D74"/>
                </a:solidFill>
                <a:sym typeface="Gotham Bold"/>
              </a:rPr>
              <a:t>教務處最新版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。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8E67667A-6E84-44B0-9B39-61F057C381C5}"/>
              </a:ext>
            </a:extLst>
          </p:cNvPr>
          <p:cNvSpPr txBox="1"/>
          <p:nvPr/>
        </p:nvSpPr>
        <p:spPr>
          <a:xfrm>
            <a:off x="2350779" y="1022875"/>
            <a:ext cx="8983716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遇到問題</a:t>
            </a:r>
            <a:r>
              <a:rPr lang="zh-TW" altLang="en-US" sz="8800" dirty="0">
                <a:solidFill>
                  <a:srgbClr val="FE6D74"/>
                </a:solidFill>
                <a:sym typeface="Gotham Bold"/>
              </a:rPr>
              <a:t>要找誰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？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TextBox 39">
            <a:extLst>
              <a:ext uri="{FF2B5EF4-FFF2-40B4-BE49-F238E27FC236}">
                <a16:creationId xmlns:a16="http://schemas.microsoft.com/office/drawing/2014/main" id="{D2C5D610-5986-4CD7-862E-5CE5BF1BA656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3D14EE3-2BA4-4A2D-854B-2C63714E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0487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39">
            <a:extLst>
              <a:ext uri="{FF2B5EF4-FFF2-40B4-BE49-F238E27FC236}">
                <a16:creationId xmlns:a16="http://schemas.microsoft.com/office/drawing/2014/main" id="{FF990A8A-7D50-4D26-B1CD-17CF5029A10A}"/>
              </a:ext>
            </a:extLst>
          </p:cNvPr>
          <p:cNvSpPr txBox="1"/>
          <p:nvPr/>
        </p:nvSpPr>
        <p:spPr>
          <a:xfrm>
            <a:off x="457201" y="2775712"/>
            <a:ext cx="12153900" cy="4053254"/>
          </a:xfrm>
          <a:prstGeom prst="rect">
            <a:avLst/>
          </a:prstGeom>
          <a:noFill/>
          <a:ln>
            <a:noFill/>
          </a:ln>
        </p:spPr>
        <p:txBody>
          <a:bodyPr vert="horz" wrap="square" numCol="2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lnSpc>
                <a:spcPct val="150000"/>
              </a:lnSpc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C000"/>
                </a:highlight>
                <a:sym typeface="Gotham Bold"/>
              </a:rPr>
              <a:t>內容</a:t>
            </a:r>
            <a:br>
              <a:rPr lang="en-US" altLang="zh-TW" sz="28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  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→依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指導教授、口委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建議修改</a:t>
            </a:r>
            <a:endParaRPr lang="en-US" altLang="zh-TW" sz="2800" b="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C000"/>
                </a:highlight>
                <a:sym typeface="Gotham Bold"/>
              </a:rPr>
              <a:t>比對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結果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（原創性、是否抄襲）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→依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指導教授、系所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判斷</a:t>
            </a:r>
            <a:endParaRPr lang="en-US" altLang="zh-TW" sz="2800" b="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C000"/>
                </a:highlight>
                <a:sym typeface="Gotham Bold"/>
              </a:rPr>
              <a:t>排版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或</a:t>
            </a:r>
            <a:r>
              <a:rPr lang="zh-TW" altLang="en-US" sz="2800" spc="300" dirty="0">
                <a:highlight>
                  <a:srgbClr val="FFC000"/>
                </a:highlight>
                <a:sym typeface="Gotham Bold"/>
              </a:rPr>
              <a:t>格式規範</a:t>
            </a:r>
            <a:endParaRPr lang="en-US" altLang="zh-TW" sz="2800" spc="300" dirty="0">
              <a:highlight>
                <a:srgbClr val="FFC000"/>
              </a:highlight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系所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初步審核</a:t>
            </a:r>
            <a:endParaRPr lang="en-US" altLang="zh-TW" sz="2800" b="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0000"/>
                </a:highlight>
                <a:sym typeface="Gotham Bold"/>
              </a:rPr>
              <a:t>比對</a:t>
            </a: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系統操作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圖書館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研究生利用教育</a:t>
            </a:r>
            <a:endParaRPr lang="en-US" altLang="zh-TW" sz="28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2800" spc="300" dirty="0">
                <a:highlight>
                  <a:srgbClr val="FF0000"/>
                </a:highlight>
                <a:sym typeface="Gotham Bold"/>
              </a:rPr>
              <a:t>提交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（系統資料、電子</a:t>
            </a:r>
            <a:r>
              <a:rPr lang="en-US" altLang="zh-TW" sz="2000" spc="300" dirty="0">
                <a:solidFill>
                  <a:srgbClr val="0070C0"/>
                </a:solidFill>
                <a:sym typeface="Gotham Bold"/>
              </a:rPr>
              <a:t>/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紙本論文）</a:t>
            </a:r>
            <a:endParaRPr lang="en-US" altLang="zh-TW" sz="200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圖書館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審核、送存國圖</a:t>
            </a:r>
            <a:endParaRPr lang="en-US" altLang="zh-TW" sz="2800" b="0" spc="300" dirty="0">
              <a:solidFill>
                <a:srgbClr val="0070C0"/>
              </a:solidFill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spc="300" dirty="0">
                <a:solidFill>
                  <a:srgbClr val="0070C0"/>
                </a:solidFill>
                <a:sym typeface="Gotham Bold"/>
              </a:rPr>
              <a:t>領取</a:t>
            </a:r>
            <a:r>
              <a:rPr lang="zh-TW" altLang="en-US" sz="2800" spc="300" dirty="0">
                <a:highlight>
                  <a:srgbClr val="0070C0"/>
                </a:highlight>
                <a:sym typeface="Gotham Bold"/>
              </a:rPr>
              <a:t>畢業證書</a:t>
            </a:r>
            <a:endParaRPr lang="en-US" altLang="zh-TW" sz="2800" spc="300" dirty="0">
              <a:highlight>
                <a:srgbClr val="0070C0"/>
              </a:highlight>
              <a:sym typeface="Gotham Bold"/>
            </a:endParaRPr>
          </a:p>
          <a:p>
            <a:pPr>
              <a:lnSpc>
                <a:spcPct val="150000"/>
              </a:lnSpc>
            </a:pP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  →</a:t>
            </a:r>
            <a:r>
              <a:rPr lang="zh-TW" altLang="en-US" sz="2800" b="0" spc="300" dirty="0">
                <a:solidFill>
                  <a:srgbClr val="FE6D74"/>
                </a:solidFill>
                <a:sym typeface="Gotham Bold"/>
              </a:rPr>
              <a:t>教務處</a:t>
            </a:r>
            <a:r>
              <a:rPr lang="zh-TW" altLang="en-US" sz="2800" b="0" spc="300" dirty="0">
                <a:solidFill>
                  <a:srgbClr val="0070C0"/>
                </a:solidFill>
                <a:sym typeface="Gotham Bold"/>
              </a:rPr>
              <a:t>辦理</a:t>
            </a:r>
            <a:endParaRPr lang="en-US" altLang="zh-TW" sz="2800" b="0" spc="3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1596B7C9-1934-420C-98CC-E27587B2AFFF}"/>
              </a:ext>
            </a:extLst>
          </p:cNvPr>
          <p:cNvSpPr txBox="1"/>
          <p:nvPr/>
        </p:nvSpPr>
        <p:spPr>
          <a:xfrm>
            <a:off x="2350779" y="1022875"/>
            <a:ext cx="8983716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遇到問題</a:t>
            </a:r>
            <a:r>
              <a:rPr lang="zh-TW" altLang="en-US" sz="8800" dirty="0">
                <a:solidFill>
                  <a:srgbClr val="FE6D74"/>
                </a:solidFill>
                <a:sym typeface="Gotham Bold"/>
              </a:rPr>
              <a:t>要找誰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？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矩形: 圆角 26">
            <a:extLst>
              <a:ext uri="{FF2B5EF4-FFF2-40B4-BE49-F238E27FC236}">
                <a16:creationId xmlns:a16="http://schemas.microsoft.com/office/drawing/2014/main" id="{F06AA1DD-3F39-4C13-B899-EF7620802B59}"/>
              </a:ext>
            </a:extLst>
          </p:cNvPr>
          <p:cNvSpPr/>
          <p:nvPr/>
        </p:nvSpPr>
        <p:spPr>
          <a:xfrm>
            <a:off x="9873673" y="2600222"/>
            <a:ext cx="2115128" cy="374571"/>
          </a:xfrm>
          <a:prstGeom prst="wedgeRoundRectCallout">
            <a:avLst>
              <a:gd name="adj1" fmla="val -35627"/>
              <a:gd name="adj2" fmla="val 72042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請洽圖書館分機</a:t>
            </a:r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5B5DD1B-6AD0-4AAB-8030-D361875F2E7C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23AE5FC-1B72-43EF-8435-F4E2504C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70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655796"/>
            <a:ext cx="7581902" cy="2677656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000" spc="300" dirty="0">
                <a:solidFill>
                  <a:srgbClr val="FFC000"/>
                </a:solidFill>
                <a:sym typeface="Gotham Bold"/>
              </a:rPr>
              <a:t>比對系統</a:t>
            </a:r>
            <a:endParaRPr lang="en-US" altLang="zh-TW" sz="6000" spc="300" dirty="0">
              <a:solidFill>
                <a:srgbClr val="FFC000"/>
              </a:solidFill>
              <a:sym typeface="Gotham Bold"/>
            </a:endParaRPr>
          </a:p>
          <a:p>
            <a:pPr algn="ctr"/>
            <a:r>
              <a:rPr lang="zh-TW" altLang="en-US" sz="6000" spc="300" dirty="0">
                <a:solidFill>
                  <a:srgbClr val="0070C0"/>
                </a:solidFill>
                <a:sym typeface="Gotham Bold"/>
              </a:rPr>
              <a:t>操作說明</a:t>
            </a:r>
            <a:br>
              <a:rPr lang="en-US" altLang="zh-TW" sz="6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2800" spc="300" dirty="0">
                <a:solidFill>
                  <a:srgbClr val="FFC000"/>
                </a:solidFill>
                <a:sym typeface="Gotham Bold"/>
              </a:rPr>
              <a:t>（華藝、</a:t>
            </a:r>
            <a:r>
              <a:rPr lang="en-US" altLang="zh-TW" sz="2800" spc="300" dirty="0" err="1">
                <a:solidFill>
                  <a:srgbClr val="FFC000"/>
                </a:solidFill>
                <a:sym typeface="Gotham Bold"/>
              </a:rPr>
              <a:t>iThenticae</a:t>
            </a:r>
            <a:r>
              <a:rPr lang="en-US" altLang="zh-TW" sz="2800" spc="300" dirty="0">
                <a:solidFill>
                  <a:srgbClr val="FFC000"/>
                </a:solidFill>
                <a:sym typeface="Gotham Bold"/>
              </a:rPr>
              <a:t> </a:t>
            </a:r>
            <a:r>
              <a:rPr lang="zh-TW" altLang="en-US" sz="2800" spc="300" dirty="0">
                <a:solidFill>
                  <a:srgbClr val="FFC000"/>
                </a:solidFill>
                <a:sym typeface="Gotham Bold"/>
              </a:rPr>
              <a:t>）</a:t>
            </a:r>
            <a:endParaRPr lang="zh-TW" altLang="en-US" spc="300" dirty="0">
              <a:solidFill>
                <a:srgbClr val="FFC00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83A120D-081B-4375-99B7-D1598330F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13</a:t>
            </a:fld>
            <a:endParaRPr lang="zh-TW" altLang="en-US"/>
          </a:p>
        </p:txBody>
      </p:sp>
      <p:sp>
        <p:nvSpPr>
          <p:cNvPr id="13" name="矩形: 圆角 26">
            <a:extLst>
              <a:ext uri="{FF2B5EF4-FFF2-40B4-BE49-F238E27FC236}">
                <a16:creationId xmlns:a16="http://schemas.microsoft.com/office/drawing/2014/main" id="{9EFBDCBB-CAAB-4611-8417-BF3CFF2E9E5E}"/>
              </a:ext>
            </a:extLst>
          </p:cNvPr>
          <p:cNvSpPr/>
          <p:nvPr/>
        </p:nvSpPr>
        <p:spPr>
          <a:xfrm>
            <a:off x="8517403" y="4303838"/>
            <a:ext cx="2929593" cy="919401"/>
          </a:xfrm>
          <a:prstGeom prst="wedgeRoundRectCallout">
            <a:avLst>
              <a:gd name="adj1" fmla="val -54835"/>
              <a:gd name="adj2" fmla="val -3506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請見相關講義：</a:t>
            </a:r>
            <a:endParaRPr lang="en-US" altLang="zh-TW" sz="16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1. </a:t>
            </a:r>
            <a:r>
              <a:rPr lang="zh-TW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華藝文獻相似度檢索服務</a:t>
            </a:r>
            <a:b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2. </a:t>
            </a:r>
            <a:r>
              <a:rPr lang="en-US" altLang="zh-TW" sz="1600" dirty="0" err="1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ithenticate</a:t>
            </a:r>
            <a:r>
              <a:rPr lang="zh-TW" altLang="en-US" sz="16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文章原創性比對</a:t>
            </a:r>
            <a:endParaRPr lang="en-US" altLang="zh-TW" sz="16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95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4B3A0255-85A8-4554-A12C-435B22E997B0}"/>
              </a:ext>
            </a:extLst>
          </p:cNvPr>
          <p:cNvSpPr txBox="1"/>
          <p:nvPr/>
        </p:nvSpPr>
        <p:spPr>
          <a:xfrm>
            <a:off x="3377102" y="2594240"/>
            <a:ext cx="5437795" cy="224676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6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6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80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A21B438-A084-4F01-B678-E06B2015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472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6" name="想法泡泡: 雲朵 5">
            <a:extLst>
              <a:ext uri="{FF2B5EF4-FFF2-40B4-BE49-F238E27FC236}">
                <a16:creationId xmlns:a16="http://schemas.microsoft.com/office/drawing/2014/main" id="{D2760F86-3F1E-4A7F-947A-363DFBF8103B}"/>
              </a:ext>
            </a:extLst>
          </p:cNvPr>
          <p:cNvSpPr/>
          <p:nvPr/>
        </p:nvSpPr>
        <p:spPr>
          <a:xfrm>
            <a:off x="2066178" y="3940243"/>
            <a:ext cx="2688155" cy="881067"/>
          </a:xfrm>
          <a:prstGeom prst="cloudCallout">
            <a:avLst>
              <a:gd name="adj1" fmla="val -32481"/>
              <a:gd name="adj2" fmla="val 6486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TW" altLang="en-US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例：</a:t>
            </a:r>
            <a:br>
              <a:rPr lang="en-US" altLang="zh-TW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6/14畢業典禮領證</a:t>
            </a:r>
            <a:br>
              <a:rPr lang="en-US" altLang="zh-TW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 dirty="0">
                <a:solidFill>
                  <a:srgbClr val="FE6D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6/11前須完成離校手續</a:t>
            </a:r>
            <a:endParaRPr lang="en-US" altLang="zh-TW" sz="12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12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想法泡泡: 雲朵 17">
            <a:extLst>
              <a:ext uri="{FF2B5EF4-FFF2-40B4-BE49-F238E27FC236}">
                <a16:creationId xmlns:a16="http://schemas.microsoft.com/office/drawing/2014/main" id="{60A40941-7BCF-4700-93F1-CE4B1A6590E4}"/>
              </a:ext>
            </a:extLst>
          </p:cNvPr>
          <p:cNvSpPr/>
          <p:nvPr/>
        </p:nvSpPr>
        <p:spPr>
          <a:xfrm>
            <a:off x="8228330" y="833478"/>
            <a:ext cx="2477051" cy="892551"/>
          </a:xfrm>
          <a:prstGeom prst="cloudCallout">
            <a:avLst>
              <a:gd name="adj1" fmla="val 29255"/>
              <a:gd name="adj2" fmla="val 7350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「最晚」</a:t>
            </a:r>
            <a:r>
              <a:rPr lang="en-US" altLang="zh-TW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6/11</a:t>
            </a:r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前一週</a:t>
            </a:r>
            <a:endParaRPr lang="en-US" altLang="zh-TW" sz="1200" b="1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6/4</a:t>
            </a:r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應送出審核</a:t>
            </a:r>
            <a:br>
              <a:rPr lang="en-US" altLang="zh-TW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（避免多次退件延誤）</a:t>
            </a:r>
          </a:p>
        </p:txBody>
      </p:sp>
      <p:sp>
        <p:nvSpPr>
          <p:cNvPr id="16" name="TextBox 39">
            <a:extLst>
              <a:ext uri="{FF2B5EF4-FFF2-40B4-BE49-F238E27FC236}">
                <a16:creationId xmlns:a16="http://schemas.microsoft.com/office/drawing/2014/main" id="{335FEBAA-7AEF-4252-A7D7-8E8B720E0D15}"/>
              </a:ext>
            </a:extLst>
          </p:cNvPr>
          <p:cNvSpPr txBox="1"/>
          <p:nvPr/>
        </p:nvSpPr>
        <p:spPr>
          <a:xfrm>
            <a:off x="61990" y="145500"/>
            <a:ext cx="177799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2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2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32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2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759DAC6-1A58-4EB9-8DA6-CB78651DF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184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7" y="2736568"/>
            <a:ext cx="12037405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(2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親簽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984666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586650" y="293612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664539" y="3971925"/>
            <a:ext cx="43250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85EEF43-0ED9-4940-AD51-8D8DBA54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16</a:t>
            </a:fld>
            <a:endParaRPr lang="zh-TW" altLang="en-US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AB05162C-144D-453F-B8A2-2B15C83BE969}"/>
              </a:ext>
            </a:extLst>
          </p:cNvPr>
          <p:cNvSpPr txBox="1"/>
          <p:nvPr/>
        </p:nvSpPr>
        <p:spPr>
          <a:xfrm>
            <a:off x="61990" y="145500"/>
            <a:ext cx="177799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2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2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32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2000" dirty="0">
              <a:solidFill>
                <a:srgbClr val="0070C0"/>
              </a:solidFill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26025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73806" y="2627570"/>
            <a:ext cx="11457356" cy="386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例：</a:t>
            </a:r>
            <a:endParaRPr lang="en-US" altLang="zh-TW" sz="2000" b="1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授權書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基本資料內容修正須重新列印授權書：提醒，授權書紙本應為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張單面列印、藍筆親簽，電子檔應掃描、合併在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檔。紙本正本請務必保留，在離校手續時繳交圖書館。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英文摘要頁，研究生外文名、指導教授外文名格式錯誤：請參考護照正確格式，姓前、名後，大寫。（例：王小明 → 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WANG, XIAO-MING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口試委員缺少指導教授：口試委員應包含指導教授，請補上。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目錄和實際頁碼不一致：請修正並確保目錄內容正確、和 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step1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論文建檔填寫的內容一致。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目錄，填寫的目錄內容錯誤，缺少簡歷頁：請補上。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論文提交課程講義下載位置：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https://www.lib.uch.edu.tw/wSite/ct?xItem=15472&amp;ctNode=6362&amp;mp=1</a:t>
            </a: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512276" y="984497"/>
            <a:ext cx="9504486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0000"/>
              </a:buClr>
              <a:buNone/>
            </a:pP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論文審核</a:t>
            </a:r>
            <a:r>
              <a:rPr lang="zh-TW" altLang="en-US" sz="6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結果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：修改說明</a:t>
            </a:r>
            <a:r>
              <a:rPr lang="zh-TW" altLang="en-US" sz="6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怎麼看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  <a:endParaRPr lang="en-US" altLang="zh-TW" sz="4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85EEF43-0ED9-4940-AD51-8D8DBA54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17</a:t>
            </a:fld>
            <a:endParaRPr lang="zh-TW" altLang="en-US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AB05162C-144D-453F-B8A2-2B15C83BE969}"/>
              </a:ext>
            </a:extLst>
          </p:cNvPr>
          <p:cNvSpPr txBox="1"/>
          <p:nvPr/>
        </p:nvSpPr>
        <p:spPr>
          <a:xfrm>
            <a:off x="61990" y="145500"/>
            <a:ext cx="177799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2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2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32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2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5631ADF-1F4A-453E-8D22-E76C3E0F5BB1}"/>
              </a:ext>
            </a:extLst>
          </p:cNvPr>
          <p:cNvSpPr txBox="1"/>
          <p:nvPr/>
        </p:nvSpPr>
        <p:spPr>
          <a:xfrm>
            <a:off x="2142492" y="2116961"/>
            <a:ext cx="932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3200" dirty="0">
                <a:solidFill>
                  <a:schemeClr val="bg1"/>
                </a:solidFill>
                <a:highlight>
                  <a:srgbClr val="45D1AD"/>
                </a:highlight>
              </a:rPr>
              <a:t>格式</a:t>
            </a:r>
            <a:r>
              <a:rPr lang="zh-TW" altLang="en-US" sz="2000" dirty="0">
                <a:solidFill>
                  <a:srgbClr val="FF0000"/>
                </a:solidFill>
              </a:rPr>
              <a:t>　</a:t>
            </a:r>
            <a:r>
              <a:rPr lang="en-US" altLang="zh-TW" dirty="0">
                <a:solidFill>
                  <a:srgbClr val="FF0000"/>
                </a:solidFill>
              </a:rPr>
              <a:t>[</a:t>
            </a:r>
            <a:r>
              <a:rPr lang="zh-TW" altLang="en-US" dirty="0">
                <a:solidFill>
                  <a:srgbClr val="FF0000"/>
                </a:solidFill>
              </a:rPr>
              <a:t>哪個項目</a:t>
            </a:r>
            <a:r>
              <a:rPr lang="en-US" altLang="zh-TW" dirty="0">
                <a:solidFill>
                  <a:srgbClr val="FF0000"/>
                </a:solidFill>
              </a:rPr>
              <a:t>]</a:t>
            </a:r>
            <a:r>
              <a:rPr lang="zh-TW" altLang="en-US" dirty="0">
                <a:solidFill>
                  <a:srgbClr val="FF0000"/>
                </a:solidFill>
              </a:rPr>
              <a:t>哪個頁面，發生什麼錯誤：該怎麼修正。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1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73806" y="2627570"/>
            <a:ext cx="11457356" cy="38668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例：</a:t>
            </a:r>
            <a:endParaRPr lang="en-US" altLang="zh-TW" sz="2000" b="1" dirty="0">
              <a:solidFill>
                <a:srgbClr val="45D1A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授權書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基本資料內容修正須重新列印授權書：提醒，授權書紙本應為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張單面列印、藍筆親簽，電子檔應掃描、合併在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檔。紙本正本請務必保留，在離校手續時繳交圖書館。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英文摘要頁，研究生外文名、指導教授外文名格式錯誤：請參考護照正確格式，姓前、名後，大寫。（例：王小明 → 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WANG, XIAO-MING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口試委員缺少指導教授：口試委員應包含指導教授，請補上。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目錄和實際頁碼不一致：請修正並確保目錄內容正確、和 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step1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論文建檔填寫的內容一致。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5. [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]</a:t>
            </a: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目錄，填寫的目錄內容錯誤，缺少簡歷頁：請補上。</a:t>
            </a:r>
            <a:endParaRPr lang="en-US" altLang="zh-TW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Bef>
                <a:spcPts val="1200"/>
              </a:spcBef>
              <a:buClr>
                <a:srgbClr val="FE6D74"/>
              </a:buClr>
              <a:defRPr/>
            </a:pPr>
            <a:r>
              <a:rPr lang="zh-TW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論文提交課程講義下載位置：</a:t>
            </a:r>
            <a:r>
              <a:rPr lang="en-US" altLang="zh-TW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https://www.lib.uch.edu.tw/wSite/ct?xItem=15472&amp;ctNode=6362&amp;mp=1</a:t>
            </a: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512276" y="984497"/>
            <a:ext cx="9504486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0000"/>
              </a:buClr>
              <a:buNone/>
            </a:pP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論文審核</a:t>
            </a:r>
            <a:r>
              <a:rPr lang="zh-TW" altLang="en-US" sz="6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結果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：修改說明</a:t>
            </a:r>
            <a:r>
              <a:rPr lang="zh-TW" altLang="en-US" sz="6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怎麼看</a:t>
            </a:r>
            <a:r>
              <a:rPr lang="zh-TW" altLang="en-US" sz="4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？</a:t>
            </a:r>
            <a:endParaRPr lang="en-US" altLang="zh-TW" sz="4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85EEF43-0ED9-4940-AD51-8D8DBA54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18</a:t>
            </a:fld>
            <a:endParaRPr lang="zh-TW" altLang="en-US"/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AB05162C-144D-453F-B8A2-2B15C83BE969}"/>
              </a:ext>
            </a:extLst>
          </p:cNvPr>
          <p:cNvSpPr txBox="1"/>
          <p:nvPr/>
        </p:nvSpPr>
        <p:spPr>
          <a:xfrm>
            <a:off x="61990" y="145500"/>
            <a:ext cx="177799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dirty="0">
                <a:solidFill>
                  <a:srgbClr val="0070C0"/>
                </a:solidFill>
                <a:sym typeface="Gotham Bold"/>
              </a:rPr>
              <a:t>論文提交</a:t>
            </a:r>
            <a:endParaRPr lang="en-US" altLang="zh-TW" sz="2000" dirty="0">
              <a:solidFill>
                <a:srgbClr val="0070C0"/>
              </a:solidFill>
              <a:sym typeface="Gotham Bold"/>
            </a:endParaRPr>
          </a:p>
          <a:p>
            <a:pPr algn="ctr"/>
            <a:r>
              <a:rPr lang="zh-TW" altLang="en-US" sz="2000" dirty="0">
                <a:solidFill>
                  <a:srgbClr val="FE6D74"/>
                </a:solidFill>
                <a:sym typeface="Gotham Bold"/>
              </a:rPr>
              <a:t>審核</a:t>
            </a:r>
            <a:r>
              <a:rPr lang="zh-TW" altLang="en-US" sz="3200" dirty="0">
                <a:solidFill>
                  <a:srgbClr val="FE6D74"/>
                </a:solidFill>
                <a:sym typeface="Gotham Bold"/>
              </a:rPr>
              <a:t>要點</a:t>
            </a:r>
            <a:endParaRPr lang="en-US" sz="2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5631ADF-1F4A-453E-8D22-E76C3E0F5BB1}"/>
              </a:ext>
            </a:extLst>
          </p:cNvPr>
          <p:cNvSpPr txBox="1"/>
          <p:nvPr/>
        </p:nvSpPr>
        <p:spPr>
          <a:xfrm>
            <a:off x="2142492" y="2116961"/>
            <a:ext cx="9325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3200" dirty="0">
                <a:solidFill>
                  <a:schemeClr val="bg1"/>
                </a:solidFill>
                <a:highlight>
                  <a:srgbClr val="45D1AD"/>
                </a:highlight>
              </a:rPr>
              <a:t>格式</a:t>
            </a:r>
            <a:r>
              <a:rPr lang="zh-TW" altLang="en-US" sz="2000" dirty="0">
                <a:solidFill>
                  <a:srgbClr val="FF0000"/>
                </a:solidFill>
              </a:rPr>
              <a:t>　</a:t>
            </a:r>
            <a:r>
              <a:rPr lang="en-US" altLang="zh-TW" dirty="0">
                <a:solidFill>
                  <a:srgbClr val="FF0000"/>
                </a:solidFill>
              </a:rPr>
              <a:t>[</a:t>
            </a:r>
            <a:r>
              <a:rPr lang="zh-TW" altLang="en-US" dirty="0">
                <a:solidFill>
                  <a:srgbClr val="FF0000"/>
                </a:solidFill>
              </a:rPr>
              <a:t>哪個項目</a:t>
            </a:r>
            <a:r>
              <a:rPr lang="en-US" altLang="zh-TW" dirty="0">
                <a:solidFill>
                  <a:srgbClr val="FF0000"/>
                </a:solidFill>
              </a:rPr>
              <a:t>]</a:t>
            </a:r>
            <a:r>
              <a:rPr lang="zh-TW" altLang="en-US" dirty="0">
                <a:solidFill>
                  <a:srgbClr val="FF0000"/>
                </a:solidFill>
              </a:rPr>
              <a:t>哪個頁面，發生什麼錯誤：該怎麼修正。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44F353E-070A-46CD-9AF0-9612BD41BF39}"/>
              </a:ext>
            </a:extLst>
          </p:cNvPr>
          <p:cNvSpPr/>
          <p:nvPr/>
        </p:nvSpPr>
        <p:spPr>
          <a:xfrm>
            <a:off x="0" y="3000064"/>
            <a:ext cx="12192000" cy="80700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AA17986-FD52-4EF4-909B-CC9ABDF9A030}"/>
              </a:ext>
            </a:extLst>
          </p:cNvPr>
          <p:cNvSpPr/>
          <p:nvPr/>
        </p:nvSpPr>
        <p:spPr>
          <a:xfrm>
            <a:off x="0" y="4578601"/>
            <a:ext cx="12192000" cy="213389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3AE8B07-4B23-412A-90D9-1B3386775F85}"/>
              </a:ext>
            </a:extLst>
          </p:cNvPr>
          <p:cNvGrpSpPr/>
          <p:nvPr/>
        </p:nvGrpSpPr>
        <p:grpSpPr>
          <a:xfrm>
            <a:off x="-232199" y="4682221"/>
            <a:ext cx="5089025" cy="6825209"/>
            <a:chOff x="477328" y="4682221"/>
            <a:chExt cx="5089025" cy="6825209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5178246F-921D-4A9C-A14B-779DFC412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176"/>
            <a:stretch/>
          </p:blipFill>
          <p:spPr>
            <a:xfrm>
              <a:off x="477328" y="4682221"/>
              <a:ext cx="5089025" cy="68252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6EB68522-BB74-4BBA-B7A2-E4FEF7127C86}"/>
                </a:ext>
              </a:extLst>
            </p:cNvPr>
            <p:cNvCxnSpPr>
              <a:cxnSpLocks/>
            </p:cNvCxnSpPr>
            <p:nvPr/>
          </p:nvCxnSpPr>
          <p:spPr>
            <a:xfrm>
              <a:off x="1595130" y="5467506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2FEE4C07-4678-4A80-B63C-742A89E77C53}"/>
                </a:ext>
              </a:extLst>
            </p:cNvPr>
            <p:cNvCxnSpPr>
              <a:cxnSpLocks/>
            </p:cNvCxnSpPr>
            <p:nvPr/>
          </p:nvCxnSpPr>
          <p:spPr>
            <a:xfrm>
              <a:off x="3684769" y="5476299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C825311D-27C0-4F16-8B45-B87D76F084D8}"/>
              </a:ext>
            </a:extLst>
          </p:cNvPr>
          <p:cNvGrpSpPr/>
          <p:nvPr/>
        </p:nvGrpSpPr>
        <p:grpSpPr>
          <a:xfrm>
            <a:off x="4543697" y="4300171"/>
            <a:ext cx="6305215" cy="5888654"/>
            <a:chOff x="5756366" y="4356017"/>
            <a:chExt cx="6305215" cy="5888654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7D1A659F-9331-4A81-B1F7-8748090A21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13" t="3938" r="27630" b="8302"/>
            <a:stretch/>
          </p:blipFill>
          <p:spPr>
            <a:xfrm>
              <a:off x="5756366" y="4356017"/>
              <a:ext cx="6305215" cy="5888654"/>
            </a:xfrm>
            <a:prstGeom prst="rect">
              <a:avLst/>
            </a:prstGeom>
          </p:spPr>
        </p:pic>
        <p:cxnSp>
          <p:nvCxnSpPr>
            <p:cNvPr id="26" name="直線接點 25">
              <a:extLst>
                <a:ext uri="{FF2B5EF4-FFF2-40B4-BE49-F238E27FC236}">
                  <a16:creationId xmlns:a16="http://schemas.microsoft.com/office/drawing/2014/main" id="{B85A0806-A6AD-4B07-93A4-33350647045C}"/>
                </a:ext>
              </a:extLst>
            </p:cNvPr>
            <p:cNvCxnSpPr>
              <a:cxnSpLocks/>
            </p:cNvCxnSpPr>
            <p:nvPr/>
          </p:nvCxnSpPr>
          <p:spPr>
            <a:xfrm>
              <a:off x="7834738" y="6494462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接點 26">
              <a:extLst>
                <a:ext uri="{FF2B5EF4-FFF2-40B4-BE49-F238E27FC236}">
                  <a16:creationId xmlns:a16="http://schemas.microsoft.com/office/drawing/2014/main" id="{885A5D19-50F8-4017-BF6F-3CF7E0328DFA}"/>
                </a:ext>
              </a:extLst>
            </p:cNvPr>
            <p:cNvCxnSpPr>
              <a:cxnSpLocks/>
            </p:cNvCxnSpPr>
            <p:nvPr/>
          </p:nvCxnSpPr>
          <p:spPr>
            <a:xfrm>
              <a:off x="8195222" y="5404216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>
              <a:extLst>
                <a:ext uri="{FF2B5EF4-FFF2-40B4-BE49-F238E27FC236}">
                  <a16:creationId xmlns:a16="http://schemas.microsoft.com/office/drawing/2014/main" id="{3DCE4C9D-2B7F-43B6-935B-586743683E5F}"/>
                </a:ext>
              </a:extLst>
            </p:cNvPr>
            <p:cNvCxnSpPr>
              <a:cxnSpLocks/>
            </p:cNvCxnSpPr>
            <p:nvPr/>
          </p:nvCxnSpPr>
          <p:spPr>
            <a:xfrm>
              <a:off x="7834738" y="7320939"/>
              <a:ext cx="967184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7F107F79-63B0-4D2B-B56E-06F276E69B8C}"/>
              </a:ext>
            </a:extLst>
          </p:cNvPr>
          <p:cNvSpPr txBox="1"/>
          <p:nvPr/>
        </p:nvSpPr>
        <p:spPr>
          <a:xfrm>
            <a:off x="5404905" y="3511995"/>
            <a:ext cx="6063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TW" sz="2000" dirty="0">
                <a:solidFill>
                  <a:srgbClr val="FF0000"/>
                </a:solidFill>
              </a:rPr>
              <a:t>※ </a:t>
            </a:r>
            <a:r>
              <a:rPr lang="zh-TW" altLang="en-US" sz="2000" dirty="0">
                <a:solidFill>
                  <a:srgbClr val="FF0000"/>
                </a:solidFill>
              </a:rPr>
              <a:t>電子全文修改，就要檢查系統資料、授權書！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1D780A4-45AD-4FBF-BC21-922FAA96FDFF}"/>
              </a:ext>
            </a:extLst>
          </p:cNvPr>
          <p:cNvGrpSpPr/>
          <p:nvPr/>
        </p:nvGrpSpPr>
        <p:grpSpPr>
          <a:xfrm>
            <a:off x="8372046" y="4441629"/>
            <a:ext cx="4810124" cy="1996987"/>
            <a:chOff x="8354462" y="4497475"/>
            <a:chExt cx="4810124" cy="1996987"/>
          </a:xfrm>
        </p:grpSpPr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8063FC82-6A05-46D3-8746-D21F40FEB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t="2189" r="46814" b="58556"/>
            <a:stretch/>
          </p:blipFill>
          <p:spPr>
            <a:xfrm>
              <a:off x="8354462" y="4497475"/>
              <a:ext cx="4810124" cy="1996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59621DDB-5121-44BB-88FD-8C98981477AF}"/>
                </a:ext>
              </a:extLst>
            </p:cNvPr>
            <p:cNvCxnSpPr>
              <a:cxnSpLocks/>
            </p:cNvCxnSpPr>
            <p:nvPr/>
          </p:nvCxnSpPr>
          <p:spPr>
            <a:xfrm>
              <a:off x="9377897" y="6444194"/>
              <a:ext cx="812388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999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5C309FC3-D8D4-4633-BB0E-C99EF1A36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3" t="3938" r="27630" b="8302"/>
          <a:stretch/>
        </p:blipFill>
        <p:spPr>
          <a:xfrm>
            <a:off x="0" y="0"/>
            <a:ext cx="8547561" cy="7982857"/>
          </a:xfrm>
          <a:prstGeom prst="rect">
            <a:avLst/>
          </a:prstGeom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1992538" y="851755"/>
            <a:ext cx="6555023" cy="206561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B73003E-CEF6-4A45-A5BD-ADD0A3D798AF}"/>
              </a:ext>
            </a:extLst>
          </p:cNvPr>
          <p:cNvCxnSpPr>
            <a:cxnSpLocks/>
          </p:cNvCxnSpPr>
          <p:nvPr/>
        </p:nvCxnSpPr>
        <p:spPr>
          <a:xfrm flipV="1">
            <a:off x="2456245" y="6213321"/>
            <a:ext cx="209651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E0EB5D14-BBEB-49DB-969E-3026E30BB439}"/>
              </a:ext>
            </a:extLst>
          </p:cNvPr>
          <p:cNvSpPr/>
          <p:nvPr/>
        </p:nvSpPr>
        <p:spPr>
          <a:xfrm>
            <a:off x="2170339" y="3222172"/>
            <a:ext cx="2200408" cy="198346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429500" y="4156498"/>
            <a:ext cx="4762500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</a:t>
            </a: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BE0ABF2-56F2-4E39-8A6D-DDF54E55B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9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4" name="TextBox 39">
            <a:extLst>
              <a:ext uri="{FF2B5EF4-FFF2-40B4-BE49-F238E27FC236}">
                <a16:creationId xmlns:a16="http://schemas.microsoft.com/office/drawing/2014/main" id="{FF990A8A-7D50-4D26-B1CD-17CF5029A10A}"/>
              </a:ext>
            </a:extLst>
          </p:cNvPr>
          <p:cNvSpPr txBox="1"/>
          <p:nvPr/>
        </p:nvSpPr>
        <p:spPr>
          <a:xfrm>
            <a:off x="5481738" y="2274254"/>
            <a:ext cx="6796456" cy="4418454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br>
              <a:rPr lang="en-US" altLang="zh-TW" sz="3200" spc="300" dirty="0">
                <a:solidFill>
                  <a:srgbClr val="45D1AD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注意事項</a:t>
            </a:r>
          </a:p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3200" spc="300" dirty="0">
                <a:solidFill>
                  <a:srgbClr val="FFC000"/>
                </a:solidFill>
                <a:sym typeface="Gotham Bold"/>
              </a:rPr>
              <a:t>比對系統</a:t>
            </a: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操作說明</a:t>
            </a:r>
            <a:br>
              <a:rPr lang="en-US" altLang="zh-TW" sz="32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2000" spc="300" dirty="0">
                <a:solidFill>
                  <a:srgbClr val="FFC000"/>
                </a:solidFill>
                <a:sym typeface="Gotham Bold"/>
              </a:rPr>
              <a:t>（華藝、</a:t>
            </a:r>
            <a:r>
              <a:rPr lang="en-US" altLang="zh-TW" sz="2000" spc="300" dirty="0" err="1">
                <a:solidFill>
                  <a:srgbClr val="FFC000"/>
                </a:solidFill>
                <a:sym typeface="Gotham Bold"/>
              </a:rPr>
              <a:t>iThenticae</a:t>
            </a:r>
            <a:r>
              <a:rPr lang="en-US" altLang="zh-TW" sz="2000" spc="300" dirty="0">
                <a:solidFill>
                  <a:srgbClr val="FFC000"/>
                </a:solidFill>
                <a:sym typeface="Gotham Bold"/>
              </a:rPr>
              <a:t> </a:t>
            </a:r>
            <a:r>
              <a:rPr lang="zh-TW" altLang="en-US" sz="2000" spc="300" dirty="0">
                <a:solidFill>
                  <a:srgbClr val="FFC000"/>
                </a:solidFill>
                <a:sym typeface="Gotham Bold"/>
              </a:rPr>
              <a:t>）</a:t>
            </a:r>
          </a:p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論文提交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審核要點</a:t>
            </a:r>
          </a:p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3200" spc="300" dirty="0">
                <a:solidFill>
                  <a:srgbClr val="FFC000"/>
                </a:solidFill>
                <a:sym typeface="Gotham Bold"/>
              </a:rPr>
              <a:t>格式</a:t>
            </a: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altLang="zh-TW" sz="3200" spc="300" dirty="0">
              <a:solidFill>
                <a:srgbClr val="0070C0"/>
              </a:solidFill>
              <a:sym typeface="Gotham Bold"/>
            </a:endParaRPr>
          </a:p>
          <a:p>
            <a:pPr marL="857250" indent="-857250">
              <a:lnSpc>
                <a:spcPct val="125000"/>
              </a:lnSpc>
              <a:spcBef>
                <a:spcPts val="600"/>
              </a:spcBef>
              <a:buFont typeface="Wingdings" panose="05000000000000000000" pitchFamily="2" charset="2"/>
              <a:buChar char="n"/>
            </a:pP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3200" spc="300" dirty="0">
                <a:solidFill>
                  <a:srgbClr val="FF0000"/>
                </a:solidFill>
                <a:sym typeface="Gotham Bold"/>
              </a:rPr>
              <a:t>系統</a:t>
            </a:r>
            <a:r>
              <a:rPr lang="zh-TW" altLang="en-US" sz="3200" spc="3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altLang="zh-TW" sz="3200" spc="3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5" name="TextBox 39">
            <a:extLst>
              <a:ext uri="{FF2B5EF4-FFF2-40B4-BE49-F238E27FC236}">
                <a16:creationId xmlns:a16="http://schemas.microsoft.com/office/drawing/2014/main" id="{1596B7C9-1934-420C-98CC-E27587B2AFFF}"/>
              </a:ext>
            </a:extLst>
          </p:cNvPr>
          <p:cNvSpPr txBox="1"/>
          <p:nvPr/>
        </p:nvSpPr>
        <p:spPr>
          <a:xfrm>
            <a:off x="419113" y="1108403"/>
            <a:ext cx="545843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課程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重點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C3B49B0-7618-424A-A221-E28BBDDF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</a:t>
            </a:fld>
            <a:endParaRPr lang="zh-TW" altLang="en-US" dirty="0"/>
          </a:p>
        </p:txBody>
      </p:sp>
      <p:sp>
        <p:nvSpPr>
          <p:cNvPr id="16" name="矩形: 圆角 26">
            <a:extLst>
              <a:ext uri="{FF2B5EF4-FFF2-40B4-BE49-F238E27FC236}">
                <a16:creationId xmlns:a16="http://schemas.microsoft.com/office/drawing/2014/main" id="{39876727-DB95-4D98-A232-C75EF093EA4C}"/>
              </a:ext>
            </a:extLst>
          </p:cNvPr>
          <p:cNvSpPr/>
          <p:nvPr/>
        </p:nvSpPr>
        <p:spPr>
          <a:xfrm>
            <a:off x="9366612" y="5329934"/>
            <a:ext cx="2743199" cy="1140738"/>
          </a:xfrm>
          <a:prstGeom prst="wedgeRoundRectCallout">
            <a:avLst>
              <a:gd name="adj1" fmla="val -55250"/>
              <a:gd name="adj2" fmla="val -10733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有時間，建議先閱讀「格式要點、系統操作」，跟著一步步檢查、操作。</a:t>
            </a:r>
            <a:endParaRPr lang="en-US" altLang="zh-TW" sz="14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zh-TW" altLang="en-US" sz="1400" dirty="0">
                <a:solidFill>
                  <a:srgbClr val="FF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沒時間，至少要閱讀審核要點。</a:t>
            </a:r>
            <a:endParaRPr lang="en-US" altLang="zh-TW" sz="1400" dirty="0">
              <a:solidFill>
                <a:srgbClr val="FF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348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42254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655153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306047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38633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A4EBB34-0382-4B60-9ED4-BED9418FC7D3}"/>
              </a:ext>
            </a:extLst>
          </p:cNvPr>
          <p:cNvSpPr/>
          <p:nvPr/>
        </p:nvSpPr>
        <p:spPr>
          <a:xfrm>
            <a:off x="263365" y="2308943"/>
            <a:ext cx="2476057" cy="356722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4F0A5D2-86A8-4250-9658-2256D822C48B}"/>
              </a:ext>
            </a:extLst>
          </p:cNvPr>
          <p:cNvSpPr/>
          <p:nvPr/>
        </p:nvSpPr>
        <p:spPr>
          <a:xfrm>
            <a:off x="3209335" y="1529181"/>
            <a:ext cx="2551465" cy="381000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272A1AA-8B5A-4715-A5D6-F1EB67AC304B}"/>
              </a:ext>
            </a:extLst>
          </p:cNvPr>
          <p:cNvSpPr/>
          <p:nvPr/>
        </p:nvSpPr>
        <p:spPr>
          <a:xfrm>
            <a:off x="6408523" y="1035680"/>
            <a:ext cx="2351270" cy="24695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98A94829-0587-4F04-BE37-74B62C39F84A}"/>
              </a:ext>
            </a:extLst>
          </p:cNvPr>
          <p:cNvSpPr/>
          <p:nvPr/>
        </p:nvSpPr>
        <p:spPr>
          <a:xfrm>
            <a:off x="263365" y="2793367"/>
            <a:ext cx="2476057" cy="33469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0070C0"/>
              </a:highlight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20144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95001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765558" y="394086"/>
            <a:ext cx="2168892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9655152" y="201440"/>
            <a:ext cx="2123078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FE6D74"/>
              </a:buCl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</a:t>
            </a:r>
            <a:r>
              <a:rPr lang="zh-TW" altLang="en-US" b="1" dirty="0">
                <a:solidFill>
                  <a:prstClr val="white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摘要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lang="en-US" altLang="zh-TW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843E1D67-E815-465D-84F1-90DE7F1FDC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" t="2189" r="46814" b="58556"/>
          <a:stretch/>
        </p:blipFill>
        <p:spPr>
          <a:xfrm>
            <a:off x="743815" y="4848225"/>
            <a:ext cx="4810124" cy="199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0756B7F-5E13-4F2F-922E-EDED392A1323}"/>
              </a:ext>
            </a:extLst>
          </p:cNvPr>
          <p:cNvSpPr/>
          <p:nvPr/>
        </p:nvSpPr>
        <p:spPr>
          <a:xfrm>
            <a:off x="9278374" y="809218"/>
            <a:ext cx="2757147" cy="251906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0070C0"/>
              </a:highlight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BF64402-AC3D-459C-A1FD-8259627E3D9D}"/>
              </a:ext>
            </a:extLst>
          </p:cNvPr>
          <p:cNvSpPr/>
          <p:nvPr/>
        </p:nvSpPr>
        <p:spPr>
          <a:xfrm>
            <a:off x="908176" y="3574385"/>
            <a:ext cx="1101599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AB02EE0-F751-4FB0-A61A-95759822A35B}"/>
              </a:ext>
            </a:extLst>
          </p:cNvPr>
          <p:cNvSpPr/>
          <p:nvPr/>
        </p:nvSpPr>
        <p:spPr>
          <a:xfrm>
            <a:off x="1381135" y="6393901"/>
            <a:ext cx="2852130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E6C067D4-988F-487C-ABE3-F43091BE9FCA}"/>
              </a:ext>
            </a:extLst>
          </p:cNvPr>
          <p:cNvSpPr/>
          <p:nvPr/>
        </p:nvSpPr>
        <p:spPr>
          <a:xfrm>
            <a:off x="4370036" y="1323135"/>
            <a:ext cx="557004" cy="171450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1CCFB1DD-59BD-490C-BD35-EFAB3054753D}"/>
              </a:ext>
            </a:extLst>
          </p:cNvPr>
          <p:cNvSpPr/>
          <p:nvPr/>
        </p:nvSpPr>
        <p:spPr>
          <a:xfrm>
            <a:off x="6343650" y="1354723"/>
            <a:ext cx="625138" cy="147849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DB551BCF-2424-493C-A3A3-904E9716C7DC}"/>
              </a:ext>
            </a:extLst>
          </p:cNvPr>
          <p:cNvSpPr/>
          <p:nvPr/>
        </p:nvSpPr>
        <p:spPr>
          <a:xfrm>
            <a:off x="2139916" y="5854308"/>
            <a:ext cx="483624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DAF24669-A969-46A0-B62B-9C07715DD6CF}"/>
              </a:ext>
            </a:extLst>
          </p:cNvPr>
          <p:cNvSpPr/>
          <p:nvPr/>
        </p:nvSpPr>
        <p:spPr>
          <a:xfrm>
            <a:off x="908176" y="3843261"/>
            <a:ext cx="1101599" cy="1809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93803BA9-722B-403F-8F1B-2B518ED1A053}"/>
              </a:ext>
            </a:extLst>
          </p:cNvPr>
          <p:cNvSpPr/>
          <p:nvPr/>
        </p:nvSpPr>
        <p:spPr>
          <a:xfrm>
            <a:off x="3876075" y="2554945"/>
            <a:ext cx="608078" cy="2647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021624DD-8B46-44C5-9086-0035678A67A3}"/>
              </a:ext>
            </a:extLst>
          </p:cNvPr>
          <p:cNvSpPr/>
          <p:nvPr/>
        </p:nvSpPr>
        <p:spPr>
          <a:xfrm>
            <a:off x="3802404" y="3421521"/>
            <a:ext cx="608078" cy="264775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3A451AB8-32FB-4AC8-B50E-29418D6FD136}"/>
              </a:ext>
            </a:extLst>
          </p:cNvPr>
          <p:cNvSpPr/>
          <p:nvPr/>
        </p:nvSpPr>
        <p:spPr>
          <a:xfrm>
            <a:off x="8027305" y="1356633"/>
            <a:ext cx="808646" cy="147850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2EB4112E-2626-419E-9581-7E23C6D570B9}"/>
              </a:ext>
            </a:extLst>
          </p:cNvPr>
          <p:cNvSpPr/>
          <p:nvPr/>
        </p:nvSpPr>
        <p:spPr>
          <a:xfrm>
            <a:off x="1371610" y="6638831"/>
            <a:ext cx="421910" cy="15643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89B61B56-9699-4D46-B415-4DC992939CDD}"/>
              </a:ext>
            </a:extLst>
          </p:cNvPr>
          <p:cNvSpPr/>
          <p:nvPr/>
        </p:nvSpPr>
        <p:spPr>
          <a:xfrm>
            <a:off x="1790871" y="6638830"/>
            <a:ext cx="864626" cy="156433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B1FA2A8C-81C5-4822-BDBB-E24A63D0888A}"/>
              </a:ext>
            </a:extLst>
          </p:cNvPr>
          <p:cNvSpPr/>
          <p:nvPr/>
        </p:nvSpPr>
        <p:spPr>
          <a:xfrm>
            <a:off x="10716691" y="1094028"/>
            <a:ext cx="864626" cy="142414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B12A5924-A6B4-4CD4-9B74-CC84B35DFAF2}"/>
              </a:ext>
            </a:extLst>
          </p:cNvPr>
          <p:cNvSpPr/>
          <p:nvPr/>
        </p:nvSpPr>
        <p:spPr>
          <a:xfrm>
            <a:off x="908176" y="1215806"/>
            <a:ext cx="1311149" cy="174171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25BC4A73-9651-4688-8E89-AAB6B649DC04}"/>
              </a:ext>
            </a:extLst>
          </p:cNvPr>
          <p:cNvSpPr/>
          <p:nvPr/>
        </p:nvSpPr>
        <p:spPr>
          <a:xfrm>
            <a:off x="3707409" y="1317230"/>
            <a:ext cx="663576" cy="171451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51053703-2560-4B37-BA05-AF217F708E55}"/>
              </a:ext>
            </a:extLst>
          </p:cNvPr>
          <p:cNvSpPr/>
          <p:nvPr/>
        </p:nvSpPr>
        <p:spPr>
          <a:xfrm>
            <a:off x="6940214" y="1649346"/>
            <a:ext cx="1227904" cy="147849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89F25DDC-A850-4DCE-B75E-3CA346BA55F2}"/>
              </a:ext>
            </a:extLst>
          </p:cNvPr>
          <p:cNvSpPr/>
          <p:nvPr/>
        </p:nvSpPr>
        <p:spPr>
          <a:xfrm>
            <a:off x="3312623" y="4521160"/>
            <a:ext cx="2049952" cy="227173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6FD2616-CA67-4359-ADC6-F8071C095870}"/>
              </a:ext>
            </a:extLst>
          </p:cNvPr>
          <p:cNvSpPr/>
          <p:nvPr/>
        </p:nvSpPr>
        <p:spPr>
          <a:xfrm flipV="1">
            <a:off x="9929636" y="1330246"/>
            <a:ext cx="1389356" cy="117555"/>
          </a:xfrm>
          <a:prstGeom prst="roundRect">
            <a:avLst>
              <a:gd name="adj" fmla="val 10875"/>
            </a:avLst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5EEA504E-A5B1-46B5-B781-BEFC439DDA77}"/>
              </a:ext>
            </a:extLst>
          </p:cNvPr>
          <p:cNvSpPr/>
          <p:nvPr/>
        </p:nvSpPr>
        <p:spPr>
          <a:xfrm flipV="1">
            <a:off x="9337814" y="1097635"/>
            <a:ext cx="769062" cy="140153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DE230C7C-7ACE-4B76-A5A1-A4CAB0678288}"/>
              </a:ext>
            </a:extLst>
          </p:cNvPr>
          <p:cNvSpPr/>
          <p:nvPr/>
        </p:nvSpPr>
        <p:spPr>
          <a:xfrm>
            <a:off x="3204564" y="6026047"/>
            <a:ext cx="1017237" cy="188339"/>
          </a:xfrm>
          <a:prstGeom prst="roundRect">
            <a:avLst>
              <a:gd name="adj" fmla="val 10875"/>
            </a:avLst>
          </a:prstGeom>
          <a:noFill/>
          <a:ln w="38100"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34970168-B5CB-4523-A121-9D2B1DF80BCC}"/>
              </a:ext>
            </a:extLst>
          </p:cNvPr>
          <p:cNvCxnSpPr>
            <a:cxnSpLocks/>
          </p:cNvCxnSpPr>
          <p:nvPr/>
        </p:nvCxnSpPr>
        <p:spPr>
          <a:xfrm flipV="1">
            <a:off x="3806675" y="3206145"/>
            <a:ext cx="744314" cy="1"/>
          </a:xfrm>
          <a:prstGeom prst="line">
            <a:avLst/>
          </a:prstGeom>
          <a:ln w="38100">
            <a:solidFill>
              <a:srgbClr val="45D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接點 51">
            <a:extLst>
              <a:ext uri="{FF2B5EF4-FFF2-40B4-BE49-F238E27FC236}">
                <a16:creationId xmlns:a16="http://schemas.microsoft.com/office/drawing/2014/main" id="{F75E335C-A5C7-487C-A9A9-D7EE318A501B}"/>
              </a:ext>
            </a:extLst>
          </p:cNvPr>
          <p:cNvCxnSpPr>
            <a:cxnSpLocks/>
          </p:cNvCxnSpPr>
          <p:nvPr/>
        </p:nvCxnSpPr>
        <p:spPr>
          <a:xfrm flipV="1">
            <a:off x="4727593" y="2800073"/>
            <a:ext cx="744314" cy="1"/>
          </a:xfrm>
          <a:prstGeom prst="line">
            <a:avLst/>
          </a:prstGeom>
          <a:ln w="38100">
            <a:solidFill>
              <a:srgbClr val="45D1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90F8DF4-2176-469F-AE9E-139D9344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20</a:t>
            </a:fld>
            <a:endParaRPr lang="zh-TW" altLang="en-US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BF2992B-3DA5-4441-A23A-21E8F8A671F9}"/>
              </a:ext>
            </a:extLst>
          </p:cNvPr>
          <p:cNvGrpSpPr/>
          <p:nvPr/>
        </p:nvGrpSpPr>
        <p:grpSpPr>
          <a:xfrm>
            <a:off x="6398998" y="4171806"/>
            <a:ext cx="6932742" cy="3231654"/>
            <a:chOff x="6398998" y="4171806"/>
            <a:chExt cx="6932742" cy="3231654"/>
          </a:xfrm>
        </p:grpSpPr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8688B78-1D33-4792-A5F7-F41A8AC92133}"/>
                </a:ext>
              </a:extLst>
            </p:cNvPr>
            <p:cNvSpPr txBox="1"/>
            <p:nvPr/>
          </p:nvSpPr>
          <p:spPr>
            <a:xfrm>
              <a:off x="6398998" y="4171806"/>
              <a:ext cx="6221829" cy="3231654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</p:spPr>
          <p:txBody>
            <a:bodyPr wrap="square" numCol="2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>
                <a:buClr>
                  <a:schemeClr val="tx1"/>
                </a:buClr>
              </a:pPr>
              <a:r>
                <a:rPr lang="zh-TW" altLang="en-US" sz="2000" dirty="0">
                  <a:solidFill>
                    <a:srgbClr val="404040"/>
                  </a:solidFill>
                </a:rPr>
                <a:t>對應系統資料欄位：</a:t>
              </a:r>
              <a:endParaRPr lang="en-US" altLang="zh-TW" sz="2000" dirty="0">
                <a:solidFill>
                  <a:srgbClr val="404040"/>
                </a:solidFill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0000"/>
                  </a:highlight>
                </a:rPr>
                <a:t>論文中文名稱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C000"/>
                  </a:highlight>
                </a:rPr>
                <a:t>研究生中文名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指導教授中文名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口試委員中文名</a:t>
              </a: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45D1AD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C55A11"/>
                  </a:highlight>
                </a:rPr>
                <a:t>系所名稱</a:t>
              </a: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55A11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</a:endParaRP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0000"/>
                  </a:highlight>
                </a:rPr>
                <a:t>論文外文名稱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FFC000"/>
                  </a:highlight>
                </a:rPr>
                <a:t>研究生外文名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指導教授外文名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45D1AD"/>
                  </a:highlight>
                </a:rPr>
                <a:t>口試委員外文名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C55A11"/>
                  </a:highlight>
                </a:rPr>
                <a:t>（英文系所名稱）</a:t>
              </a:r>
            </a:p>
            <a:p>
              <a:pPr marL="457200" indent="-457200" algn="l">
                <a:buClr>
                  <a:schemeClr val="tx1"/>
                </a:buClr>
                <a:buFont typeface="+mj-lt"/>
                <a:buAutoNum type="arabicPeriod"/>
              </a:pPr>
              <a:r>
                <a:rPr lang="zh-TW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highlight>
                    <a:srgbClr val="0070C0"/>
                  </a:highlight>
                </a:rPr>
                <a:t>口試日期</a:t>
              </a: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CD90ED71-DB3C-4336-9058-437FC790BC22}"/>
                </a:ext>
              </a:extLst>
            </p:cNvPr>
            <p:cNvSpPr txBox="1"/>
            <p:nvPr/>
          </p:nvSpPr>
          <p:spPr>
            <a:xfrm>
              <a:off x="6415124" y="6373878"/>
              <a:ext cx="691661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</a:rPr>
                <a:t>※</a:t>
              </a:r>
              <a:r>
                <a:rPr lang="zh-TW" altLang="en-US" sz="1400" dirty="0">
                  <a:solidFill>
                    <a:schemeClr val="accent2">
                      <a:lumMod val="75000"/>
                    </a:schemeClr>
                  </a:solidFill>
                </a:rPr>
                <a:t> 各系所中英文標準名稱，可參考 圖書館</a:t>
              </a:r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</a:rPr>
                <a:t>&gt;</a:t>
              </a:r>
              <a:r>
                <a:rPr lang="zh-TW" altLang="en-US" sz="1400" dirty="0">
                  <a:solidFill>
                    <a:schemeClr val="accent2">
                      <a:lumMod val="75000"/>
                    </a:schemeClr>
                  </a:solidFill>
                </a:rPr>
                <a:t>研究生專區</a:t>
              </a:r>
              <a:r>
                <a:rPr lang="en-US" altLang="zh-TW" sz="1400" dirty="0">
                  <a:solidFill>
                    <a:schemeClr val="accent2">
                      <a:lumMod val="75000"/>
                    </a:schemeClr>
                  </a:solidFill>
                </a:rPr>
                <a:t>&gt;</a:t>
              </a:r>
              <a:r>
                <a:rPr lang="zh-TW" altLang="en-US" sz="1400" dirty="0">
                  <a:solidFill>
                    <a:schemeClr val="accent2">
                      <a:lumMod val="75000"/>
                    </a:schemeClr>
                  </a:solidFill>
                </a:rPr>
                <a:t>論文宣導講義：</a:t>
              </a:r>
              <a:endParaRPr lang="en-US" altLang="zh-TW" sz="1400" dirty="0">
                <a:solidFill>
                  <a:schemeClr val="accent2">
                    <a:lumMod val="75000"/>
                  </a:schemeClr>
                </a:solidFill>
              </a:endParaRPr>
            </a:p>
            <a:p>
              <a:pPr algn="l"/>
              <a:r>
                <a:rPr lang="en-US" altLang="zh-TW" sz="1200" dirty="0">
                  <a:solidFill>
                    <a:schemeClr val="accent2">
                      <a:lumMod val="50000"/>
                    </a:schemeClr>
                  </a:solidFill>
                  <a:hlinkClick r:id="rId7"/>
                </a:rPr>
                <a:t>https://www.lib.uch.edu.tw/wSite/ct?xItem=15472&amp;ctNode=6362&amp;mp=1</a:t>
              </a:r>
              <a:endParaRPr lang="en-US" altLang="zh-TW" sz="1200" b="0" dirty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l"/>
              <a:endParaRPr lang="en-US" altLang="zh-TW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95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1F525B4-E76F-45BA-9470-571F3E9A99F9}"/>
              </a:ext>
            </a:extLst>
          </p:cNvPr>
          <p:cNvGraphicFramePr>
            <a:graphicFrameLocks noGrp="1"/>
          </p:cNvGraphicFramePr>
          <p:nvPr/>
        </p:nvGraphicFramePr>
        <p:xfrm>
          <a:off x="362268" y="1335580"/>
          <a:ext cx="11566367" cy="5315130"/>
        </p:xfrm>
        <a:graphic>
          <a:graphicData uri="http://schemas.openxmlformats.org/drawingml/2006/table">
            <a:tbl>
              <a:tblPr/>
              <a:tblGrid>
                <a:gridCol w="774700">
                  <a:extLst>
                    <a:ext uri="{9D8B030D-6E8A-4147-A177-3AD203B41FA5}">
                      <a16:colId xmlns:a16="http://schemas.microsoft.com/office/drawing/2014/main" val="343744419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4773916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1079546853"/>
                    </a:ext>
                  </a:extLst>
                </a:gridCol>
                <a:gridCol w="2510881">
                  <a:extLst>
                    <a:ext uri="{9D8B030D-6E8A-4147-A177-3AD203B41FA5}">
                      <a16:colId xmlns:a16="http://schemas.microsoft.com/office/drawing/2014/main" val="2935233586"/>
                    </a:ext>
                  </a:extLst>
                </a:gridCol>
                <a:gridCol w="2166498">
                  <a:extLst>
                    <a:ext uri="{9D8B030D-6E8A-4147-A177-3AD203B41FA5}">
                      <a16:colId xmlns:a16="http://schemas.microsoft.com/office/drawing/2014/main" val="2117031979"/>
                    </a:ext>
                  </a:extLst>
                </a:gridCol>
                <a:gridCol w="1117385">
                  <a:extLst>
                    <a:ext uri="{9D8B030D-6E8A-4147-A177-3AD203B41FA5}">
                      <a16:colId xmlns:a16="http://schemas.microsoft.com/office/drawing/2014/main" val="1473389585"/>
                    </a:ext>
                  </a:extLst>
                </a:gridCol>
                <a:gridCol w="1021803">
                  <a:extLst>
                    <a:ext uri="{9D8B030D-6E8A-4147-A177-3AD203B41FA5}">
                      <a16:colId xmlns:a16="http://schemas.microsoft.com/office/drawing/2014/main" val="3722599049"/>
                    </a:ext>
                  </a:extLst>
                </a:gridCol>
              </a:tblGrid>
              <a:tr h="53167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zh-TW" altLang="en-US" sz="2000" b="1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浮水印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頁碼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紙本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28554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封面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含書背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7782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書名頁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63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論文口試委員審定書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5559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</a:t>
                      </a:r>
                      <a:endParaRPr 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4915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97896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誌謝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iii~)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93354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1929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32753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8079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縮寫、符號說明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80882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論文本文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(1~)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9473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參考文獻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2948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94277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簡歷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6234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封底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空白頁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48783"/>
                  </a:ext>
                </a:extLst>
              </a:tr>
            </a:tbl>
          </a:graphicData>
        </a:graphic>
      </p:graphicFrame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BA3BCE10-6779-4B18-8F9E-C9317179695A}"/>
              </a:ext>
            </a:extLst>
          </p:cNvPr>
          <p:cNvSpPr txBox="1">
            <a:spLocks/>
          </p:cNvSpPr>
          <p:nvPr/>
        </p:nvSpPr>
        <p:spPr>
          <a:xfrm>
            <a:off x="5304064" y="314325"/>
            <a:ext cx="5544911" cy="9450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裝訂次序、目錄、頁碼、浮水印</a:t>
            </a:r>
            <a:r>
              <a:rPr lang="zh-TW" altLang="en-US" sz="2000" dirty="0"/>
              <a:t>  </a:t>
            </a:r>
            <a:endParaRPr lang="en-US" altLang="zh-TW" sz="200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確保資訊正確、一致：目錄</a:t>
            </a:r>
            <a:r>
              <a:rPr lang="zh-TW" altLang="en-US" sz="2000" b="0" dirty="0"/>
              <a:t>和</a:t>
            </a:r>
            <a:r>
              <a:rPr lang="zh-TW" altLang="en-US" sz="2000" dirty="0">
                <a:solidFill>
                  <a:srgbClr val="FF0000"/>
                </a:solidFill>
              </a:rPr>
              <a:t>實際頁碼</a:t>
            </a:r>
            <a:r>
              <a:rPr lang="zh-TW" altLang="en-US" sz="2000" dirty="0">
                <a:solidFill>
                  <a:srgbClr val="0070C0"/>
                </a:solidFill>
              </a:rPr>
              <a:t>一致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000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AF87A28-55B9-4BDB-9270-FF6CD24C33D0}"/>
              </a:ext>
            </a:extLst>
          </p:cNvPr>
          <p:cNvCxnSpPr>
            <a:cxnSpLocks/>
          </p:cNvCxnSpPr>
          <p:nvPr/>
        </p:nvCxnSpPr>
        <p:spPr>
          <a:xfrm>
            <a:off x="5871756" y="1148144"/>
            <a:ext cx="186254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E090B56-5AF4-4B38-80B2-C4A561CDE81A}"/>
              </a:ext>
            </a:extLst>
          </p:cNvPr>
          <p:cNvSpPr/>
          <p:nvPr/>
        </p:nvSpPr>
        <p:spPr>
          <a:xfrm>
            <a:off x="4118992" y="2184259"/>
            <a:ext cx="830514" cy="65121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4350047-B90B-4AFE-9433-20E5A5227522}"/>
              </a:ext>
            </a:extLst>
          </p:cNvPr>
          <p:cNvSpPr/>
          <p:nvPr/>
        </p:nvSpPr>
        <p:spPr>
          <a:xfrm>
            <a:off x="5998129" y="2184259"/>
            <a:ext cx="738232" cy="65121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1CA2B397-B124-49B4-AA5E-A9586FBAB776}"/>
              </a:ext>
            </a:extLst>
          </p:cNvPr>
          <p:cNvSpPr txBox="1"/>
          <p:nvPr/>
        </p:nvSpPr>
        <p:spPr>
          <a:xfrm>
            <a:off x="2356500" y="2756582"/>
            <a:ext cx="19158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常見錯漏：</a:t>
            </a:r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書名頁、審定書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浮水印或頁碼錯誤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E03E441-8BA4-424E-BE33-D94CC7EC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21</a:t>
            </a:fld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023ED9C-1DC2-4449-9533-7B2BF094E382}"/>
              </a:ext>
            </a:extLst>
          </p:cNvPr>
          <p:cNvSpPr/>
          <p:nvPr/>
        </p:nvSpPr>
        <p:spPr>
          <a:xfrm>
            <a:off x="8225149" y="2791710"/>
            <a:ext cx="1080775" cy="65122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4474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42254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655153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306047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38633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20144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95001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765558" y="394086"/>
            <a:ext cx="2168892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9655152" y="201440"/>
            <a:ext cx="2123078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ts val="1000"/>
              </a:spcBef>
              <a:buClr>
                <a:srgbClr val="FE6D74"/>
              </a:buClr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</a:t>
            </a:r>
            <a:r>
              <a:rPr lang="zh-TW" altLang="en-US" b="1" dirty="0">
                <a:solidFill>
                  <a:prstClr val="white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摘要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（限</a:t>
            </a:r>
            <a:r>
              <a:rPr lang="en-US" altLang="zh-TW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lang="zh-TW" altLang="en-US" b="1" dirty="0">
                <a:solidFill>
                  <a:srgbClr val="FFFF00"/>
                </a:solidFill>
                <a:highlight>
                  <a:srgbClr val="40404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頁）</a:t>
            </a:r>
            <a:endParaRPr kumimoji="0" lang="zh-TW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highlight>
                <a:srgbClr val="404040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90F8DF4-2176-469F-AE9E-139D9344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22</a:t>
            </a:fld>
            <a:endParaRPr lang="zh-TW" altLang="en-US" dirty="0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1400C51F-BCB2-4A52-8F57-F76ECCE3A3D4}"/>
              </a:ext>
            </a:extLst>
          </p:cNvPr>
          <p:cNvSpPr txBox="1"/>
          <p:nvPr/>
        </p:nvSpPr>
        <p:spPr>
          <a:xfrm>
            <a:off x="511381" y="5344578"/>
            <a:ext cx="242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不用浮水印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2786CEEC-AF87-4451-B3E0-10840A1EF46B}"/>
              </a:ext>
            </a:extLst>
          </p:cNvPr>
          <p:cNvSpPr txBox="1"/>
          <p:nvPr/>
        </p:nvSpPr>
        <p:spPr>
          <a:xfrm>
            <a:off x="3390135" y="5260739"/>
            <a:ext cx="2425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不用浮水印</a:t>
            </a:r>
            <a:br>
              <a:rPr lang="en-US" altLang="zh-TW" sz="2800" dirty="0">
                <a:solidFill>
                  <a:srgbClr val="FF0000"/>
                </a:solidFill>
              </a:rPr>
            </a:br>
            <a:r>
              <a:rPr lang="zh-TW" altLang="en-US" sz="1400" dirty="0">
                <a:solidFill>
                  <a:srgbClr val="FF0000"/>
                </a:solidFill>
              </a:rPr>
              <a:t>（若審定書紙本正本就有</a:t>
            </a:r>
            <a:endParaRPr lang="en-US" altLang="zh-TW" sz="1400" dirty="0">
              <a:solidFill>
                <a:srgbClr val="FF0000"/>
              </a:solidFill>
            </a:endParaRPr>
          </a:p>
          <a:p>
            <a:pPr algn="l"/>
            <a:r>
              <a:rPr lang="zh-TW" altLang="en-US" sz="1400" dirty="0">
                <a:solidFill>
                  <a:srgbClr val="FF0000"/>
                </a:solidFill>
              </a:rPr>
              <a:t>　浮水印的情況，沒關係）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214628F7-0B7F-4BBF-8072-AA3F70901DDA}"/>
              </a:ext>
            </a:extLst>
          </p:cNvPr>
          <p:cNvSpPr txBox="1"/>
          <p:nvPr/>
        </p:nvSpPr>
        <p:spPr>
          <a:xfrm>
            <a:off x="6508632" y="4236228"/>
            <a:ext cx="242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↑要有浮水印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DED7716A-AD4A-4277-B740-F55A9630380A}"/>
              </a:ext>
            </a:extLst>
          </p:cNvPr>
          <p:cNvSpPr txBox="1"/>
          <p:nvPr/>
        </p:nvSpPr>
        <p:spPr>
          <a:xfrm>
            <a:off x="9655152" y="4131880"/>
            <a:ext cx="2425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↑要有浮水印</a:t>
            </a:r>
            <a:endParaRPr lang="zh-TW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12B71C93-37B5-499F-8996-4C2E370C3355}"/>
              </a:ext>
            </a:extLst>
          </p:cNvPr>
          <p:cNvGrpSpPr/>
          <p:nvPr/>
        </p:nvGrpSpPr>
        <p:grpSpPr>
          <a:xfrm>
            <a:off x="6667660" y="5524508"/>
            <a:ext cx="2959165" cy="1256951"/>
            <a:chOff x="6667660" y="5524508"/>
            <a:chExt cx="2959165" cy="1256951"/>
          </a:xfrm>
        </p:grpSpPr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8DFE3369-56BE-423A-B74D-E6762E7D525F}"/>
                </a:ext>
              </a:extLst>
            </p:cNvPr>
            <p:cNvSpPr txBox="1"/>
            <p:nvPr/>
          </p:nvSpPr>
          <p:spPr>
            <a:xfrm>
              <a:off x="7201007" y="5524508"/>
              <a:ext cx="24258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↑要有頁碼</a:t>
              </a:r>
              <a:br>
                <a:rPr lang="en-US" altLang="zh-TW" sz="2800" dirty="0">
                  <a:solidFill>
                    <a:srgbClr val="FF0000"/>
                  </a:solidFill>
                </a:rPr>
              </a:br>
              <a:r>
                <a:rPr lang="zh-TW" altLang="en-US" sz="1400" dirty="0">
                  <a:solidFill>
                    <a:srgbClr val="FF0000"/>
                  </a:solidFill>
                </a:rPr>
                <a:t>　　（羅馬數字小寫）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C5057537-9F54-414A-89DB-EE466CE17AF4}"/>
                </a:ext>
              </a:extLst>
            </p:cNvPr>
            <p:cNvSpPr txBox="1"/>
            <p:nvPr/>
          </p:nvSpPr>
          <p:spPr>
            <a:xfrm>
              <a:off x="6667660" y="6258239"/>
              <a:ext cx="242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不可超過一頁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ACF306F6-96D8-4145-8CE9-0EAB7EEF7E89}"/>
              </a:ext>
            </a:extLst>
          </p:cNvPr>
          <p:cNvGrpSpPr/>
          <p:nvPr/>
        </p:nvGrpSpPr>
        <p:grpSpPr>
          <a:xfrm>
            <a:off x="9702777" y="5294296"/>
            <a:ext cx="2987492" cy="1258747"/>
            <a:chOff x="9702777" y="5294296"/>
            <a:chExt cx="2987492" cy="1258747"/>
          </a:xfrm>
        </p:grpSpPr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A296B540-EA3F-49BC-9913-652849C0DEFF}"/>
                </a:ext>
              </a:extLst>
            </p:cNvPr>
            <p:cNvSpPr txBox="1"/>
            <p:nvPr/>
          </p:nvSpPr>
          <p:spPr>
            <a:xfrm>
              <a:off x="10264451" y="5294296"/>
              <a:ext cx="242581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↑要有頁碼</a:t>
              </a:r>
              <a:br>
                <a:rPr lang="en-US" altLang="zh-TW" sz="2800" dirty="0">
                  <a:solidFill>
                    <a:srgbClr val="FF0000"/>
                  </a:solidFill>
                </a:rPr>
              </a:br>
              <a:r>
                <a:rPr lang="zh-TW" altLang="en-US" sz="1400" dirty="0">
                  <a:solidFill>
                    <a:srgbClr val="FF0000"/>
                  </a:solidFill>
                </a:rPr>
                <a:t>　　（羅馬數字小寫）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4C5D4733-FDE4-418B-A140-617C2A2FBCE8}"/>
                </a:ext>
              </a:extLst>
            </p:cNvPr>
            <p:cNvSpPr txBox="1"/>
            <p:nvPr/>
          </p:nvSpPr>
          <p:spPr>
            <a:xfrm>
              <a:off x="9702777" y="6029823"/>
              <a:ext cx="24258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TW"/>
              </a:defPPr>
              <a:lvl1pPr algn="r">
                <a:defRPr sz="2400" b="1">
                  <a:solidFill>
                    <a:srgbClr val="FF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defRPr>
              </a:lvl1pPr>
            </a:lstStyle>
            <a:p>
              <a:pPr algn="l"/>
              <a:r>
                <a:rPr lang="zh-TW" altLang="en-US" sz="2800" dirty="0">
                  <a:solidFill>
                    <a:srgbClr val="FF0000"/>
                  </a:solidFill>
                </a:rPr>
                <a:t>不可超過一頁</a:t>
              </a:r>
              <a:endPara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17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3" grpId="0" animBg="1"/>
      <p:bldP spid="54" grpId="0" animBg="1"/>
      <p:bldP spid="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5C309FC3-D8D4-4633-BB0E-C99EF1A361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13" t="3938" r="27630" b="8302"/>
          <a:stretch/>
        </p:blipFill>
        <p:spPr>
          <a:xfrm>
            <a:off x="0" y="-1124857"/>
            <a:ext cx="8547561" cy="7982857"/>
          </a:xfrm>
          <a:prstGeom prst="rect">
            <a:avLst/>
          </a:prstGeom>
        </p:spPr>
      </p:pic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B73003E-CEF6-4A45-A5BD-ADD0A3D798AF}"/>
              </a:ext>
            </a:extLst>
          </p:cNvPr>
          <p:cNvCxnSpPr>
            <a:cxnSpLocks/>
          </p:cNvCxnSpPr>
          <p:nvPr/>
        </p:nvCxnSpPr>
        <p:spPr>
          <a:xfrm flipV="1">
            <a:off x="2361313" y="6785431"/>
            <a:ext cx="123822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AACDA6AF-82A2-4A5C-842E-92C1BFFCF127}"/>
              </a:ext>
            </a:extLst>
          </p:cNvPr>
          <p:cNvCxnSpPr>
            <a:cxnSpLocks/>
          </p:cNvCxnSpPr>
          <p:nvPr/>
        </p:nvCxnSpPr>
        <p:spPr>
          <a:xfrm flipV="1">
            <a:off x="2207225" y="5418382"/>
            <a:ext cx="1563322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994B195-B66B-448F-9B3E-036A7191FD39}"/>
              </a:ext>
            </a:extLst>
          </p:cNvPr>
          <p:cNvSpPr txBox="1"/>
          <p:nvPr/>
        </p:nvSpPr>
        <p:spPr>
          <a:xfrm>
            <a:off x="5495191" y="6171641"/>
            <a:ext cx="669680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請填論文本文</a:t>
            </a:r>
            <a:r>
              <a:rPr lang="zh-TW" altLang="en-US" dirty="0"/>
              <a:t>最後一頁頁碼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（通常為</a:t>
            </a:r>
            <a:r>
              <a:rPr lang="zh-TW" altLang="en-US" sz="1600" dirty="0"/>
              <a:t>簡歷的頁碼</a:t>
            </a:r>
            <a:r>
              <a:rPr lang="zh-TW" altLang="en-US" sz="1600" dirty="0">
                <a:solidFill>
                  <a:schemeClr val="bg1"/>
                </a:solidFill>
              </a:rPr>
              <a:t>，不是電子檔總頁數）</a:t>
            </a:r>
            <a:endParaRPr lang="en-US" altLang="zh-TW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A7D71505-F948-423A-A197-B02B2E418626}"/>
              </a:ext>
            </a:extLst>
          </p:cNvPr>
          <p:cNvSpPr txBox="1"/>
          <p:nvPr/>
        </p:nvSpPr>
        <p:spPr>
          <a:xfrm>
            <a:off x="5275384" y="4950595"/>
            <a:ext cx="69166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是畢業</a:t>
            </a:r>
            <a:r>
              <a:rPr lang="zh-TW" altLang="en-US" dirty="0"/>
              <a:t>「學年度」</a:t>
            </a:r>
            <a:r>
              <a:rPr lang="zh-TW" altLang="en-US" dirty="0">
                <a:solidFill>
                  <a:schemeClr val="bg1"/>
                </a:solidFill>
              </a:rPr>
              <a:t>不是「年度」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dirty="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D257180B-CAA0-4180-B14A-5A14774124A9}"/>
              </a:ext>
            </a:extLst>
          </p:cNvPr>
          <p:cNvSpPr/>
          <p:nvPr/>
        </p:nvSpPr>
        <p:spPr>
          <a:xfrm>
            <a:off x="2139702" y="2454445"/>
            <a:ext cx="2040412" cy="44814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C41F6E1-19BA-432C-9F89-BBE8DAB9E0BA}"/>
              </a:ext>
            </a:extLst>
          </p:cNvPr>
          <p:cNvSpPr txBox="1"/>
          <p:nvPr/>
        </p:nvSpPr>
        <p:spPr>
          <a:xfrm>
            <a:off x="5275384" y="2324575"/>
            <a:ext cx="69166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口試委員應包含</a:t>
            </a:r>
            <a:r>
              <a:rPr lang="zh-TW" altLang="en-US" dirty="0"/>
              <a:t>指導教授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（與</a:t>
            </a:r>
            <a:r>
              <a:rPr lang="zh-TW" altLang="en-US" sz="1600" dirty="0"/>
              <a:t>審定書</a:t>
            </a:r>
            <a:r>
              <a:rPr lang="zh-TW" altLang="en-US" sz="1600" dirty="0">
                <a:solidFill>
                  <a:schemeClr val="bg1"/>
                </a:solidFill>
              </a:rPr>
              <a:t>口試委員名單一致）</a:t>
            </a: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606D9F1-CE63-4339-B71B-E831CF20B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23</a:t>
            </a:fld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09711C7-B6E7-4303-87C8-4C46B7DD6B7E}"/>
              </a:ext>
            </a:extLst>
          </p:cNvPr>
          <p:cNvSpPr txBox="1"/>
          <p:nvPr/>
        </p:nvSpPr>
        <p:spPr>
          <a:xfrm>
            <a:off x="5275384" y="1359877"/>
            <a:ext cx="6916616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rgbClr val="404040"/>
                </a:solidFill>
              </a:rPr>
              <a:t>外文名</a:t>
            </a:r>
            <a:r>
              <a:rPr lang="zh-TW" altLang="en-US" dirty="0">
                <a:solidFill>
                  <a:schemeClr val="bg1"/>
                </a:solidFill>
              </a:rPr>
              <a:t>請參考</a:t>
            </a:r>
            <a:r>
              <a:rPr lang="zh-TW" altLang="en-US" dirty="0">
                <a:solidFill>
                  <a:srgbClr val="404040"/>
                </a:solidFill>
              </a:rPr>
              <a:t>護照</a:t>
            </a:r>
            <a:r>
              <a:rPr lang="zh-TW" altLang="en-US" dirty="0">
                <a:solidFill>
                  <a:schemeClr val="bg1"/>
                </a:solidFill>
              </a:rPr>
              <a:t>正確格式英文姓名：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rgbClr val="404040"/>
                </a:solidFill>
              </a:rPr>
              <a:t>姓前、名後，大寫</a:t>
            </a:r>
            <a:r>
              <a:rPr lang="zh-TW" altLang="en-US" sz="1600" dirty="0">
                <a:solidFill>
                  <a:srgbClr val="404040"/>
                </a:solidFill>
              </a:rPr>
              <a:t>　</a:t>
            </a:r>
            <a:r>
              <a:rPr lang="zh-TW" altLang="en-US" sz="1600" dirty="0">
                <a:solidFill>
                  <a:schemeClr val="bg1"/>
                </a:solidFill>
              </a:rPr>
              <a:t>例：王小明 → </a:t>
            </a:r>
            <a:r>
              <a:rPr lang="en-US" altLang="zh-TW" sz="1600" dirty="0">
                <a:solidFill>
                  <a:schemeClr val="bg1"/>
                </a:solidFill>
              </a:rPr>
              <a:t>WANG, XIAO-MING</a:t>
            </a:r>
            <a:endParaRPr lang="en-US" altLang="zh-TW" dirty="0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8AB114FE-4A94-4168-9804-7A73F07CCDF8}"/>
              </a:ext>
            </a:extLst>
          </p:cNvPr>
          <p:cNvCxnSpPr>
            <a:cxnSpLocks/>
          </p:cNvCxnSpPr>
          <p:nvPr/>
        </p:nvCxnSpPr>
        <p:spPr>
          <a:xfrm flipV="1">
            <a:off x="3323787" y="308764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EB535703-791A-4B80-AA69-71C391755C6C}"/>
              </a:ext>
            </a:extLst>
          </p:cNvPr>
          <p:cNvCxnSpPr>
            <a:cxnSpLocks/>
          </p:cNvCxnSpPr>
          <p:nvPr/>
        </p:nvCxnSpPr>
        <p:spPr>
          <a:xfrm flipV="1">
            <a:off x="2866587" y="1770921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C6058CB4-2D8E-4B9A-88A8-EE700759C58D}"/>
              </a:ext>
            </a:extLst>
          </p:cNvPr>
          <p:cNvCxnSpPr>
            <a:cxnSpLocks/>
          </p:cNvCxnSpPr>
          <p:nvPr/>
        </p:nvCxnSpPr>
        <p:spPr>
          <a:xfrm flipV="1">
            <a:off x="2866586" y="2866570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5F6B33EC-95E2-4E56-A107-DAD79ABFF537}"/>
              </a:ext>
            </a:extLst>
          </p:cNvPr>
          <p:cNvCxnSpPr>
            <a:cxnSpLocks/>
          </p:cNvCxnSpPr>
          <p:nvPr/>
        </p:nvCxnSpPr>
        <p:spPr>
          <a:xfrm flipV="1">
            <a:off x="2893808" y="3310346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DB3C1A05-9F5C-4C3D-BB6B-4FC52B755A70}"/>
              </a:ext>
            </a:extLst>
          </p:cNvPr>
          <p:cNvCxnSpPr>
            <a:cxnSpLocks/>
          </p:cNvCxnSpPr>
          <p:nvPr/>
        </p:nvCxnSpPr>
        <p:spPr>
          <a:xfrm flipV="1">
            <a:off x="2893808" y="3748625"/>
            <a:ext cx="1186367" cy="1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278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E4261840-06CF-4B2B-8240-E5A3F0422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05" y="-22907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7697F87-9E1A-4EE9-88D9-95C02DBE5077}"/>
              </a:ext>
            </a:extLst>
          </p:cNvPr>
          <p:cNvSpPr/>
          <p:nvPr/>
        </p:nvSpPr>
        <p:spPr>
          <a:xfrm>
            <a:off x="7620388" y="160700"/>
            <a:ext cx="906657" cy="26291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B6D435D-E592-40B0-896A-64E92650DB24}"/>
              </a:ext>
            </a:extLst>
          </p:cNvPr>
          <p:cNvGrpSpPr/>
          <p:nvPr/>
        </p:nvGrpSpPr>
        <p:grpSpPr>
          <a:xfrm>
            <a:off x="7355779" y="5022004"/>
            <a:ext cx="2907268" cy="267437"/>
            <a:chOff x="5738930" y="5700706"/>
            <a:chExt cx="2174458" cy="200026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F03348A-335D-415D-8E73-119516E6C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52AA8CA-2FD3-4BC2-BB70-711B02DEC5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4E1CED7-9878-4A1F-942F-F17CADA7B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695A441B-26AC-44D9-8924-B265A1286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01F747A-14F7-47F4-8B68-4F9CD61C9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536" y="1206005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299D690-19A3-4D9B-AFFA-C77CA6209BDC}"/>
              </a:ext>
            </a:extLst>
          </p:cNvPr>
          <p:cNvSpPr/>
          <p:nvPr/>
        </p:nvSpPr>
        <p:spPr>
          <a:xfrm>
            <a:off x="2658456" y="1429904"/>
            <a:ext cx="1041400" cy="26743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EE04E16-E783-4AFA-96B6-A177BC4849D7}"/>
              </a:ext>
            </a:extLst>
          </p:cNvPr>
          <p:cNvSpPr txBox="1"/>
          <p:nvPr/>
        </p:nvSpPr>
        <p:spPr>
          <a:xfrm>
            <a:off x="8047994" y="5411450"/>
            <a:ext cx="4144006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en-US" altLang="zh-TW" dirty="0"/>
              <a:t>2</a:t>
            </a:r>
            <a:r>
              <a:rPr lang="zh-TW" altLang="en-US" dirty="0"/>
              <a:t>張單面列印、藍筆筆親簽</a:t>
            </a:r>
            <a:endParaRPr lang="en-US" altLang="zh-TW" dirty="0"/>
          </a:p>
          <a:p>
            <a:pPr algn="l"/>
            <a:r>
              <a:rPr lang="zh-TW" altLang="en-US" dirty="0"/>
              <a:t>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endParaRPr lang="en-US" altLang="zh-TW" dirty="0"/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紙本請</a:t>
            </a:r>
            <a:r>
              <a:rPr lang="zh-TW" altLang="en-US" sz="1600" dirty="0"/>
              <a:t>保留</a:t>
            </a:r>
            <a:r>
              <a:rPr lang="zh-TW" altLang="en-US" sz="1600" dirty="0">
                <a:solidFill>
                  <a:schemeClr val="bg1"/>
                </a:solidFill>
              </a:rPr>
              <a:t>在離校手續時繳交圖書館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FE99141-5052-4DAE-8F91-E339D8AACDE2}"/>
              </a:ext>
            </a:extLst>
          </p:cNvPr>
          <p:cNvGrpSpPr/>
          <p:nvPr/>
        </p:nvGrpSpPr>
        <p:grpSpPr>
          <a:xfrm>
            <a:off x="2488735" y="6258965"/>
            <a:ext cx="2907268" cy="267437"/>
            <a:chOff x="5738930" y="5700706"/>
            <a:chExt cx="2174458" cy="20002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654B1FB7-7CF6-4003-BBA4-D525CCF6E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98C1986-52ED-436A-9567-A9571DA40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4542EFF-02C5-4135-B57A-2571126984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189AC034-D139-495E-9F3D-DCEA8C7D07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DF9BF8-E6C9-436D-B4E2-545F648E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24</a:t>
            </a:fld>
            <a:endParaRPr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D91054A1-6B4B-4284-843B-F4A16034CF4C}"/>
              </a:ext>
            </a:extLst>
          </p:cNvPr>
          <p:cNvSpPr txBox="1"/>
          <p:nvPr/>
        </p:nvSpPr>
        <p:spPr>
          <a:xfrm>
            <a:off x="1" y="256126"/>
            <a:ext cx="5758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sz="1800" dirty="0">
                <a:solidFill>
                  <a:srgbClr val="FF0000"/>
                </a:solidFill>
              </a:rPr>
              <a:t>※ </a:t>
            </a:r>
            <a:r>
              <a:rPr lang="zh-TW" altLang="en-US" sz="1800" dirty="0">
                <a:solidFill>
                  <a:srgbClr val="FF0000"/>
                </a:solidFill>
              </a:rPr>
              <a:t>每一次</a:t>
            </a:r>
            <a:r>
              <a:rPr lang="zh-TW" altLang="en-US" sz="1800" dirty="0">
                <a:solidFill>
                  <a:srgbClr val="FF0000"/>
                </a:solidFill>
                <a:highlight>
                  <a:srgbClr val="FFFF00"/>
                </a:highlight>
              </a:rPr>
              <a:t>基本資料修正</a:t>
            </a:r>
            <a:r>
              <a:rPr lang="zh-TW" altLang="en-US" sz="1800" dirty="0">
                <a:solidFill>
                  <a:srgbClr val="FF0000"/>
                </a:solidFill>
              </a:rPr>
              <a:t>，「授權書」都要重新產生、</a:t>
            </a:r>
            <a:br>
              <a:rPr lang="en-US" altLang="zh-TW" sz="1800" dirty="0">
                <a:solidFill>
                  <a:srgbClr val="FF0000"/>
                </a:solidFill>
              </a:rPr>
            </a:br>
            <a:r>
              <a:rPr lang="en-US" altLang="zh-TW" sz="1800" dirty="0">
                <a:solidFill>
                  <a:srgbClr val="FF0000"/>
                </a:solidFill>
              </a:rPr>
              <a:t>2</a:t>
            </a:r>
            <a:r>
              <a:rPr lang="zh-TW" altLang="en-US" sz="1800" dirty="0">
                <a:solidFill>
                  <a:srgbClr val="FF0000"/>
                </a:solidFill>
              </a:rPr>
              <a:t>張單面列印、親簽、掃描、合併在</a:t>
            </a:r>
            <a:r>
              <a:rPr lang="en-US" altLang="zh-TW" sz="1800" dirty="0">
                <a:solidFill>
                  <a:srgbClr val="FF0000"/>
                </a:solidFill>
              </a:rPr>
              <a:t>1</a:t>
            </a:r>
            <a:r>
              <a:rPr lang="zh-TW" altLang="en-US" sz="1800" dirty="0">
                <a:solidFill>
                  <a:srgbClr val="FF0000"/>
                </a:solidFill>
              </a:rPr>
              <a:t>個</a:t>
            </a:r>
            <a:r>
              <a:rPr lang="en-US" altLang="zh-TW" sz="1800" dirty="0">
                <a:solidFill>
                  <a:srgbClr val="FF0000"/>
                </a:solidFill>
              </a:rPr>
              <a:t>pdf</a:t>
            </a:r>
            <a:r>
              <a:rPr lang="zh-TW" altLang="en-US" sz="1800" dirty="0">
                <a:solidFill>
                  <a:srgbClr val="FF0000"/>
                </a:solidFill>
              </a:rPr>
              <a:t>檔、上傳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6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4D78B63-7013-46D1-A39B-D543E6224772}"/>
              </a:ext>
            </a:extLst>
          </p:cNvPr>
          <p:cNvCxnSpPr>
            <a:cxnSpLocks/>
          </p:cNvCxnSpPr>
          <p:nvPr/>
        </p:nvCxnSpPr>
        <p:spPr>
          <a:xfrm>
            <a:off x="6781597" y="2470638"/>
            <a:ext cx="1008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E7CDDCC-A1B5-4EE3-B340-DD454578E3FE}"/>
              </a:ext>
            </a:extLst>
          </p:cNvPr>
          <p:cNvCxnSpPr>
            <a:cxnSpLocks/>
          </p:cNvCxnSpPr>
          <p:nvPr/>
        </p:nvCxnSpPr>
        <p:spPr>
          <a:xfrm>
            <a:off x="11895993" y="2294793"/>
            <a:ext cx="278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35EB4DA-3C93-4124-9DDA-E92711DE4C9A}"/>
              </a:ext>
            </a:extLst>
          </p:cNvPr>
          <p:cNvSpPr txBox="1"/>
          <p:nvPr/>
        </p:nvSpPr>
        <p:spPr>
          <a:xfrm>
            <a:off x="7974625" y="3130996"/>
            <a:ext cx="4217375" cy="169277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務必檢查授權書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畢業學年度、學期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是</a:t>
            </a:r>
            <a:r>
              <a:rPr lang="zh-TW" altLang="en-US" sz="1600" dirty="0"/>
              <a:t>「學年度」</a:t>
            </a:r>
            <a:r>
              <a:rPr lang="zh-TW" altLang="en-US" sz="1600" dirty="0">
                <a:solidFill>
                  <a:schemeClr val="bg1"/>
                </a:solidFill>
              </a:rPr>
              <a:t>不是「年度」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sz="160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BE24282-5A7F-4B75-8BF2-C3215C35F9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083" r="39016"/>
          <a:stretch/>
        </p:blipFill>
        <p:spPr>
          <a:xfrm>
            <a:off x="0" y="1196888"/>
            <a:ext cx="6706490" cy="54384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C5A43C1C-2718-47BA-B1AA-9032A7D7DD1C}"/>
              </a:ext>
            </a:extLst>
          </p:cNvPr>
          <p:cNvSpPr/>
          <p:nvPr/>
        </p:nvSpPr>
        <p:spPr>
          <a:xfrm>
            <a:off x="3196715" y="4805528"/>
            <a:ext cx="1304788" cy="5410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F5BC34F-74F8-4157-9F8A-430375219F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207" t="78480" r="35105" b="11212"/>
          <a:stretch/>
        </p:blipFill>
        <p:spPr>
          <a:xfrm>
            <a:off x="4501503" y="5907558"/>
            <a:ext cx="1795624" cy="70892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C469F6A5-1A70-465E-B71B-653C62919661}"/>
              </a:ext>
            </a:extLst>
          </p:cNvPr>
          <p:cNvSpPr/>
          <p:nvPr/>
        </p:nvSpPr>
        <p:spPr>
          <a:xfrm rot="8147038">
            <a:off x="5723847" y="6016764"/>
            <a:ext cx="246418" cy="2337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0883790F-F957-468F-AD8D-C6320D5BE38C}"/>
              </a:ext>
            </a:extLst>
          </p:cNvPr>
          <p:cNvCxnSpPr>
            <a:cxnSpLocks/>
          </p:cNvCxnSpPr>
          <p:nvPr/>
        </p:nvCxnSpPr>
        <p:spPr>
          <a:xfrm>
            <a:off x="61546" y="4220124"/>
            <a:ext cx="11078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D8BF2E-680A-49BD-BFCF-3F6C530D8614}"/>
              </a:ext>
            </a:extLst>
          </p:cNvPr>
          <p:cNvSpPr txBox="1"/>
          <p:nvPr/>
        </p:nvSpPr>
        <p:spPr>
          <a:xfrm>
            <a:off x="-17585" y="4788986"/>
            <a:ext cx="308902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dirty="0">
                <a:solidFill>
                  <a:schemeClr val="bg1"/>
                </a:solidFill>
              </a:rPr>
              <a:t>有誤請至</a:t>
            </a:r>
            <a:r>
              <a:rPr lang="zh-TW" altLang="en-US" sz="1600" dirty="0"/>
              <a:t>「修改個人資料」</a:t>
            </a:r>
            <a:endParaRPr lang="en-US" altLang="zh-TW" sz="1600" dirty="0"/>
          </a:p>
          <a:p>
            <a:r>
              <a:rPr lang="zh-TW" altLang="en-US" sz="1600" dirty="0">
                <a:solidFill>
                  <a:schemeClr val="bg1"/>
                </a:solidFill>
              </a:rPr>
              <a:t>修改儲存、重新預覽列印授權書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5F42F49-E6B2-42BE-AF6C-4DACB7D1A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555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6" grpId="0" animBg="1"/>
      <p:bldP spid="24" grpId="0" animBg="1"/>
      <p:bldP spid="28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1F525B4-E76F-45BA-9470-571F3E9A99F9}"/>
              </a:ext>
            </a:extLst>
          </p:cNvPr>
          <p:cNvGraphicFramePr>
            <a:graphicFrameLocks noGrp="1"/>
          </p:cNvGraphicFramePr>
          <p:nvPr/>
        </p:nvGraphicFramePr>
        <p:xfrm>
          <a:off x="362268" y="1335580"/>
          <a:ext cx="11566367" cy="5315130"/>
        </p:xfrm>
        <a:graphic>
          <a:graphicData uri="http://schemas.openxmlformats.org/drawingml/2006/table">
            <a:tbl>
              <a:tblPr/>
              <a:tblGrid>
                <a:gridCol w="774700">
                  <a:extLst>
                    <a:ext uri="{9D8B030D-6E8A-4147-A177-3AD203B41FA5}">
                      <a16:colId xmlns:a16="http://schemas.microsoft.com/office/drawing/2014/main" val="343744419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4773916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1079546853"/>
                    </a:ext>
                  </a:extLst>
                </a:gridCol>
                <a:gridCol w="2510881">
                  <a:extLst>
                    <a:ext uri="{9D8B030D-6E8A-4147-A177-3AD203B41FA5}">
                      <a16:colId xmlns:a16="http://schemas.microsoft.com/office/drawing/2014/main" val="2935233586"/>
                    </a:ext>
                  </a:extLst>
                </a:gridCol>
                <a:gridCol w="2166498">
                  <a:extLst>
                    <a:ext uri="{9D8B030D-6E8A-4147-A177-3AD203B41FA5}">
                      <a16:colId xmlns:a16="http://schemas.microsoft.com/office/drawing/2014/main" val="2117031979"/>
                    </a:ext>
                  </a:extLst>
                </a:gridCol>
                <a:gridCol w="1117385">
                  <a:extLst>
                    <a:ext uri="{9D8B030D-6E8A-4147-A177-3AD203B41FA5}">
                      <a16:colId xmlns:a16="http://schemas.microsoft.com/office/drawing/2014/main" val="1473389585"/>
                    </a:ext>
                  </a:extLst>
                </a:gridCol>
                <a:gridCol w="1021803">
                  <a:extLst>
                    <a:ext uri="{9D8B030D-6E8A-4147-A177-3AD203B41FA5}">
                      <a16:colId xmlns:a16="http://schemas.microsoft.com/office/drawing/2014/main" val="3722599049"/>
                    </a:ext>
                  </a:extLst>
                </a:gridCol>
              </a:tblGrid>
              <a:tr h="53167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zh-TW" altLang="en-US" sz="2000" b="1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浮水印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頁碼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紙本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28554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封面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含書背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7782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書名頁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63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論文口試委員審定書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5559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</a:t>
                      </a:r>
                      <a:endParaRPr 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4915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97896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誌謝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iii~)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93354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1929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32753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8079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縮寫、符號說明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80882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論文本文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(1~)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9473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參考文獻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2948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94277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簡歷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6234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封底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空白頁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48783"/>
                  </a:ext>
                </a:extLst>
              </a:tr>
            </a:tbl>
          </a:graphicData>
        </a:graphic>
      </p:graphicFrame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BA3BCE10-6779-4B18-8F9E-C9317179695A}"/>
              </a:ext>
            </a:extLst>
          </p:cNvPr>
          <p:cNvSpPr txBox="1">
            <a:spLocks/>
          </p:cNvSpPr>
          <p:nvPr/>
        </p:nvSpPr>
        <p:spPr>
          <a:xfrm>
            <a:off x="5304064" y="314325"/>
            <a:ext cx="5544911" cy="9450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裝訂次序、目錄、頁碼、浮水印</a:t>
            </a:r>
            <a:r>
              <a:rPr lang="zh-TW" altLang="en-US" sz="2000" dirty="0"/>
              <a:t>  </a:t>
            </a:r>
            <a:endParaRPr lang="en-US" altLang="zh-TW" sz="200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確保資訊正確、一致：目錄</a:t>
            </a:r>
            <a:r>
              <a:rPr lang="zh-TW" altLang="en-US" sz="2000" b="0" dirty="0"/>
              <a:t>和</a:t>
            </a:r>
            <a:r>
              <a:rPr lang="zh-TW" altLang="en-US" sz="2000" dirty="0">
                <a:solidFill>
                  <a:srgbClr val="FF0000"/>
                </a:solidFill>
              </a:rPr>
              <a:t>實際頁碼</a:t>
            </a:r>
            <a:r>
              <a:rPr lang="zh-TW" altLang="en-US" sz="2000" dirty="0">
                <a:solidFill>
                  <a:srgbClr val="0070C0"/>
                </a:solidFill>
              </a:rPr>
              <a:t>一致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000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AF87A28-55B9-4BDB-9270-FF6CD24C33D0}"/>
              </a:ext>
            </a:extLst>
          </p:cNvPr>
          <p:cNvCxnSpPr>
            <a:cxnSpLocks/>
          </p:cNvCxnSpPr>
          <p:nvPr/>
        </p:nvCxnSpPr>
        <p:spPr>
          <a:xfrm>
            <a:off x="5871756" y="1148144"/>
            <a:ext cx="186254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B0319D25-E95A-4FDB-A0A0-35956EDE47A1}"/>
              </a:ext>
            </a:extLst>
          </p:cNvPr>
          <p:cNvSpPr/>
          <p:nvPr/>
        </p:nvSpPr>
        <p:spPr>
          <a:xfrm>
            <a:off x="1072517" y="3766657"/>
            <a:ext cx="882118" cy="33556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D19AD429-B18F-4160-A44B-6C010F4E8352}"/>
              </a:ext>
            </a:extLst>
          </p:cNvPr>
          <p:cNvSpPr txBox="1"/>
          <p:nvPr/>
        </p:nvSpPr>
        <p:spPr>
          <a:xfrm>
            <a:off x="2046913" y="3642049"/>
            <a:ext cx="2225479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常見錯漏：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目錄內容缺少「目錄」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E03E441-8BA4-424E-BE33-D94CC7ECA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3771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20CC17-E406-4981-8DCD-089045373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3678" b="16820"/>
          <a:stretch/>
        </p:blipFill>
        <p:spPr>
          <a:xfrm>
            <a:off x="5902926" y="637716"/>
            <a:ext cx="6291144" cy="5265177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479931" y="4919008"/>
            <a:ext cx="5712069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系統請直接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檔目錄內容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800" dirty="0">
                <a:solidFill>
                  <a:schemeClr val="bg1"/>
                </a:solidFill>
              </a:rPr>
              <a:t>（</a:t>
            </a:r>
            <a:r>
              <a:rPr lang="zh-TW" altLang="en-US" sz="1800" dirty="0"/>
              <a:t>不用貼圖表目錄</a:t>
            </a:r>
            <a:r>
              <a:rPr lang="zh-TW" altLang="en-US" sz="1800" dirty="0">
                <a:solidFill>
                  <a:schemeClr val="bg1"/>
                </a:solidFill>
              </a:rPr>
              <a:t>）</a:t>
            </a:r>
            <a:endParaRPr lang="en-US" altLang="zh-TW" sz="1800" dirty="0">
              <a:solidFill>
                <a:schemeClr val="bg1"/>
              </a:solidFill>
            </a:endParaRPr>
          </a:p>
          <a:p>
            <a:pPr algn="l"/>
            <a:endParaRPr lang="en-US" altLang="zh-TW" sz="1200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請</a:t>
            </a:r>
            <a:r>
              <a:rPr lang="zh-TW" altLang="en-US" dirty="0"/>
              <a:t>務必</a:t>
            </a:r>
            <a:r>
              <a:rPr lang="zh-TW" altLang="en-US" dirty="0">
                <a:solidFill>
                  <a:schemeClr val="bg1"/>
                </a:solidFill>
              </a:rPr>
              <a:t>檢查：</a:t>
            </a:r>
            <a:endParaRPr lang="en-US" altLang="zh-TW" dirty="0">
              <a:solidFill>
                <a:schemeClr val="bg1"/>
              </a:solidFill>
            </a:endParaRPr>
          </a:p>
          <a:p>
            <a:pPr marL="457200" indent="-457200" algn="l">
              <a:buAutoNum type="arabicPeriod"/>
            </a:pPr>
            <a:r>
              <a:rPr lang="zh-TW" altLang="en-US" sz="2000" dirty="0">
                <a:solidFill>
                  <a:schemeClr val="bg1"/>
                </a:solidFill>
              </a:rPr>
              <a:t>目錄頁碼與</a:t>
            </a:r>
            <a:r>
              <a:rPr lang="zh-TW" altLang="en-US" sz="2000" dirty="0"/>
              <a:t>實際頁碼</a:t>
            </a:r>
            <a:r>
              <a:rPr lang="zh-TW" altLang="en-US" sz="2000" dirty="0">
                <a:solidFill>
                  <a:schemeClr val="bg1"/>
                </a:solidFill>
              </a:rPr>
              <a:t>一致</a:t>
            </a:r>
            <a:endParaRPr lang="en-US" altLang="zh-TW" sz="2000" dirty="0">
              <a:solidFill>
                <a:schemeClr val="bg1"/>
              </a:solidFill>
            </a:endParaRPr>
          </a:p>
          <a:p>
            <a:pPr marL="457200" indent="-457200" algn="l">
              <a:buAutoNum type="arabicPeriod"/>
            </a:pPr>
            <a:r>
              <a:rPr lang="zh-TW" altLang="en-US" sz="2000" dirty="0"/>
              <a:t>電子全文</a:t>
            </a:r>
            <a:r>
              <a:rPr lang="zh-TW" altLang="en-US" sz="2000" dirty="0">
                <a:solidFill>
                  <a:schemeClr val="bg1"/>
                </a:solidFill>
              </a:rPr>
              <a:t>的目錄與</a:t>
            </a:r>
            <a:r>
              <a:rPr lang="zh-TW" altLang="en-US" sz="2000" dirty="0"/>
              <a:t>系統資料</a:t>
            </a:r>
            <a:r>
              <a:rPr lang="zh-TW" altLang="en-US" sz="2000" dirty="0">
                <a:solidFill>
                  <a:schemeClr val="bg1"/>
                </a:solidFill>
              </a:rPr>
              <a:t>填寫一致</a:t>
            </a:r>
            <a:endParaRPr lang="en-US" altLang="zh-TW" sz="20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9DAD14E-8A12-4884-A07C-F1C89EDD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27</a:t>
            </a:fld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24FAD25-6DA0-480D-96E5-2929A7C20F7A}"/>
              </a:ext>
            </a:extLst>
          </p:cNvPr>
          <p:cNvSpPr txBox="1"/>
          <p:nvPr/>
        </p:nvSpPr>
        <p:spPr>
          <a:xfrm>
            <a:off x="8417525" y="1942126"/>
            <a:ext cx="4489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zh-TW" sz="2000" dirty="0">
                <a:solidFill>
                  <a:srgbClr val="FF0000"/>
                </a:solidFill>
              </a:rPr>
              <a:t>※ </a:t>
            </a:r>
            <a:r>
              <a:rPr lang="zh-TW" altLang="en-US" sz="2000" dirty="0">
                <a:solidFill>
                  <a:srgbClr val="FF0000"/>
                </a:solidFill>
              </a:rPr>
              <a:t>目錄中不可缺少「目錄」頁！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83D8FB1C-AC0A-40EB-8994-A1A8CAB4D04B}"/>
              </a:ext>
            </a:extLst>
          </p:cNvPr>
          <p:cNvCxnSpPr>
            <a:cxnSpLocks/>
          </p:cNvCxnSpPr>
          <p:nvPr/>
        </p:nvCxnSpPr>
        <p:spPr>
          <a:xfrm flipV="1">
            <a:off x="7292466" y="2230341"/>
            <a:ext cx="826121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BA7A5AAB-D99A-4E66-B099-813A9BF9E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496" y="-519614"/>
            <a:ext cx="5359208" cy="7579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F033E363-366D-482A-BB3C-FD5A85993121}"/>
              </a:ext>
            </a:extLst>
          </p:cNvPr>
          <p:cNvCxnSpPr>
            <a:cxnSpLocks/>
          </p:cNvCxnSpPr>
          <p:nvPr/>
        </p:nvCxnSpPr>
        <p:spPr>
          <a:xfrm flipV="1">
            <a:off x="703741" y="1489203"/>
            <a:ext cx="405289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449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>
            <a:extLst>
              <a:ext uri="{FF2B5EF4-FFF2-40B4-BE49-F238E27FC236}">
                <a16:creationId xmlns:a16="http://schemas.microsoft.com/office/drawing/2014/main" id="{9C27CC36-4B1D-460F-9DDB-E26C273B5612}"/>
              </a:ext>
            </a:extLst>
          </p:cNvPr>
          <p:cNvGrpSpPr/>
          <p:nvPr/>
        </p:nvGrpSpPr>
        <p:grpSpPr>
          <a:xfrm>
            <a:off x="205124" y="-25401"/>
            <a:ext cx="1245404" cy="7218858"/>
            <a:chOff x="5472126" y="-88900"/>
            <a:chExt cx="1245404" cy="721885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6138C9B-F3D4-4F24-A79D-7CF8E1864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837" t="7171" r="41837" b="7171"/>
            <a:stretch/>
          </p:blipFill>
          <p:spPr>
            <a:xfrm>
              <a:off x="5744900" y="-88900"/>
              <a:ext cx="972630" cy="7218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內容版面配置區 3">
              <a:extLst>
                <a:ext uri="{FF2B5EF4-FFF2-40B4-BE49-F238E27FC236}">
                  <a16:creationId xmlns:a16="http://schemas.microsoft.com/office/drawing/2014/main" id="{A1DA5A5E-C350-4D35-B036-644111315773}"/>
                </a:ext>
              </a:extLst>
            </p:cNvPr>
            <p:cNvSpPr txBox="1">
              <a:spLocks/>
            </p:cNvSpPr>
            <p:nvPr/>
          </p:nvSpPr>
          <p:spPr>
            <a:xfrm>
              <a:off x="5472126" y="1005397"/>
              <a:ext cx="688698" cy="1387561"/>
            </a:xfrm>
            <a:prstGeom prst="rect">
              <a:avLst/>
            </a:prstGeom>
          </p:spPr>
          <p:txBody>
            <a:bodyPr vert="eaVert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範例檔案</a:t>
              </a:r>
              <a:endPara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292C299-00E1-44ED-93EE-08AF2C650699}"/>
              </a:ext>
            </a:extLst>
          </p:cNvPr>
          <p:cNvGrpSpPr/>
          <p:nvPr/>
        </p:nvGrpSpPr>
        <p:grpSpPr>
          <a:xfrm>
            <a:off x="1513025" y="-25399"/>
            <a:ext cx="1233633" cy="7218856"/>
            <a:chOff x="6633774" y="-88899"/>
            <a:chExt cx="1233633" cy="721885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B53D917-C252-4F67-A494-FC01BFA94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42" t="7113" r="42142" b="7228"/>
            <a:stretch/>
          </p:blipFill>
          <p:spPr>
            <a:xfrm>
              <a:off x="6931087" y="-88899"/>
              <a:ext cx="936320" cy="72188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內容版面配置區 3">
              <a:extLst>
                <a:ext uri="{FF2B5EF4-FFF2-40B4-BE49-F238E27FC236}">
                  <a16:creationId xmlns:a16="http://schemas.microsoft.com/office/drawing/2014/main" id="{B531C83D-80A2-4ECC-984A-7FB6D521129F}"/>
                </a:ext>
              </a:extLst>
            </p:cNvPr>
            <p:cNvSpPr txBox="1">
              <a:spLocks/>
            </p:cNvSpPr>
            <p:nvPr/>
          </p:nvSpPr>
          <p:spPr>
            <a:xfrm>
              <a:off x="6633774" y="1080405"/>
              <a:ext cx="657347" cy="667800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Ｏ</a:t>
              </a:r>
              <a:endPara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2252730B-DABF-4ECF-B5CF-40E733336DB5}"/>
              </a:ext>
            </a:extLst>
          </p:cNvPr>
          <p:cNvGrpSpPr/>
          <p:nvPr/>
        </p:nvGrpSpPr>
        <p:grpSpPr>
          <a:xfrm>
            <a:off x="2794830" y="-25402"/>
            <a:ext cx="1384553" cy="7218857"/>
            <a:chOff x="7983281" y="-88902"/>
            <a:chExt cx="1384553" cy="7218857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0285A835-9E7E-4B63-A9CA-C5C50638D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85" t="7573" r="41335" b="7573"/>
            <a:stretch/>
          </p:blipFill>
          <p:spPr>
            <a:xfrm>
              <a:off x="8298608" y="-88902"/>
              <a:ext cx="1069226" cy="7218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" name="內容版面配置區 3">
              <a:extLst>
                <a:ext uri="{FF2B5EF4-FFF2-40B4-BE49-F238E27FC236}">
                  <a16:creationId xmlns:a16="http://schemas.microsoft.com/office/drawing/2014/main" id="{93ED202F-A132-45F0-A207-DDC1423C8923}"/>
                </a:ext>
              </a:extLst>
            </p:cNvPr>
            <p:cNvSpPr txBox="1">
              <a:spLocks/>
            </p:cNvSpPr>
            <p:nvPr/>
          </p:nvSpPr>
          <p:spPr>
            <a:xfrm>
              <a:off x="7983281" y="1051237"/>
              <a:ext cx="657347" cy="667801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Ｘ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B23A3C8-E6F0-4D41-A158-8A16D93F5147}"/>
              </a:ext>
            </a:extLst>
          </p:cNvPr>
          <p:cNvSpPr txBox="1"/>
          <p:nvPr/>
        </p:nvSpPr>
        <p:spPr>
          <a:xfrm>
            <a:off x="4081756" y="-25402"/>
            <a:ext cx="2875536" cy="37548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書背常見錯誤</a:t>
            </a:r>
            <a:endParaRPr lang="en-US" altLang="zh-TW" dirty="0"/>
          </a:p>
          <a:p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 學年度寫錯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2000" dirty="0"/>
              <a:t>是畢業</a:t>
            </a:r>
            <a:r>
              <a:rPr lang="zh-TW" altLang="en-US" sz="2000" dirty="0">
                <a:solidFill>
                  <a:srgbClr val="FF0000"/>
                </a:solidFill>
              </a:rPr>
              <a:t>「學年度」</a:t>
            </a:r>
            <a:br>
              <a:rPr lang="en-US" altLang="zh-TW" sz="2000" dirty="0">
                <a:solidFill>
                  <a:srgbClr val="FF0000"/>
                </a:solidFill>
              </a:rPr>
            </a:br>
            <a:r>
              <a:rPr lang="zh-TW" altLang="en-US" sz="2000" dirty="0"/>
              <a:t>不是「年度」</a:t>
            </a:r>
            <a:br>
              <a:rPr lang="en-US" altLang="zh-TW" sz="2400" dirty="0"/>
            </a:b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114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年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6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月 是</a:t>
            </a:r>
            <a:b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     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113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學年第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學期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 內容換行後被切割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endParaRPr lang="en-US" altLang="zh-TW" sz="2000" dirty="0"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Ｘ系所名稱不完整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例：「健行科技大學企業管理系」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      寫成「健行科大企管系」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0014913B-E175-4D86-9428-DBA76C48DAB6}"/>
              </a:ext>
            </a:extLst>
          </p:cNvPr>
          <p:cNvSpPr/>
          <p:nvPr/>
        </p:nvSpPr>
        <p:spPr>
          <a:xfrm>
            <a:off x="3416170" y="22986"/>
            <a:ext cx="457200" cy="3340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772F520C-8C79-4E58-A4B7-2B6430BBD12B}"/>
              </a:ext>
            </a:extLst>
          </p:cNvPr>
          <p:cNvSpPr/>
          <p:nvPr/>
        </p:nvSpPr>
        <p:spPr>
          <a:xfrm>
            <a:off x="3404473" y="985880"/>
            <a:ext cx="457200" cy="1413768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Picture 2" descr="彩紋紙SH-7123 灰藍31x43&quot;150P">
            <a:extLst>
              <a:ext uri="{FF2B5EF4-FFF2-40B4-BE49-F238E27FC236}">
                <a16:creationId xmlns:a16="http://schemas.microsoft.com/office/drawing/2014/main" id="{1E61CEA0-E96C-44CE-8E62-991C1DE5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947" y="5824632"/>
            <a:ext cx="853270" cy="8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" name="群組 68">
            <a:extLst>
              <a:ext uri="{FF2B5EF4-FFF2-40B4-BE49-F238E27FC236}">
                <a16:creationId xmlns:a16="http://schemas.microsoft.com/office/drawing/2014/main" id="{5BE7A0B1-9AC5-4FE8-8435-94D283D8743F}"/>
              </a:ext>
            </a:extLst>
          </p:cNvPr>
          <p:cNvGrpSpPr/>
          <p:nvPr/>
        </p:nvGrpSpPr>
        <p:grpSpPr>
          <a:xfrm>
            <a:off x="9386298" y="1501060"/>
            <a:ext cx="2664149" cy="3954969"/>
            <a:chOff x="9300573" y="1501060"/>
            <a:chExt cx="2664149" cy="3954969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B9708605-8BEC-4235-A872-58C01A30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00573" y="1687970"/>
              <a:ext cx="2664149" cy="376805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93EF7BDD-D91E-47BD-A26F-5C66F4312363}"/>
                </a:ext>
              </a:extLst>
            </p:cNvPr>
            <p:cNvSpPr txBox="1"/>
            <p:nvPr/>
          </p:nvSpPr>
          <p:spPr>
            <a:xfrm>
              <a:off x="10202855" y="1501060"/>
              <a:ext cx="1055017" cy="373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E6D74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404040"/>
                  </a:highligh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書名頁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4477027-1E91-43E8-AE34-E01D6BCD350D}"/>
              </a:ext>
            </a:extLst>
          </p:cNvPr>
          <p:cNvGrpSpPr/>
          <p:nvPr/>
        </p:nvGrpSpPr>
        <p:grpSpPr>
          <a:xfrm>
            <a:off x="7123943" y="1501060"/>
            <a:ext cx="2664149" cy="3954969"/>
            <a:chOff x="7133468" y="1501060"/>
            <a:chExt cx="2664149" cy="3954969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20148F12-A9DE-46A1-B778-CBA4D959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3468" y="1687970"/>
              <a:ext cx="2664149" cy="376805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277FBC66-8246-4732-A856-950500CE7F1E}"/>
                </a:ext>
              </a:extLst>
            </p:cNvPr>
            <p:cNvSpPr txBox="1"/>
            <p:nvPr/>
          </p:nvSpPr>
          <p:spPr>
            <a:xfrm>
              <a:off x="8197774" y="1501060"/>
              <a:ext cx="1055017" cy="373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E6D74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404040"/>
                  </a:highligh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封面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7" name="內容版面配置區 3">
            <a:extLst>
              <a:ext uri="{FF2B5EF4-FFF2-40B4-BE49-F238E27FC236}">
                <a16:creationId xmlns:a16="http://schemas.microsoft.com/office/drawing/2014/main" id="{7AFC596D-900B-45A9-B4ED-427E8065E6E3}"/>
              </a:ext>
            </a:extLst>
          </p:cNvPr>
          <p:cNvSpPr txBox="1">
            <a:spLocks/>
          </p:cNvSpPr>
          <p:nvPr/>
        </p:nvSpPr>
        <p:spPr>
          <a:xfrm>
            <a:off x="4833272" y="5383950"/>
            <a:ext cx="7784020" cy="252928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  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　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9B56AB2D-C26F-4D65-B7A9-3B4EB5310F91}"/>
              </a:ext>
            </a:extLst>
          </p:cNvPr>
          <p:cNvSpPr txBox="1"/>
          <p:nvPr/>
        </p:nvSpPr>
        <p:spPr>
          <a:xfrm>
            <a:off x="6957292" y="-30228"/>
            <a:ext cx="5234708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＝系統資料＝授權書＝書背、封面</a:t>
            </a:r>
            <a:endParaRPr lang="en-US" altLang="zh-TW" dirty="0"/>
          </a:p>
        </p:txBody>
      </p:sp>
      <p:sp>
        <p:nvSpPr>
          <p:cNvPr id="70" name="投影片編號版面配置區 69">
            <a:extLst>
              <a:ext uri="{FF2B5EF4-FFF2-40B4-BE49-F238E27FC236}">
                <a16:creationId xmlns:a16="http://schemas.microsoft.com/office/drawing/2014/main" id="{EFB0D0BA-E2B4-4CE1-814A-6BDA9E82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28</a:t>
            </a:fld>
            <a:endParaRPr lang="zh-TW" altLang="en-US"/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CA59E68C-88F2-4FE1-B0B8-BFEA148415CD}"/>
              </a:ext>
            </a:extLst>
          </p:cNvPr>
          <p:cNvSpPr txBox="1"/>
          <p:nvPr/>
        </p:nvSpPr>
        <p:spPr>
          <a:xfrm>
            <a:off x="3963286" y="4044000"/>
            <a:ext cx="358656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ctr"/>
            <a:r>
              <a:rPr lang="zh-TW" altLang="en-US" dirty="0"/>
              <a:t>裝訂前後</a:t>
            </a:r>
            <a:r>
              <a:rPr lang="zh-TW" altLang="en-US" dirty="0">
                <a:solidFill>
                  <a:schemeClr val="bg1"/>
                </a:solidFill>
              </a:rPr>
              <a:t>務必再次檢查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封面、書背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275068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68" grpId="0" animBg="1"/>
      <p:bldP spid="7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32C84CC-E8A5-4298-988A-B71F4A384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628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655796"/>
            <a:ext cx="7581902" cy="2246769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6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80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6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80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6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0EC70CF-1580-4DAB-871E-ABB81F6E0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12501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33" y="1208015"/>
            <a:ext cx="4725982" cy="2860647"/>
          </a:xfrm>
        </p:spPr>
        <p:txBody>
          <a:bodyPr numCol="1">
            <a:normAutofit lnSpcReduction="10000"/>
          </a:bodyPr>
          <a:lstStyle/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論文格式規範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-45720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論文撰寫範例</a:t>
            </a: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（記得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刪除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範例中的</a:t>
            </a: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提示文字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，如</a:t>
            </a:r>
            <a:b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　頁首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紅字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/○/XXX/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參考文獻範例</a:t>
            </a:r>
            <a:r>
              <a:rPr kumimoji="0" lang="en-US" altLang="zh-TW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…</a:t>
            </a:r>
            <a:r>
              <a:rPr kumimoji="0" lang="zh-TW" alt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等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endParaRPr lang="en-US" altLang="zh-TW" sz="24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lang="en-US" altLang="zh-TW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一律使用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教務處最新版本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kumimoji="0" lang="en-US" altLang="zh-TW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1230191-FB1D-459A-89FC-117CA6A250F3}"/>
              </a:ext>
            </a:extLst>
          </p:cNvPr>
          <p:cNvSpPr txBox="1"/>
          <p:nvPr/>
        </p:nvSpPr>
        <p:spPr>
          <a:xfrm>
            <a:off x="6286499" y="1497860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5FB5ED4-BDE1-4AD3-834D-BC9E9DCDB9E3}"/>
              </a:ext>
            </a:extLst>
          </p:cNvPr>
          <p:cNvSpPr txBox="1"/>
          <p:nvPr/>
        </p:nvSpPr>
        <p:spPr>
          <a:xfrm>
            <a:off x="6296024" y="2097280"/>
            <a:ext cx="5905500" cy="13381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2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1" name="TextBox 39">
            <a:extLst>
              <a:ext uri="{FF2B5EF4-FFF2-40B4-BE49-F238E27FC236}">
                <a16:creationId xmlns:a16="http://schemas.microsoft.com/office/drawing/2014/main" id="{A7284ED6-E260-44ED-B84C-A3D9B1C83754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7" name="內容版面配置區 3">
            <a:extLst>
              <a:ext uri="{FF2B5EF4-FFF2-40B4-BE49-F238E27FC236}">
                <a16:creationId xmlns:a16="http://schemas.microsoft.com/office/drawing/2014/main" id="{80E0C11A-25B2-43E3-87E4-B98FB7B06217}"/>
              </a:ext>
            </a:extLst>
          </p:cNvPr>
          <p:cNvSpPr txBox="1">
            <a:spLocks/>
          </p:cNvSpPr>
          <p:nvPr/>
        </p:nvSpPr>
        <p:spPr>
          <a:xfrm>
            <a:off x="534933" y="4328719"/>
            <a:ext cx="11561817" cy="2529280"/>
          </a:xfrm>
          <a:prstGeom prst="rect">
            <a:avLst/>
          </a:prstGeom>
        </p:spPr>
        <p:txBody>
          <a:bodyPr vert="horz" lIns="91440" tIns="45720" rIns="91440" bIns="45720" numCol="2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</a:t>
            </a: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914400" lvl="2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endParaRPr lang="en-US" altLang="zh-TW" sz="1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內文字體、行距要求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中文字體：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標楷體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英、數字體：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Times New Roman</a:t>
            </a:r>
            <a:endParaRPr lang="en-US" altLang="zh-TW" sz="20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大小：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12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，行距：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1.5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倍行高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，字距：標準字距。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26" name="Picture 2" descr="彩紋紙SH-7123 灰藍31x43&quot;150P">
            <a:extLst>
              <a:ext uri="{FF2B5EF4-FFF2-40B4-BE49-F238E27FC236}">
                <a16:creationId xmlns:a16="http://schemas.microsoft.com/office/drawing/2014/main" id="{5F18149E-F9D5-4FA8-AA99-4D47B396B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49" y="5729680"/>
            <a:ext cx="848859" cy="8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AD3A2CE-953F-4E97-A769-777876E9C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7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CB7102F-51E1-4662-923F-C37B3C46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52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F19FFE2-4F22-4824-8CA9-C0DD1CBA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27892" cy="6828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D3552F0-1583-4DA4-949F-443AC3DA9A08}"/>
              </a:ext>
            </a:extLst>
          </p:cNvPr>
          <p:cNvSpPr/>
          <p:nvPr/>
        </p:nvSpPr>
        <p:spPr>
          <a:xfrm>
            <a:off x="534932" y="3428999"/>
            <a:ext cx="4221625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956E6A2E-90AA-46E8-A2AB-D7D50099465E}"/>
              </a:ext>
            </a:extLst>
          </p:cNvPr>
          <p:cNvSpPr/>
          <p:nvPr/>
        </p:nvSpPr>
        <p:spPr>
          <a:xfrm>
            <a:off x="7265634" y="5788755"/>
            <a:ext cx="2488624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381934A-B0D8-41DF-A34B-B1ECF1B9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360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D63F6FF-554D-4298-8AEC-13E9F8C4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30402" cy="68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954947" y="5497743"/>
            <a:ext cx="2781784" cy="68325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7614139" y="3191612"/>
            <a:ext cx="923192" cy="325203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7D29355-BE20-49DD-A1C4-E5951CE9F812}"/>
              </a:ext>
            </a:extLst>
          </p:cNvPr>
          <p:cNvSpPr/>
          <p:nvPr/>
        </p:nvSpPr>
        <p:spPr>
          <a:xfrm>
            <a:off x="7614139" y="4418828"/>
            <a:ext cx="923192" cy="325203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EE20FBD-8000-4F19-B431-B6527FC3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8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5D63F6FF-554D-4298-8AEC-13E9F8C4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830402" cy="6828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534932" y="6217129"/>
            <a:ext cx="2533583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6896585" y="5886018"/>
            <a:ext cx="2860663" cy="435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12537F5-B6D9-41F3-880F-5168F7D8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447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3">
            <a:extLst>
              <a:ext uri="{FF2B5EF4-FFF2-40B4-BE49-F238E27FC236}">
                <a16:creationId xmlns:a16="http://schemas.microsoft.com/office/drawing/2014/main" id="{F754D9A8-97C7-4B24-8133-0D739AA419A4}"/>
              </a:ext>
            </a:extLst>
          </p:cNvPr>
          <p:cNvSpPr txBox="1">
            <a:spLocks/>
          </p:cNvSpPr>
          <p:nvPr/>
        </p:nvSpPr>
        <p:spPr>
          <a:xfrm>
            <a:off x="6657768" y="5217951"/>
            <a:ext cx="5515181" cy="1412909"/>
          </a:xfrm>
          <a:prstGeom prst="rect">
            <a:avLst/>
          </a:prstGeom>
        </p:spPr>
        <p:txBody>
          <a:bodyPr vert="horz" lIns="91440" tIns="45720" rIns="91440" bIns="45720" numCol="2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研究生姓名</a:t>
            </a:r>
            <a:endParaRPr lang="en-US" altLang="zh-TW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4" name="內容版面配置區 3">
            <a:extLst>
              <a:ext uri="{FF2B5EF4-FFF2-40B4-BE49-F238E27FC236}">
                <a16:creationId xmlns:a16="http://schemas.microsoft.com/office/drawing/2014/main" id="{E4D462B7-0A67-41AD-889B-D0CECE228F87}"/>
              </a:ext>
            </a:extLst>
          </p:cNvPr>
          <p:cNvSpPr txBox="1">
            <a:spLocks/>
          </p:cNvSpPr>
          <p:nvPr/>
        </p:nvSpPr>
        <p:spPr>
          <a:xfrm>
            <a:off x="534933" y="1247777"/>
            <a:ext cx="6170668" cy="5514972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zh-TW" altLang="en-US" sz="2000" dirty="0"/>
              <a:t>確保資訊</a:t>
            </a:r>
            <a:r>
              <a:rPr lang="zh-TW" altLang="en-US" sz="2000" dirty="0">
                <a:solidFill>
                  <a:srgbClr val="404040"/>
                </a:solidFill>
              </a:rPr>
              <a:t>正</a:t>
            </a:r>
            <a:r>
              <a:rPr lang="zh-TW" altLang="en-US" sz="2000" dirty="0"/>
              <a:t>確：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論文出版年月：</a:t>
            </a:r>
            <a:r>
              <a:rPr lang="zh-TW" altLang="en-US" sz="2000" b="0" dirty="0"/>
              <a:t>同</a:t>
            </a:r>
            <a:r>
              <a:rPr lang="zh-TW" altLang="en-US" sz="2000" dirty="0">
                <a:solidFill>
                  <a:srgbClr val="0070C0"/>
                </a:solidFill>
              </a:rPr>
              <a:t>論文口試通過</a:t>
            </a:r>
            <a:r>
              <a:rPr lang="zh-TW" altLang="en-US" sz="2000" dirty="0"/>
              <a:t>年月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lnSpc>
                <a:spcPct val="110000"/>
              </a:lnSpc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確保資訊完整：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b="0" dirty="0"/>
              <a:t>論文電子檔中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記得插入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審定書影像檔</a:t>
            </a:r>
            <a:endParaRPr lang="en-US" altLang="zh-TW" sz="2000" dirty="0"/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口試委員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包含指導教授</a:t>
            </a:r>
            <a:r>
              <a:rPr lang="zh-TW" altLang="en-US" sz="2000" b="0" dirty="0"/>
              <a:t>，應至少</a:t>
            </a:r>
            <a:r>
              <a:rPr lang="zh-TW" altLang="en-US" sz="2000" dirty="0"/>
              <a:t>有３位簽名</a:t>
            </a:r>
            <a:br>
              <a:rPr lang="en-US" altLang="zh-TW" sz="2000" dirty="0"/>
            </a:br>
            <a:r>
              <a:rPr lang="zh-TW" altLang="en-US" sz="2000" dirty="0"/>
              <a:t> </a:t>
            </a:r>
            <a:r>
              <a:rPr kumimoji="0" lang="en-US" altLang="zh-TW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kumimoji="0" lang="zh-TW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指導教授總共會簽２次！</a:t>
            </a:r>
          </a:p>
          <a:p>
            <a:pPr marL="457200">
              <a:lnSpc>
                <a:spcPct val="110000"/>
              </a:lnSpc>
              <a:spcBef>
                <a:spcPts val="1000"/>
              </a:spcBef>
              <a:defRPr/>
            </a:pPr>
            <a:r>
              <a:rPr lang="zh-TW" altLang="en-US" sz="2000" dirty="0"/>
              <a:t>須填寫</a:t>
            </a:r>
            <a:r>
              <a:rPr lang="zh-TW" altLang="en-US" sz="2000" dirty="0">
                <a:solidFill>
                  <a:srgbClr val="FF0000"/>
                </a:solidFill>
              </a:rPr>
              <a:t>口試日期</a:t>
            </a:r>
            <a:endParaRPr lang="en-US" altLang="zh-TW" sz="2000" dirty="0">
              <a:solidFill>
                <a:srgbClr val="FF0000"/>
              </a:solidFill>
            </a:endParaRP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6657769" y="1247778"/>
            <a:ext cx="5515181" cy="3570966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</a:rPr>
              <a:t>中、英文摘要</a:t>
            </a: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確保資訊一致：</a:t>
            </a:r>
            <a:endParaRPr lang="en-US" altLang="zh-TW" sz="200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系所名稱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中、英文題目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研究生、指導教授、共同指導教授姓名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2000" dirty="0"/>
              <a:t>※</a:t>
            </a:r>
            <a:r>
              <a:rPr lang="zh-TW" altLang="en-US" sz="2000" dirty="0"/>
              <a:t> </a:t>
            </a:r>
            <a:r>
              <a:rPr lang="zh-TW" altLang="en-US" sz="2000" dirty="0">
                <a:solidFill>
                  <a:srgbClr val="0070C0"/>
                </a:solidFill>
              </a:rPr>
              <a:t>英文姓名</a:t>
            </a:r>
            <a:r>
              <a:rPr lang="zh-TW" altLang="en-US" sz="2000" dirty="0"/>
              <a:t>請</a:t>
            </a:r>
            <a:r>
              <a:rPr lang="zh-TW" altLang="en-US" sz="2000" dirty="0">
                <a:solidFill>
                  <a:srgbClr val="FF0000"/>
                </a:solidFill>
              </a:rPr>
              <a:t>務必</a:t>
            </a:r>
            <a:r>
              <a:rPr lang="zh-TW" altLang="en-US" sz="2000" dirty="0"/>
              <a:t>向指導教授本人</a:t>
            </a:r>
            <a:r>
              <a:rPr lang="zh-TW" altLang="en-US" sz="2000" dirty="0">
                <a:highlight>
                  <a:srgbClr val="FFFF00"/>
                </a:highlight>
              </a:rPr>
              <a:t>確認無誤</a:t>
            </a:r>
            <a:r>
              <a:rPr lang="zh-TW" altLang="en-US" sz="2000" b="0" dirty="0"/>
              <a:t>，</a:t>
            </a:r>
            <a:br>
              <a:rPr lang="en-US" altLang="zh-TW" sz="2000" b="0" dirty="0"/>
            </a:br>
            <a:r>
              <a:rPr lang="zh-TW" altLang="en-US" sz="2000" b="0" dirty="0"/>
              <a:t>　並</a:t>
            </a:r>
            <a:r>
              <a:rPr lang="zh-TW" altLang="en-US" sz="2000" dirty="0"/>
              <a:t>使用</a:t>
            </a:r>
            <a:r>
              <a:rPr lang="zh-TW" altLang="en-US" sz="2000" dirty="0">
                <a:solidFill>
                  <a:srgbClr val="FF0000"/>
                </a:solidFill>
              </a:rPr>
              <a:t>正確格式</a:t>
            </a:r>
            <a:r>
              <a:rPr lang="zh-TW" altLang="en-US" sz="2000" b="0" dirty="0"/>
              <a:t>！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1600" b="0" dirty="0"/>
              <a:t>（請參考</a:t>
            </a:r>
            <a:r>
              <a:rPr lang="zh-TW" altLang="en-US" sz="1600" dirty="0">
                <a:solidFill>
                  <a:srgbClr val="0070C0"/>
                </a:solidFill>
              </a:rPr>
              <a:t>護照</a:t>
            </a:r>
            <a:r>
              <a:rPr lang="zh-TW" altLang="en-US" sz="1600" b="0" dirty="0"/>
              <a:t>正確格式英文姓名：</a:t>
            </a:r>
            <a:r>
              <a:rPr lang="zh-TW" altLang="en-US" sz="1600" dirty="0">
                <a:solidFill>
                  <a:srgbClr val="FF0000"/>
                </a:solidFill>
              </a:rPr>
              <a:t>姓前、名後，大寫</a:t>
            </a:r>
            <a:br>
              <a:rPr lang="en-US" altLang="zh-TW" sz="1600" b="0" dirty="0"/>
            </a:br>
            <a:r>
              <a:rPr lang="zh-TW" altLang="en-US" sz="1600" b="0" dirty="0"/>
              <a:t>　例：</a:t>
            </a:r>
            <a:r>
              <a:rPr lang="zh-TW" altLang="en-US" sz="1600" dirty="0"/>
              <a:t>王小明 → </a:t>
            </a:r>
            <a:r>
              <a:rPr lang="en-US" altLang="zh-TW" sz="1600" dirty="0"/>
              <a:t>WANG, XIAO-MING</a:t>
            </a:r>
            <a:r>
              <a:rPr lang="zh-TW" altLang="en-US" sz="1600" b="0" dirty="0"/>
              <a:t>）</a:t>
            </a:r>
            <a:endParaRPr lang="en-US" altLang="zh-TW" sz="1600" b="0" dirty="0"/>
          </a:p>
        </p:txBody>
      </p:sp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EED1AD7F-F99F-46DD-8104-1DFE2FDF5B6F}"/>
              </a:ext>
            </a:extLst>
          </p:cNvPr>
          <p:cNvCxnSpPr>
            <a:cxnSpLocks/>
          </p:cNvCxnSpPr>
          <p:nvPr/>
        </p:nvCxnSpPr>
        <p:spPr>
          <a:xfrm>
            <a:off x="1122888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4383E5BB-5B3E-45F8-93B5-4C9F17F7CFE6}"/>
              </a:ext>
            </a:extLst>
          </p:cNvPr>
          <p:cNvCxnSpPr>
            <a:cxnSpLocks/>
          </p:cNvCxnSpPr>
          <p:nvPr/>
        </p:nvCxnSpPr>
        <p:spPr>
          <a:xfrm>
            <a:off x="1122888" y="4991100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3F7C70E7-3431-44F8-88B8-819704A8EEF6}"/>
              </a:ext>
            </a:extLst>
          </p:cNvPr>
          <p:cNvCxnSpPr>
            <a:cxnSpLocks/>
          </p:cNvCxnSpPr>
          <p:nvPr/>
        </p:nvCxnSpPr>
        <p:spPr>
          <a:xfrm>
            <a:off x="7244511" y="2086477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A608DAC5-1C56-474D-B262-252ED6103464}"/>
              </a:ext>
            </a:extLst>
          </p:cNvPr>
          <p:cNvCxnSpPr>
            <a:cxnSpLocks/>
          </p:cNvCxnSpPr>
          <p:nvPr/>
        </p:nvCxnSpPr>
        <p:spPr>
          <a:xfrm>
            <a:off x="7244511" y="5561901"/>
            <a:ext cx="1061083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9">
            <a:extLst>
              <a:ext uri="{FF2B5EF4-FFF2-40B4-BE49-F238E27FC236}">
                <a16:creationId xmlns:a16="http://schemas.microsoft.com/office/drawing/2014/main" id="{4CBD5A69-DF0D-46BD-8B50-B3E9C8297D16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3" name="接點: 肘形 2">
            <a:extLst>
              <a:ext uri="{FF2B5EF4-FFF2-40B4-BE49-F238E27FC236}">
                <a16:creationId xmlns:a16="http://schemas.microsoft.com/office/drawing/2014/main" id="{5C59FC78-0BCD-4978-948C-58450794C8B6}"/>
              </a:ext>
            </a:extLst>
          </p:cNvPr>
          <p:cNvCxnSpPr>
            <a:cxnSpLocks/>
          </p:cNvCxnSpPr>
          <p:nvPr/>
        </p:nvCxnSpPr>
        <p:spPr>
          <a:xfrm>
            <a:off x="343949" y="3998902"/>
            <a:ext cx="11543251" cy="992196"/>
          </a:xfrm>
          <a:prstGeom prst="bentConnector3">
            <a:avLst/>
          </a:prstGeom>
          <a:ln w="127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185E9D1E-A581-4FEB-B29D-33147CEF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4" y="-8742"/>
            <a:ext cx="5752051" cy="8135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E32C373-19AD-4D2A-AF40-76DC6B2BB8BD}"/>
              </a:ext>
            </a:extLst>
          </p:cNvPr>
          <p:cNvSpPr/>
          <p:nvPr/>
        </p:nvSpPr>
        <p:spPr>
          <a:xfrm>
            <a:off x="6705601" y="4156771"/>
            <a:ext cx="4856284" cy="65318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128AD37B-8A53-4029-8260-176EF0C1B597}"/>
              </a:ext>
            </a:extLst>
          </p:cNvPr>
          <p:cNvSpPr/>
          <p:nvPr/>
        </p:nvSpPr>
        <p:spPr>
          <a:xfrm>
            <a:off x="968532" y="1024611"/>
            <a:ext cx="1504220" cy="343589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9FE9AF3F-F7AB-41BA-B6D9-05B9B2737378}"/>
              </a:ext>
            </a:extLst>
          </p:cNvPr>
          <p:cNvSpPr/>
          <p:nvPr/>
        </p:nvSpPr>
        <p:spPr>
          <a:xfrm>
            <a:off x="3370755" y="1024611"/>
            <a:ext cx="1504220" cy="343589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AB5A6BC-8280-4A3E-8D48-8D8E34520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64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2262941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1588412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1910592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129822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A4EBB34-0382-4B60-9ED4-BED9418FC7D3}"/>
              </a:ext>
            </a:extLst>
          </p:cNvPr>
          <p:cNvSpPr/>
          <p:nvPr/>
        </p:nvSpPr>
        <p:spPr>
          <a:xfrm>
            <a:off x="134024" y="3099129"/>
            <a:ext cx="2665209" cy="996622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4F0A5D2-86A8-4250-9658-2256D822C48B}"/>
              </a:ext>
            </a:extLst>
          </p:cNvPr>
          <p:cNvSpPr/>
          <p:nvPr/>
        </p:nvSpPr>
        <p:spPr>
          <a:xfrm>
            <a:off x="3209335" y="3133725"/>
            <a:ext cx="2551465" cy="39740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272A1AA-8B5A-4715-A5D6-F1EB67AC304B}"/>
              </a:ext>
            </a:extLst>
          </p:cNvPr>
          <p:cNvSpPr/>
          <p:nvPr/>
        </p:nvSpPr>
        <p:spPr>
          <a:xfrm>
            <a:off x="6408523" y="1968939"/>
            <a:ext cx="2351270" cy="24695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98A94829-0587-4F04-BE37-74B62C39F84A}"/>
              </a:ext>
            </a:extLst>
          </p:cNvPr>
          <p:cNvSpPr/>
          <p:nvPr/>
        </p:nvSpPr>
        <p:spPr>
          <a:xfrm>
            <a:off x="9234827" y="2589481"/>
            <a:ext cx="2757147" cy="334694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688B78-1D33-4792-A5F7-F41A8AC92133}"/>
              </a:ext>
            </a:extLst>
          </p:cNvPr>
          <p:cNvSpPr txBox="1"/>
          <p:nvPr/>
        </p:nvSpPr>
        <p:spPr>
          <a:xfrm>
            <a:off x="8629650" y="590110"/>
            <a:ext cx="357918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論文題目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要一致！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2C2F698-466C-4F4A-838E-C6F927461558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111333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1699546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940214" y="1327345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10064193" y="2028983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26E9A61-C4D8-453A-A219-14C12AD83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707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3" grpId="0" animBg="1"/>
      <p:bldP spid="21" grpId="0"/>
      <p:bldP spid="22" grpId="0"/>
      <p:bldP spid="25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1EE8CCA-EA31-4888-8935-52C9804A3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51" y="2262941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EAB44B0-628B-46E4-803D-A19754B661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017" y="1588412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9F29A29-00BD-4782-9D5D-09737CD9A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422" y="1910592"/>
            <a:ext cx="3414973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32886DD-112E-4013-8867-46932FA8B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2145" y="1298220"/>
            <a:ext cx="3413199" cy="482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F8688B78-1D33-4792-A5F7-F41A8AC92133}"/>
              </a:ext>
            </a:extLst>
          </p:cNvPr>
          <p:cNvSpPr txBox="1"/>
          <p:nvPr/>
        </p:nvSpPr>
        <p:spPr>
          <a:xfrm>
            <a:off x="5924551" y="497396"/>
            <a:ext cx="6284288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rgbClr val="FF0000"/>
                </a:solidFill>
              </a:rPr>
              <a:t>研究生、指導教姓名，系所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要一致！</a:t>
            </a:r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92C2F698-466C-4F4A-838E-C6F927461558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CDBD19-2D33-45EE-BB68-C6333AACBD86}"/>
              </a:ext>
            </a:extLst>
          </p:cNvPr>
          <p:cNvSpPr txBox="1"/>
          <p:nvPr/>
        </p:nvSpPr>
        <p:spPr>
          <a:xfrm>
            <a:off x="1059533" y="1113330"/>
            <a:ext cx="1055017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書名頁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FF050E1E-92C6-4DE4-BEDD-D487979D470D}"/>
              </a:ext>
            </a:extLst>
          </p:cNvPr>
          <p:cNvSpPr txBox="1"/>
          <p:nvPr/>
        </p:nvSpPr>
        <p:spPr>
          <a:xfrm>
            <a:off x="3227850" y="1699546"/>
            <a:ext cx="2571584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論文口試委員會審定書</a:t>
            </a:r>
            <a:endParaRPr kumimoji="0" lang="en-US" altLang="zh-TW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71ED4E45-A4C9-4CFA-B459-AAACAFC87A12}"/>
              </a:ext>
            </a:extLst>
          </p:cNvPr>
          <p:cNvSpPr txBox="1"/>
          <p:nvPr/>
        </p:nvSpPr>
        <p:spPr>
          <a:xfrm>
            <a:off x="6940214" y="1327345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中文摘要</a:t>
            </a: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CA6E4E05-3B80-4FCB-AAF8-C67A89220EE1}"/>
              </a:ext>
            </a:extLst>
          </p:cNvPr>
          <p:cNvSpPr txBox="1"/>
          <p:nvPr/>
        </p:nvSpPr>
        <p:spPr>
          <a:xfrm>
            <a:off x="10064193" y="2028983"/>
            <a:ext cx="1819579" cy="37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英文摘要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AC168B52-29ED-44A3-8489-A34DE120B9B7}"/>
              </a:ext>
            </a:extLst>
          </p:cNvPr>
          <p:cNvSpPr/>
          <p:nvPr/>
        </p:nvSpPr>
        <p:spPr>
          <a:xfrm>
            <a:off x="938527" y="4457700"/>
            <a:ext cx="1137923" cy="53340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267D6BA0-C233-499F-BC2C-F082DC281BA5}"/>
              </a:ext>
            </a:extLst>
          </p:cNvPr>
          <p:cNvSpPr/>
          <p:nvPr/>
        </p:nvSpPr>
        <p:spPr>
          <a:xfrm flipV="1">
            <a:off x="3403254" y="2933699"/>
            <a:ext cx="1523786" cy="20955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C4FF009-8A82-4B2D-A2C3-5A13EA0D9103}"/>
              </a:ext>
            </a:extLst>
          </p:cNvPr>
          <p:cNvSpPr/>
          <p:nvPr/>
        </p:nvSpPr>
        <p:spPr>
          <a:xfrm>
            <a:off x="6343996" y="2247422"/>
            <a:ext cx="2571403" cy="5529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07AB199F-FBF4-4F8A-949D-3D75659C4EBE}"/>
              </a:ext>
            </a:extLst>
          </p:cNvPr>
          <p:cNvSpPr/>
          <p:nvPr/>
        </p:nvSpPr>
        <p:spPr>
          <a:xfrm>
            <a:off x="9296399" y="2904030"/>
            <a:ext cx="2587373" cy="53945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B5544C2F-D374-4C42-95A2-7A1FAA942796}"/>
              </a:ext>
            </a:extLst>
          </p:cNvPr>
          <p:cNvSpPr/>
          <p:nvPr/>
        </p:nvSpPr>
        <p:spPr>
          <a:xfrm>
            <a:off x="866775" y="2095500"/>
            <a:ext cx="828676" cy="27622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E753CBE-AF4D-4304-8B5A-6EB9660D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719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F1F525B4-E76F-45BA-9470-571F3E9A99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87544"/>
              </p:ext>
            </p:extLst>
          </p:nvPr>
        </p:nvGraphicFramePr>
        <p:xfrm>
          <a:off x="362268" y="1335580"/>
          <a:ext cx="11566367" cy="5315130"/>
        </p:xfrm>
        <a:graphic>
          <a:graphicData uri="http://schemas.openxmlformats.org/drawingml/2006/table">
            <a:tbl>
              <a:tblPr/>
              <a:tblGrid>
                <a:gridCol w="774700">
                  <a:extLst>
                    <a:ext uri="{9D8B030D-6E8A-4147-A177-3AD203B41FA5}">
                      <a16:colId xmlns:a16="http://schemas.microsoft.com/office/drawing/2014/main" val="343744419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424773916"/>
                    </a:ext>
                  </a:extLst>
                </a:gridCol>
                <a:gridCol w="1155700">
                  <a:extLst>
                    <a:ext uri="{9D8B030D-6E8A-4147-A177-3AD203B41FA5}">
                      <a16:colId xmlns:a16="http://schemas.microsoft.com/office/drawing/2014/main" val="1079546853"/>
                    </a:ext>
                  </a:extLst>
                </a:gridCol>
                <a:gridCol w="2510881">
                  <a:extLst>
                    <a:ext uri="{9D8B030D-6E8A-4147-A177-3AD203B41FA5}">
                      <a16:colId xmlns:a16="http://schemas.microsoft.com/office/drawing/2014/main" val="2935233586"/>
                    </a:ext>
                  </a:extLst>
                </a:gridCol>
                <a:gridCol w="2166498">
                  <a:extLst>
                    <a:ext uri="{9D8B030D-6E8A-4147-A177-3AD203B41FA5}">
                      <a16:colId xmlns:a16="http://schemas.microsoft.com/office/drawing/2014/main" val="2117031979"/>
                    </a:ext>
                  </a:extLst>
                </a:gridCol>
                <a:gridCol w="1117385">
                  <a:extLst>
                    <a:ext uri="{9D8B030D-6E8A-4147-A177-3AD203B41FA5}">
                      <a16:colId xmlns:a16="http://schemas.microsoft.com/office/drawing/2014/main" val="1473389585"/>
                    </a:ext>
                  </a:extLst>
                </a:gridCol>
                <a:gridCol w="1021803">
                  <a:extLst>
                    <a:ext uri="{9D8B030D-6E8A-4147-A177-3AD203B41FA5}">
                      <a16:colId xmlns:a16="http://schemas.microsoft.com/office/drawing/2014/main" val="3722599049"/>
                    </a:ext>
                  </a:extLst>
                </a:gridCol>
              </a:tblGrid>
              <a:tr h="531675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zh-TW" altLang="en-US" sz="2000" b="1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項目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浮水印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頁碼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備註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紙本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628554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封面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含書背</a:t>
                      </a:r>
                      <a:r>
                        <a:rPr lang="en-US" altLang="zh-TW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b="1" dirty="0">
                        <a:solidFill>
                          <a:srgbClr val="0070C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87782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書名頁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763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論文口試委員審定書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uLnTx/>
                          <a:uFillTx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2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65559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</a:t>
                      </a:r>
                      <a:endParaRPr 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54915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英文摘要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限一頁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97896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誌謝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iii~)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993354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21929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表目錄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032753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圖目錄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580791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縮寫、符號說明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羅馬數字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9E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80882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論文本文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(1~)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594738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參考文獻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429485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附錄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942779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簡歷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阿拉伯數字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續編</a:t>
                      </a:r>
                      <a:r>
                        <a:rPr lang="en-US" altLang="zh-TW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000" dirty="0">
                        <a:solidFill>
                          <a:srgbClr val="40404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另起一頁開始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5D1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40404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462340"/>
                  </a:ext>
                </a:extLst>
              </a:tr>
              <a:tr h="295030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1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封底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空白頁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√</a:t>
                      </a:r>
                    </a:p>
                  </a:txBody>
                  <a:tcPr marL="81926" marR="81926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6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9948783"/>
                  </a:ext>
                </a:extLst>
              </a:tr>
            </a:tbl>
          </a:graphicData>
        </a:graphic>
      </p:graphicFrame>
      <p:sp>
        <p:nvSpPr>
          <p:cNvPr id="11" name="內容版面配置區 3">
            <a:extLst>
              <a:ext uri="{FF2B5EF4-FFF2-40B4-BE49-F238E27FC236}">
                <a16:creationId xmlns:a16="http://schemas.microsoft.com/office/drawing/2014/main" id="{BA3BCE10-6779-4B18-8F9E-C9317179695A}"/>
              </a:ext>
            </a:extLst>
          </p:cNvPr>
          <p:cNvSpPr txBox="1">
            <a:spLocks/>
          </p:cNvSpPr>
          <p:nvPr/>
        </p:nvSpPr>
        <p:spPr>
          <a:xfrm>
            <a:off x="5304064" y="314325"/>
            <a:ext cx="5544911" cy="945055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indent="0">
              <a:spcBef>
                <a:spcPts val="1000"/>
              </a:spcBef>
              <a:buNone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E6D74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裝訂次序、目錄、頁碼、浮水印</a:t>
            </a:r>
            <a:r>
              <a:rPr lang="zh-TW" altLang="en-US" sz="2000" dirty="0"/>
              <a:t>  </a:t>
            </a:r>
            <a:endParaRPr lang="en-US" altLang="zh-TW" sz="200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/>
              <a:t>確保資訊正確、一致：目錄</a:t>
            </a:r>
            <a:r>
              <a:rPr lang="zh-TW" altLang="en-US" sz="2000" b="0" dirty="0"/>
              <a:t>和</a:t>
            </a:r>
            <a:r>
              <a:rPr lang="zh-TW" altLang="en-US" sz="2000" dirty="0">
                <a:solidFill>
                  <a:srgbClr val="FF0000"/>
                </a:solidFill>
              </a:rPr>
              <a:t>實際頁碼</a:t>
            </a:r>
            <a:r>
              <a:rPr lang="zh-TW" altLang="en-US" sz="2000" dirty="0">
                <a:solidFill>
                  <a:srgbClr val="0070C0"/>
                </a:solidFill>
              </a:rPr>
              <a:t>一致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2000" dirty="0"/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AAF87A28-55B9-4BDB-9270-FF6CD24C33D0}"/>
              </a:ext>
            </a:extLst>
          </p:cNvPr>
          <p:cNvCxnSpPr>
            <a:cxnSpLocks/>
          </p:cNvCxnSpPr>
          <p:nvPr/>
        </p:nvCxnSpPr>
        <p:spPr>
          <a:xfrm>
            <a:off x="5871756" y="1148144"/>
            <a:ext cx="186254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39">
            <a:extLst>
              <a:ext uri="{FF2B5EF4-FFF2-40B4-BE49-F238E27FC236}">
                <a16:creationId xmlns:a16="http://schemas.microsoft.com/office/drawing/2014/main" id="{339EE856-8F69-4828-AAAE-545D048BB4EB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5679E56-D4CC-4548-BE29-40C04D9ABCE4}"/>
              </a:ext>
            </a:extLst>
          </p:cNvPr>
          <p:cNvSpPr/>
          <p:nvPr/>
        </p:nvSpPr>
        <p:spPr>
          <a:xfrm>
            <a:off x="8106507" y="2831123"/>
            <a:ext cx="1213340" cy="61546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4D9070-1857-4244-81E8-AC34A8830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38</a:t>
            </a:fld>
            <a:endParaRPr lang="zh-TW" altLang="en-US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CD0F8F4-B1BB-4636-9799-574A1C2C47B0}"/>
              </a:ext>
            </a:extLst>
          </p:cNvPr>
          <p:cNvSpPr/>
          <p:nvPr/>
        </p:nvSpPr>
        <p:spPr>
          <a:xfrm>
            <a:off x="4180115" y="2180494"/>
            <a:ext cx="2853732" cy="615461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56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534932" y="1350628"/>
            <a:ext cx="6184649" cy="538448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圖表編排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編號、名稱位置：</a:t>
            </a:r>
            <a:r>
              <a:rPr lang="zh-TW" altLang="en-US" sz="2000" dirty="0"/>
              <a:t>表</a:t>
            </a:r>
            <a:r>
              <a:rPr lang="zh-TW" altLang="en-US" sz="2000" dirty="0">
                <a:solidFill>
                  <a:srgbClr val="0070C0"/>
                </a:solidFill>
              </a:rPr>
              <a:t>上</a:t>
            </a:r>
            <a:r>
              <a:rPr lang="zh-TW" altLang="en-US" sz="2000" dirty="0"/>
              <a:t>圖</a:t>
            </a:r>
            <a:r>
              <a:rPr lang="zh-TW" altLang="en-US" sz="2000" dirty="0">
                <a:solidFill>
                  <a:srgbClr val="0070C0"/>
                </a:solidFill>
              </a:rPr>
              <a:t>下</a:t>
            </a:r>
            <a:r>
              <a:rPr lang="zh-TW" altLang="en-US" sz="2000" b="0" dirty="0"/>
              <a:t>，置中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資料來源及說明：</a:t>
            </a:r>
            <a:r>
              <a:rPr lang="zh-TW" altLang="en-US" sz="2000" dirty="0"/>
              <a:t>一律</a:t>
            </a:r>
            <a:r>
              <a:rPr lang="zh-TW" altLang="en-US" sz="2000" b="0" dirty="0"/>
              <a:t>表或圖</a:t>
            </a:r>
            <a:r>
              <a:rPr lang="zh-TW" altLang="en-US" sz="2000" dirty="0">
                <a:solidFill>
                  <a:srgbClr val="0070C0"/>
                </a:solidFill>
              </a:rPr>
              <a:t>下方</a:t>
            </a:r>
            <a:r>
              <a:rPr lang="zh-TW" altLang="en-US" sz="2000" b="0" dirty="0"/>
              <a:t>，置中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橫式排版</a:t>
            </a:r>
            <a:r>
              <a:rPr lang="zh-TW" altLang="en-US" sz="2000" dirty="0">
                <a:solidFill>
                  <a:srgbClr val="0070C0"/>
                </a:solidFill>
              </a:rPr>
              <a:t>方向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lvl="2">
              <a:spcBef>
                <a:spcPts val="1000"/>
              </a:spcBef>
              <a:defRPr/>
            </a:pPr>
            <a:endParaRPr lang="en-US" altLang="zh-TW" sz="1200" dirty="0">
              <a:solidFill>
                <a:prstClr val="white"/>
              </a:solidFill>
              <a:highlight>
                <a:srgbClr val="FE6D74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先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中文</a:t>
            </a:r>
            <a:r>
              <a:rPr lang="zh-TW" altLang="en-US" sz="2000" b="0" dirty="0"/>
              <a:t>文獻，</a:t>
            </a:r>
            <a:r>
              <a:rPr lang="zh-TW" altLang="en-US" sz="2000" dirty="0"/>
              <a:t>後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英文</a:t>
            </a:r>
            <a:r>
              <a:rPr lang="zh-TW" altLang="en-US" sz="2000" b="0" dirty="0"/>
              <a:t>文獻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中英文文獻</a:t>
            </a:r>
            <a:r>
              <a:rPr lang="zh-TW" altLang="en-US" sz="2000" dirty="0">
                <a:solidFill>
                  <a:srgbClr val="0070C0"/>
                </a:solidFill>
              </a:rPr>
              <a:t>編號</a:t>
            </a:r>
            <a:r>
              <a:rPr lang="zh-TW" altLang="en-US" sz="2000" dirty="0"/>
              <a:t>應</a:t>
            </a:r>
            <a:r>
              <a:rPr lang="zh-TW" altLang="en-US" sz="2000" dirty="0">
                <a:solidFill>
                  <a:srgbClr val="FF0000"/>
                </a:solidFill>
              </a:rPr>
              <a:t>連貫</a:t>
            </a:r>
            <a:r>
              <a:rPr lang="zh-TW" altLang="en-US" sz="2000" b="0" dirty="0"/>
              <a:t>成一體系 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1600" b="0" dirty="0"/>
              <a:t>※ </a:t>
            </a:r>
            <a:r>
              <a:rPr lang="zh-TW" altLang="en-US" sz="1600" b="0" dirty="0"/>
              <a:t>可中</a:t>
            </a:r>
            <a:r>
              <a:rPr lang="en-US" altLang="zh-TW" sz="1600" b="0" dirty="0"/>
              <a:t>/</a:t>
            </a:r>
            <a:r>
              <a:rPr lang="zh-TW" altLang="en-US" sz="1600" b="0" dirty="0"/>
              <a:t>英文獻分別排序</a:t>
            </a:r>
            <a:r>
              <a:rPr lang="zh-TW" altLang="en-US" sz="1200" b="0" dirty="0"/>
              <a:t>（可使用</a:t>
            </a:r>
            <a:r>
              <a:rPr lang="en-US" altLang="zh-TW" sz="1200" b="0" dirty="0"/>
              <a:t>word</a:t>
            </a:r>
            <a:r>
              <a:rPr lang="zh-TW" altLang="en-US" sz="1200" b="0" dirty="0"/>
              <a:t>排序工具</a:t>
            </a:r>
            <a:r>
              <a:rPr lang="en-US" altLang="zh-TW" sz="1200" b="0" dirty="0"/>
              <a:t>a</a:t>
            </a:r>
            <a:r>
              <a:rPr lang="zh-TW" altLang="en-US" sz="1200" b="0" dirty="0"/>
              <a:t>→</a:t>
            </a:r>
            <a:r>
              <a:rPr lang="en-US" altLang="zh-TW" sz="1200" b="0" dirty="0"/>
              <a:t>z</a:t>
            </a:r>
            <a:r>
              <a:rPr lang="zh-TW" altLang="en-US" sz="1200" b="0" dirty="0"/>
              <a:t>）</a:t>
            </a:r>
            <a:r>
              <a:rPr lang="zh-TW" altLang="en-US" sz="1600" b="0" dirty="0"/>
              <a:t>，再加上項目編號！</a:t>
            </a:r>
            <a:endParaRPr lang="en-US" altLang="zh-TW" sz="1600" b="0" dirty="0"/>
          </a:p>
          <a:p>
            <a:pPr marL="457200">
              <a:spcBef>
                <a:spcPts val="1000"/>
              </a:spcBef>
              <a:buFont typeface="+mj-lt"/>
              <a:buAutoNum type="arabicPeriod" startAt="3"/>
              <a:defRPr/>
            </a:pPr>
            <a:r>
              <a:rPr lang="zh-TW" altLang="en-US" sz="2000" b="0" dirty="0"/>
              <a:t>引用格式</a:t>
            </a:r>
            <a:r>
              <a:rPr lang="zh-TW" altLang="en-US" sz="1600" b="0" dirty="0"/>
              <a:t>（須</a:t>
            </a:r>
            <a:r>
              <a:rPr lang="zh-TW" altLang="en-US" sz="1600" dirty="0"/>
              <a:t>斜體</a:t>
            </a:r>
            <a:r>
              <a:rPr lang="zh-TW" altLang="en-US" sz="1600" b="0" dirty="0"/>
              <a:t>的部份）</a:t>
            </a:r>
            <a:r>
              <a:rPr lang="zh-TW" altLang="en-US" sz="2000" b="0" dirty="0"/>
              <a:t>請注意</a:t>
            </a:r>
            <a:r>
              <a:rPr lang="zh-TW" altLang="en-US" sz="2000" dirty="0">
                <a:solidFill>
                  <a:srgbClr val="0070C0"/>
                </a:solidFill>
              </a:rPr>
              <a:t>文獻類型</a:t>
            </a:r>
            <a:r>
              <a:rPr lang="zh-TW" altLang="en-US" sz="2000" dirty="0">
                <a:solidFill>
                  <a:srgbClr val="FF0000"/>
                </a:solidFill>
              </a:rPr>
              <a:t>差異</a:t>
            </a:r>
            <a:br>
              <a:rPr lang="en-US" altLang="zh-TW" sz="2000" dirty="0">
                <a:solidFill>
                  <a:srgbClr val="0070C0"/>
                </a:solidFill>
              </a:rPr>
            </a:br>
            <a:r>
              <a:rPr lang="zh-TW" altLang="en-US" sz="1600" dirty="0"/>
              <a:t>（書籍</a:t>
            </a:r>
            <a:r>
              <a:rPr lang="en-US" altLang="zh-TW" sz="1600" dirty="0"/>
              <a:t>/</a:t>
            </a:r>
            <a:r>
              <a:rPr lang="zh-TW" altLang="en-US" sz="1600" dirty="0"/>
              <a:t>期刊</a:t>
            </a:r>
            <a:r>
              <a:rPr lang="en-US" altLang="zh-TW" sz="1600" dirty="0"/>
              <a:t>…</a:t>
            </a:r>
            <a:r>
              <a:rPr lang="zh-TW" altLang="en-US" sz="1600" dirty="0"/>
              <a:t>等）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簡歷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</a:rPr>
              <a:t>勿</a:t>
            </a:r>
            <a:r>
              <a:rPr lang="zh-TW" altLang="en-US" sz="2000" dirty="0"/>
              <a:t>填入</a:t>
            </a:r>
            <a:r>
              <a:rPr lang="zh-TW" altLang="en-US" sz="2000" b="0" dirty="0"/>
              <a:t>敏感</a:t>
            </a:r>
            <a:r>
              <a:rPr lang="zh-TW" altLang="en-US" sz="2000" dirty="0">
                <a:solidFill>
                  <a:srgbClr val="0070C0"/>
                </a:solidFill>
              </a:rPr>
              <a:t>個資</a:t>
            </a:r>
            <a:r>
              <a:rPr lang="zh-TW" altLang="en-US" sz="2000" b="0" dirty="0"/>
              <a:t>。</a:t>
            </a:r>
            <a:r>
              <a:rPr lang="zh-TW" altLang="en-US" sz="1600" b="0" dirty="0"/>
              <a:t>（如身分證字號、手機、戶籍地址等）</a:t>
            </a:r>
            <a:r>
              <a:rPr lang="zh-TW" altLang="en-US" sz="2000" b="0" dirty="0"/>
              <a:t> </a:t>
            </a:r>
            <a:endParaRPr lang="en-US" altLang="zh-TW" sz="2000" b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40299B-5FEC-40AB-8C31-AF9289B5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17" y="1534434"/>
            <a:ext cx="3518623" cy="17944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712039-8C62-45E7-951A-DE7D1935F930}"/>
              </a:ext>
            </a:extLst>
          </p:cNvPr>
          <p:cNvGrpSpPr/>
          <p:nvPr/>
        </p:nvGrpSpPr>
        <p:grpSpPr>
          <a:xfrm>
            <a:off x="6719581" y="3903827"/>
            <a:ext cx="3813895" cy="891963"/>
            <a:chOff x="6736359" y="3260717"/>
            <a:chExt cx="3699402" cy="86518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EB71D48-CE82-451A-90EB-0BDD2165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6126" y="3895467"/>
              <a:ext cx="3389635" cy="23043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3F523C-A22D-4CC0-8656-F44BEA62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359" y="3260717"/>
              <a:ext cx="3084865" cy="66157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241082F-D7AE-4CFF-9EAE-70C2058D7443}"/>
              </a:ext>
            </a:extLst>
          </p:cNvPr>
          <p:cNvGrpSpPr/>
          <p:nvPr/>
        </p:nvGrpSpPr>
        <p:grpSpPr>
          <a:xfrm>
            <a:off x="6719582" y="4971340"/>
            <a:ext cx="5394122" cy="1029409"/>
            <a:chOff x="6736359" y="4372635"/>
            <a:chExt cx="5232190" cy="99850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B25B91E-EF95-4581-970D-220CAB09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359" y="4372635"/>
              <a:ext cx="3605203" cy="56493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E353A98-74EC-4CE4-9D44-AD1E9BEF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7197" y="4962304"/>
              <a:ext cx="5151352" cy="408837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7C9CA62-2A25-41AA-8601-D65C1967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79" y="1468469"/>
            <a:ext cx="1734856" cy="1978515"/>
          </a:xfrm>
          <a:prstGeom prst="rect">
            <a:avLst/>
          </a:prstGeom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96541FC7-71E2-4A18-8E4D-4B421B51BDA7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E03CB5E-FD10-4CAD-815B-450964B4D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95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5748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05455" y="427097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BBDA354F-2C21-4881-BB17-61789F49CA88}"/>
              </a:ext>
            </a:extLst>
          </p:cNvPr>
          <p:cNvSpPr/>
          <p:nvPr/>
        </p:nvSpPr>
        <p:spPr>
          <a:xfrm rot="1153832">
            <a:off x="5891918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77ADD5BB-A129-4CFC-98C8-7A37E4B60282}"/>
              </a:ext>
            </a:extLst>
          </p:cNvPr>
          <p:cNvSpPr/>
          <p:nvPr/>
        </p:nvSpPr>
        <p:spPr>
          <a:xfrm>
            <a:off x="7028134" y="2962276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F91425C-7706-45AC-9B70-27CA5A7E9146}"/>
              </a:ext>
            </a:extLst>
          </p:cNvPr>
          <p:cNvSpPr/>
          <p:nvPr/>
        </p:nvSpPr>
        <p:spPr>
          <a:xfrm>
            <a:off x="2697910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3DBEB77-E42D-4D9C-95C7-BB7B5B6B0D7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語音泡泡: 矩形 20">
            <a:extLst>
              <a:ext uri="{FF2B5EF4-FFF2-40B4-BE49-F238E27FC236}">
                <a16:creationId xmlns:a16="http://schemas.microsoft.com/office/drawing/2014/main" id="{26DF5680-5C2D-476C-8AB1-E19E0FD5AEF5}"/>
              </a:ext>
            </a:extLst>
          </p:cNvPr>
          <p:cNvSpPr/>
          <p:nvPr/>
        </p:nvSpPr>
        <p:spPr>
          <a:xfrm>
            <a:off x="4652686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5300ED0-69C0-4206-B360-782D9717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088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1" grpId="0" animBg="1"/>
      <p:bldP spid="12" grpId="0" animBg="1"/>
      <p:bldP spid="16" grpId="0" animBg="1"/>
      <p:bldP spid="19" grpId="0" animBg="1"/>
      <p:bldP spid="14" grpId="0" animBg="1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30B685A-496E-4CA6-A6EB-C923F3C40CC8}"/>
              </a:ext>
            </a:extLst>
          </p:cNvPr>
          <p:cNvSpPr txBox="1"/>
          <p:nvPr/>
        </p:nvSpPr>
        <p:spPr>
          <a:xfrm>
            <a:off x="534933" y="17809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sp>
        <p:nvSpPr>
          <p:cNvPr id="16" name="內容版面配置區 3">
            <a:extLst>
              <a:ext uri="{FF2B5EF4-FFF2-40B4-BE49-F238E27FC236}">
                <a16:creationId xmlns:a16="http://schemas.microsoft.com/office/drawing/2014/main" id="{DB2901F2-30A3-433D-9649-80D4CC4DFE7B}"/>
              </a:ext>
            </a:extLst>
          </p:cNvPr>
          <p:cNvSpPr txBox="1">
            <a:spLocks/>
          </p:cNvSpPr>
          <p:nvPr/>
        </p:nvSpPr>
        <p:spPr>
          <a:xfrm>
            <a:off x="534932" y="1350628"/>
            <a:ext cx="6184649" cy="5384484"/>
          </a:xfrm>
          <a:prstGeom prst="rect">
            <a:avLst/>
          </a:prstGeom>
        </p:spPr>
        <p:txBody>
          <a:bodyPr vert="horz" lIns="91440" tIns="45720" rIns="91440" bIns="45720" numCol="1" rtlCol="0">
            <a:normAutofit lnSpcReduction="10000"/>
          </a:bodyPr>
          <a:lstStyle>
            <a:lvl1pPr indent="-45720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+mj-lt"/>
              <a:buAutoNum type="arabicPeriod"/>
              <a:defRPr kumimoji="0" sz="2800" b="1" i="0" u="none" strike="noStrike" cap="none" spc="0" normalizeH="0" baseline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lvl="1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12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lvl="2" indent="0">
              <a:lnSpc>
                <a:spcPct val="100000"/>
              </a:lnSpc>
              <a:spcBef>
                <a:spcPts val="500"/>
              </a:spcBef>
              <a:buClr>
                <a:srgbClr val="FE6D74"/>
              </a:buClr>
              <a:buFont typeface="Arial" panose="020B0604020202020204" pitchFamily="34" charset="0"/>
              <a:buNone/>
              <a:defRPr sz="80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圖表編排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編號、名稱位置：</a:t>
            </a:r>
            <a:r>
              <a:rPr lang="zh-TW" altLang="en-US" sz="2000" dirty="0"/>
              <a:t>表</a:t>
            </a:r>
            <a:r>
              <a:rPr lang="zh-TW" altLang="en-US" sz="2000" dirty="0">
                <a:solidFill>
                  <a:srgbClr val="0070C0"/>
                </a:solidFill>
              </a:rPr>
              <a:t>上</a:t>
            </a:r>
            <a:r>
              <a:rPr lang="zh-TW" altLang="en-US" sz="2000" dirty="0"/>
              <a:t>圖</a:t>
            </a:r>
            <a:r>
              <a:rPr lang="zh-TW" altLang="en-US" sz="2000" dirty="0">
                <a:solidFill>
                  <a:srgbClr val="0070C0"/>
                </a:solidFill>
              </a:rPr>
              <a:t>下</a:t>
            </a:r>
            <a:r>
              <a:rPr lang="zh-TW" altLang="en-US" sz="2000" b="0" dirty="0"/>
              <a:t>，置中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資料來源及說明：</a:t>
            </a:r>
            <a:r>
              <a:rPr lang="zh-TW" altLang="en-US" sz="2000" dirty="0"/>
              <a:t>一律</a:t>
            </a:r>
            <a:r>
              <a:rPr lang="zh-TW" altLang="en-US" sz="2000" b="0" dirty="0"/>
              <a:t>表或圖</a:t>
            </a:r>
            <a:r>
              <a:rPr lang="zh-TW" altLang="en-US" sz="2000" dirty="0">
                <a:solidFill>
                  <a:srgbClr val="0070C0"/>
                </a:solidFill>
              </a:rPr>
              <a:t>下方</a:t>
            </a:r>
            <a:r>
              <a:rPr lang="zh-TW" altLang="en-US" sz="2000" b="0" dirty="0"/>
              <a:t>，置中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橫式排版</a:t>
            </a:r>
            <a:r>
              <a:rPr lang="zh-TW" altLang="en-US" sz="2000" dirty="0">
                <a:solidFill>
                  <a:srgbClr val="0070C0"/>
                </a:solidFill>
              </a:rPr>
              <a:t>方向</a:t>
            </a:r>
            <a:endParaRPr lang="en-US" altLang="zh-TW" sz="2000" dirty="0">
              <a:solidFill>
                <a:srgbClr val="0070C0"/>
              </a:solidFill>
            </a:endParaRPr>
          </a:p>
          <a:p>
            <a:pPr lvl="2">
              <a:spcBef>
                <a:spcPts val="1000"/>
              </a:spcBef>
              <a:defRPr/>
            </a:pPr>
            <a:endParaRPr lang="en-US" altLang="zh-TW" sz="1200" dirty="0">
              <a:solidFill>
                <a:prstClr val="white"/>
              </a:solidFill>
              <a:highlight>
                <a:srgbClr val="FE6D74"/>
              </a:highlight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參考文獻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dirty="0"/>
              <a:t>先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中文</a:t>
            </a:r>
            <a:r>
              <a:rPr lang="zh-TW" altLang="en-US" sz="2000" b="0" dirty="0"/>
              <a:t>文獻，</a:t>
            </a:r>
            <a:r>
              <a:rPr lang="zh-TW" altLang="en-US" sz="2000" dirty="0"/>
              <a:t>後</a:t>
            </a:r>
            <a:r>
              <a:rPr lang="zh-TW" altLang="en-US" sz="2000" b="0" dirty="0"/>
              <a:t>列</a:t>
            </a:r>
            <a:r>
              <a:rPr lang="zh-TW" altLang="en-US" sz="2000" dirty="0">
                <a:solidFill>
                  <a:srgbClr val="0070C0"/>
                </a:solidFill>
              </a:rPr>
              <a:t>英文</a:t>
            </a:r>
            <a:r>
              <a:rPr lang="zh-TW" altLang="en-US" sz="2000" b="0" dirty="0"/>
              <a:t>文獻</a:t>
            </a:r>
            <a:endParaRPr lang="en-US" altLang="zh-TW" sz="2000" b="0" dirty="0"/>
          </a:p>
          <a:p>
            <a:pPr marL="457200">
              <a:spcBef>
                <a:spcPts val="1000"/>
              </a:spcBef>
              <a:defRPr/>
            </a:pPr>
            <a:r>
              <a:rPr lang="zh-TW" altLang="en-US" sz="2000" b="0" dirty="0"/>
              <a:t>中英文文獻</a:t>
            </a:r>
            <a:r>
              <a:rPr lang="zh-TW" altLang="en-US" sz="2000" dirty="0">
                <a:solidFill>
                  <a:srgbClr val="0070C0"/>
                </a:solidFill>
              </a:rPr>
              <a:t>編號</a:t>
            </a:r>
            <a:r>
              <a:rPr lang="zh-TW" altLang="en-US" sz="2000" dirty="0"/>
              <a:t>應</a:t>
            </a:r>
            <a:r>
              <a:rPr lang="zh-TW" altLang="en-US" sz="2000" dirty="0">
                <a:solidFill>
                  <a:srgbClr val="FF0000"/>
                </a:solidFill>
              </a:rPr>
              <a:t>連貫</a:t>
            </a:r>
            <a:r>
              <a:rPr lang="zh-TW" altLang="en-US" sz="2000" b="0" dirty="0"/>
              <a:t>成一體系 </a:t>
            </a:r>
            <a:endParaRPr lang="en-US" altLang="zh-TW" sz="2000" b="0" dirty="0"/>
          </a:p>
          <a:p>
            <a:pPr indent="0">
              <a:spcBef>
                <a:spcPts val="1000"/>
              </a:spcBef>
              <a:buNone/>
              <a:defRPr/>
            </a:pPr>
            <a:r>
              <a:rPr lang="en-US" altLang="zh-TW" sz="1600" b="0" dirty="0"/>
              <a:t>※ </a:t>
            </a:r>
            <a:r>
              <a:rPr lang="zh-TW" altLang="en-US" sz="1600" b="0" dirty="0"/>
              <a:t>可中</a:t>
            </a:r>
            <a:r>
              <a:rPr lang="en-US" altLang="zh-TW" sz="1600" b="0" dirty="0"/>
              <a:t>/</a:t>
            </a:r>
            <a:r>
              <a:rPr lang="zh-TW" altLang="en-US" sz="1600" b="0" dirty="0"/>
              <a:t>英文獻分別排序</a:t>
            </a:r>
            <a:r>
              <a:rPr lang="zh-TW" altLang="en-US" sz="1200" b="0" dirty="0"/>
              <a:t>（可使用</a:t>
            </a:r>
            <a:r>
              <a:rPr lang="en-US" altLang="zh-TW" sz="1200" b="0" dirty="0"/>
              <a:t>word</a:t>
            </a:r>
            <a:r>
              <a:rPr lang="zh-TW" altLang="en-US" sz="1200" b="0" dirty="0"/>
              <a:t>排序工具</a:t>
            </a:r>
            <a:r>
              <a:rPr lang="en-US" altLang="zh-TW" sz="1200" b="0" dirty="0"/>
              <a:t>a</a:t>
            </a:r>
            <a:r>
              <a:rPr lang="zh-TW" altLang="en-US" sz="1200" b="0" dirty="0"/>
              <a:t>→</a:t>
            </a:r>
            <a:r>
              <a:rPr lang="en-US" altLang="zh-TW" sz="1200" b="0" dirty="0"/>
              <a:t>z</a:t>
            </a:r>
            <a:r>
              <a:rPr lang="zh-TW" altLang="en-US" sz="1200" b="0" dirty="0"/>
              <a:t>）</a:t>
            </a:r>
            <a:r>
              <a:rPr lang="zh-TW" altLang="en-US" sz="1600" b="0" dirty="0"/>
              <a:t>，再加上項目編號！</a:t>
            </a:r>
            <a:endParaRPr lang="en-US" altLang="zh-TW" sz="1600" b="0" dirty="0"/>
          </a:p>
          <a:p>
            <a:pPr marL="457200">
              <a:spcBef>
                <a:spcPts val="1000"/>
              </a:spcBef>
              <a:buFont typeface="+mj-lt"/>
              <a:buAutoNum type="arabicPeriod" startAt="3"/>
              <a:defRPr/>
            </a:pPr>
            <a:r>
              <a:rPr lang="zh-TW" altLang="en-US" sz="2000" b="0" dirty="0"/>
              <a:t>引用格式</a:t>
            </a:r>
            <a:r>
              <a:rPr lang="zh-TW" altLang="en-US" sz="1600" b="0" dirty="0"/>
              <a:t>（須</a:t>
            </a:r>
            <a:r>
              <a:rPr lang="zh-TW" altLang="en-US" sz="1600" dirty="0"/>
              <a:t>斜體</a:t>
            </a:r>
            <a:r>
              <a:rPr lang="zh-TW" altLang="en-US" sz="1600" b="0" dirty="0"/>
              <a:t>的部份）</a:t>
            </a:r>
            <a:r>
              <a:rPr lang="zh-TW" altLang="en-US" sz="2000" b="0" dirty="0"/>
              <a:t>請注意</a:t>
            </a:r>
            <a:r>
              <a:rPr lang="zh-TW" altLang="en-US" sz="2000" dirty="0">
                <a:solidFill>
                  <a:srgbClr val="0070C0"/>
                </a:solidFill>
              </a:rPr>
              <a:t>文獻類型</a:t>
            </a:r>
            <a:r>
              <a:rPr lang="zh-TW" altLang="en-US" sz="2000" dirty="0">
                <a:solidFill>
                  <a:srgbClr val="FF0000"/>
                </a:solidFill>
              </a:rPr>
              <a:t>差異</a:t>
            </a:r>
            <a:br>
              <a:rPr lang="en-US" altLang="zh-TW" sz="2000" dirty="0">
                <a:solidFill>
                  <a:srgbClr val="0070C0"/>
                </a:solidFill>
              </a:rPr>
            </a:br>
            <a:r>
              <a:rPr lang="zh-TW" altLang="en-US" sz="1600" dirty="0"/>
              <a:t>（書籍</a:t>
            </a:r>
            <a:r>
              <a:rPr lang="en-US" altLang="zh-TW" sz="1600" dirty="0"/>
              <a:t>/</a:t>
            </a:r>
            <a:r>
              <a:rPr lang="zh-TW" altLang="en-US" sz="1600" dirty="0"/>
              <a:t>期刊</a:t>
            </a:r>
            <a:r>
              <a:rPr lang="en-US" altLang="zh-TW" sz="1600" dirty="0"/>
              <a:t>…</a:t>
            </a:r>
            <a:r>
              <a:rPr lang="zh-TW" altLang="en-US" sz="1600" dirty="0"/>
              <a:t>等）</a:t>
            </a:r>
            <a:endParaRPr lang="en-US" altLang="zh-TW" sz="2000" dirty="0"/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E6D7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5D1AD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簡歷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45D1AD"/>
              </a:highlight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indent="0">
              <a:spcBef>
                <a:spcPts val="1000"/>
              </a:spcBef>
              <a:buNone/>
              <a:defRPr/>
            </a:pPr>
            <a:r>
              <a:rPr lang="zh-TW" altLang="en-US" sz="2000" dirty="0">
                <a:solidFill>
                  <a:srgbClr val="FF0000"/>
                </a:solidFill>
              </a:rPr>
              <a:t>勿</a:t>
            </a:r>
            <a:r>
              <a:rPr lang="zh-TW" altLang="en-US" sz="2000" dirty="0"/>
              <a:t>填入</a:t>
            </a:r>
            <a:r>
              <a:rPr lang="zh-TW" altLang="en-US" sz="2000" b="0" dirty="0"/>
              <a:t>敏感</a:t>
            </a:r>
            <a:r>
              <a:rPr lang="zh-TW" altLang="en-US" sz="2000" dirty="0">
                <a:solidFill>
                  <a:srgbClr val="0070C0"/>
                </a:solidFill>
              </a:rPr>
              <a:t>個資</a:t>
            </a:r>
            <a:r>
              <a:rPr lang="zh-TW" altLang="en-US" sz="2000" b="0" dirty="0"/>
              <a:t>。</a:t>
            </a:r>
            <a:r>
              <a:rPr lang="zh-TW" altLang="en-US" sz="1600" b="0" dirty="0"/>
              <a:t>（如身分證字號、手機、戶籍地址等）</a:t>
            </a:r>
            <a:r>
              <a:rPr lang="zh-TW" altLang="en-US" sz="2000" b="0" dirty="0"/>
              <a:t> </a:t>
            </a:r>
            <a:endParaRPr lang="en-US" altLang="zh-TW" sz="2000" b="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40299B-5FEC-40AB-8C31-AF9289B57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17" y="1534434"/>
            <a:ext cx="3518623" cy="1794421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2712039-8C62-45E7-951A-DE7D1935F930}"/>
              </a:ext>
            </a:extLst>
          </p:cNvPr>
          <p:cNvGrpSpPr/>
          <p:nvPr/>
        </p:nvGrpSpPr>
        <p:grpSpPr>
          <a:xfrm>
            <a:off x="6719581" y="3903827"/>
            <a:ext cx="3813895" cy="891963"/>
            <a:chOff x="6736359" y="3260717"/>
            <a:chExt cx="3699402" cy="865186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1EB71D48-CE82-451A-90EB-0BDD2165E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6126" y="3895467"/>
              <a:ext cx="3389635" cy="230436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C33F523C-A22D-4CC0-8656-F44BEA62D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6359" y="3260717"/>
              <a:ext cx="3084865" cy="66157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241082F-D7AE-4CFF-9EAE-70C2058D7443}"/>
              </a:ext>
            </a:extLst>
          </p:cNvPr>
          <p:cNvGrpSpPr/>
          <p:nvPr/>
        </p:nvGrpSpPr>
        <p:grpSpPr>
          <a:xfrm>
            <a:off x="6719582" y="4971340"/>
            <a:ext cx="5394122" cy="1029409"/>
            <a:chOff x="6736359" y="4372635"/>
            <a:chExt cx="5232190" cy="998506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BB25B91E-EF95-4581-970D-220CAB09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6359" y="4372635"/>
              <a:ext cx="3605203" cy="56493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6E353A98-74EC-4CE4-9D44-AD1E9BEFA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7197" y="4962304"/>
              <a:ext cx="5151352" cy="408837"/>
            </a:xfrm>
            <a:prstGeom prst="rect">
              <a:avLst/>
            </a:prstGeom>
          </p:spPr>
        </p:pic>
      </p:grpSp>
      <p:pic>
        <p:nvPicPr>
          <p:cNvPr id="24" name="圖片 23">
            <a:extLst>
              <a:ext uri="{FF2B5EF4-FFF2-40B4-BE49-F238E27FC236}">
                <a16:creationId xmlns:a16="http://schemas.microsoft.com/office/drawing/2014/main" id="{57C9CA62-2A25-41AA-8601-D65C196788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0679" y="1468469"/>
            <a:ext cx="1734856" cy="1978515"/>
          </a:xfrm>
          <a:prstGeom prst="rect">
            <a:avLst/>
          </a:prstGeom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96541FC7-71E2-4A18-8E4D-4B421B51BDA7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格式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要點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380D0F7-A91B-4ADF-9084-8CCCFC9DF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5807" y="-681920"/>
            <a:ext cx="5539249" cy="7834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D38B89A8-B0D3-4408-936B-1E0524DFA43D}"/>
              </a:ext>
            </a:extLst>
          </p:cNvPr>
          <p:cNvSpPr/>
          <p:nvPr/>
        </p:nvSpPr>
        <p:spPr>
          <a:xfrm>
            <a:off x="451591" y="4105275"/>
            <a:ext cx="4310909" cy="40957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A2282AC-8FCB-406E-A6FE-196312BF6F03}"/>
              </a:ext>
            </a:extLst>
          </p:cNvPr>
          <p:cNvSpPr/>
          <p:nvPr/>
        </p:nvSpPr>
        <p:spPr>
          <a:xfrm>
            <a:off x="7219950" y="657225"/>
            <a:ext cx="323850" cy="5743575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408C68C-07D7-4D6B-8BA4-643D55C2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673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>
            <a:extLst>
              <a:ext uri="{FF2B5EF4-FFF2-40B4-BE49-F238E27FC236}">
                <a16:creationId xmlns:a16="http://schemas.microsoft.com/office/drawing/2014/main" id="{62F97253-ED6B-4A3E-BCF2-DC6EFA7813C3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78ED93CE-7BAC-402F-AB34-389AA6C6C97D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9BD1AECF-C550-4EA8-BC67-11B8C146437D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7" name="object 12">
            <a:extLst>
              <a:ext uri="{FF2B5EF4-FFF2-40B4-BE49-F238E27FC236}">
                <a16:creationId xmlns:a16="http://schemas.microsoft.com/office/drawing/2014/main" id="{22C0FE88-350C-40A8-839C-2E152D8547C3}"/>
              </a:ext>
            </a:extLst>
          </p:cNvPr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685521-093F-4513-B9BC-1CB29DCD3A25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117DF06-63AF-4FCF-BD3F-9CCCDA09C536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160F5371-AC0B-4993-81F2-212B7ACF5B14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2C17F102-EA02-414B-98CD-602964F326EE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AB878F30-F4B4-45FC-BBEB-30EF1D648D49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305049" y="2763440"/>
            <a:ext cx="7581902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88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60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60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198332E-D3EC-4D16-A0F2-7E27A1B93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8806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8726935"/>
              </p:ext>
            </p:extLst>
          </p:nvPr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8D2F6E7-966C-4E54-8F58-A4EA43F8F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220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7" y="2736568"/>
            <a:ext cx="12037405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(2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親簽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984666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586650" y="293612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664539" y="3971925"/>
            <a:ext cx="43250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6375633" y="2574572"/>
            <a:ext cx="5808552" cy="428342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投影片編號版面配置區 14">
            <a:extLst>
              <a:ext uri="{FF2B5EF4-FFF2-40B4-BE49-F238E27FC236}">
                <a16:creationId xmlns:a16="http://schemas.microsoft.com/office/drawing/2014/main" id="{E4E6C8D5-411E-4443-9F63-5E7D5C61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755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4559572" y="0"/>
            <a:ext cx="7632428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3995912"/>
            <a:ext cx="4559572" cy="2862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1CB4A6C-CE9D-4AB3-8A72-19FEA4BF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66433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214FE40-AC39-4441-AD5E-DCBBF5DEB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3" r="15363" b="34583"/>
          <a:stretch/>
        </p:blipFill>
        <p:spPr>
          <a:xfrm>
            <a:off x="590974" y="1006820"/>
            <a:ext cx="11010051" cy="584835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416C59F-19BC-40EA-B49F-6F74A9E75E8B}"/>
              </a:ext>
            </a:extLst>
          </p:cNvPr>
          <p:cNvSpPr txBox="1"/>
          <p:nvPr/>
        </p:nvSpPr>
        <p:spPr>
          <a:xfrm>
            <a:off x="7141029" y="5195792"/>
            <a:ext cx="5050971" cy="1231106"/>
          </a:xfrm>
          <a:prstGeom prst="rect">
            <a:avLst/>
          </a:prstGeom>
          <a:solidFill>
            <a:srgbClr val="C8C8C8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健行圖書館→研究生專區→</a:t>
            </a:r>
            <a:br>
              <a:rPr lang="en-US" altLang="zh-TW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論文提交→國圖提交系統網址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b="1" spc="-9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MT"/>
              </a:rPr>
              <a:t>https://cloud.ncl.edu.tw/uch/index.php</a:t>
            </a:r>
            <a:r>
              <a:rPr lang="en-US" altLang="zh-TW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86D776A1-ADA7-4907-87D2-275BECA85FE8}"/>
              </a:ext>
            </a:extLst>
          </p:cNvPr>
          <p:cNvSpPr/>
          <p:nvPr/>
        </p:nvSpPr>
        <p:spPr>
          <a:xfrm>
            <a:off x="1093560" y="4878612"/>
            <a:ext cx="4678590" cy="493488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2286ACB-7F4A-4BAB-9388-89903EAFB5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1D5B28F-8EB6-488A-917D-826EA7ED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19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951364-80CF-4A67-B05F-64A920C13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B4BCFD8-4EA9-4AA8-98BE-26FC6CCEEF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0E91F05-3791-41C1-937E-9161092A2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6719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3E2FB63-9F9C-4FEB-B27A-FB9D6815A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08C83F3F-1EFB-43C6-AD03-9239037092FA}"/>
              </a:ext>
            </a:extLst>
          </p:cNvPr>
          <p:cNvSpPr/>
          <p:nvPr/>
        </p:nvSpPr>
        <p:spPr>
          <a:xfrm>
            <a:off x="263365" y="2571749"/>
            <a:ext cx="1546385" cy="7524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52CBEE99-634B-4A60-B3B1-A9838FD9F4F5}"/>
              </a:ext>
            </a:extLst>
          </p:cNvPr>
          <p:cNvCxnSpPr>
            <a:cxnSpLocks/>
          </p:cNvCxnSpPr>
          <p:nvPr/>
        </p:nvCxnSpPr>
        <p:spPr>
          <a:xfrm>
            <a:off x="2714626" y="2990850"/>
            <a:ext cx="171449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540955-9A3C-4B0D-91D4-1FC4839741BA}"/>
              </a:ext>
            </a:extLst>
          </p:cNvPr>
          <p:cNvSpPr txBox="1"/>
          <p:nvPr/>
        </p:nvSpPr>
        <p:spPr>
          <a:xfrm>
            <a:off x="0" y="2140641"/>
            <a:ext cx="632459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首次使用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請點選「申請建檔帳號」進行註冊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50A567A-C708-4C13-A0D7-623FBA809509}"/>
              </a:ext>
            </a:extLst>
          </p:cNvPr>
          <p:cNvSpPr txBox="1"/>
          <p:nvPr/>
        </p:nvSpPr>
        <p:spPr>
          <a:xfrm>
            <a:off x="7696200" y="4458910"/>
            <a:ext cx="44958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輸入</a:t>
            </a:r>
            <a:r>
              <a:rPr lang="zh-TW" altLang="en-US" dirty="0"/>
              <a:t>學校</a:t>
            </a:r>
            <a:r>
              <a:rPr lang="en-US" altLang="zh-TW" dirty="0"/>
              <a:t>email</a:t>
            </a:r>
            <a:r>
              <a:rPr lang="zh-TW" altLang="en-US" dirty="0"/>
              <a:t>帳密</a:t>
            </a:r>
            <a:r>
              <a:rPr lang="zh-TW" altLang="en-US" dirty="0">
                <a:solidFill>
                  <a:schemeClr val="bg1"/>
                </a:solidFill>
              </a:rPr>
              <a:t>註冊啟用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FB969A9-FF2A-46AD-A2CD-B996CF99E7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941A200-33CA-401B-9A67-6799C7F9E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275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891B783-0124-47A6-ADBF-E56918CF53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0" b="14722"/>
          <a:stretch/>
        </p:blipFill>
        <p:spPr>
          <a:xfrm>
            <a:off x="131682" y="1009650"/>
            <a:ext cx="11928635" cy="58483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14CFAD1-996E-45E9-97EC-209117EB9C63}"/>
              </a:ext>
            </a:extLst>
          </p:cNvPr>
          <p:cNvSpPr/>
          <p:nvPr/>
        </p:nvSpPr>
        <p:spPr>
          <a:xfrm>
            <a:off x="263365" y="3314699"/>
            <a:ext cx="1546385" cy="63817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9542E68-53F8-4F21-B1D4-A8066FB0E560}"/>
              </a:ext>
            </a:extLst>
          </p:cNvPr>
          <p:cNvCxnSpPr>
            <a:cxnSpLocks/>
          </p:cNvCxnSpPr>
          <p:nvPr/>
        </p:nvCxnSpPr>
        <p:spPr>
          <a:xfrm>
            <a:off x="2714626" y="2990850"/>
            <a:ext cx="24574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133B80D-71CE-4211-802B-F0953B8F220F}"/>
              </a:ext>
            </a:extLst>
          </p:cNvPr>
          <p:cNvSpPr txBox="1"/>
          <p:nvPr/>
        </p:nvSpPr>
        <p:spPr>
          <a:xfrm>
            <a:off x="0" y="2140641"/>
            <a:ext cx="6638925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已有帳密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請點選「論文建檔與管理」進行登入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1C60CEE-3EBF-4CB8-BEAE-A43780C9C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99"/>
          <a:stretch/>
        </p:blipFill>
        <p:spPr>
          <a:xfrm rot="212302">
            <a:off x="3280393" y="-722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6450BEC-98F0-4E32-A005-2551F0B9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987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8610600" y="0"/>
            <a:ext cx="35814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3995912"/>
            <a:ext cx="8610600" cy="2862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67DD7DF-DEB3-4CBD-BF8C-7F1A3E58C352}"/>
              </a:ext>
            </a:extLst>
          </p:cNvPr>
          <p:cNvSpPr/>
          <p:nvPr/>
        </p:nvSpPr>
        <p:spPr>
          <a:xfrm>
            <a:off x="152400" y="939799"/>
            <a:ext cx="4326827" cy="30561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947B3CD-1012-4D64-B2E5-168BF6658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1304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18880D63-56FF-4F0C-963D-AE113040F3C0}"/>
              </a:ext>
            </a:extLst>
          </p:cNvPr>
          <p:cNvSpPr/>
          <p:nvPr/>
        </p:nvSpPr>
        <p:spPr>
          <a:xfrm>
            <a:off x="2" y="3196070"/>
            <a:ext cx="5754846" cy="20389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481BB52-43D5-4864-8487-51EA2A1A9FDF}"/>
              </a:ext>
            </a:extLst>
          </p:cNvPr>
          <p:cNvSpPr/>
          <p:nvPr/>
        </p:nvSpPr>
        <p:spPr>
          <a:xfrm>
            <a:off x="3671002" y="5234975"/>
            <a:ext cx="8520998" cy="16230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F91425C-7706-45AC-9B70-27CA5A7E9146}"/>
              </a:ext>
            </a:extLst>
          </p:cNvPr>
          <p:cNvSpPr/>
          <p:nvPr/>
        </p:nvSpPr>
        <p:spPr>
          <a:xfrm>
            <a:off x="2697910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8E5F750-9A36-4679-864E-F9F189F419B5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77ADD5BB-A129-4CFC-98C8-7A37E4B60282}"/>
              </a:ext>
            </a:extLst>
          </p:cNvPr>
          <p:cNvSpPr/>
          <p:nvPr/>
        </p:nvSpPr>
        <p:spPr>
          <a:xfrm>
            <a:off x="7028134" y="2962276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89A774CF-B7AC-4F1E-8786-25D100EAF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141" y="67926"/>
            <a:ext cx="4799961" cy="6790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42804E5-F507-41CD-9224-C0BD4DAE1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9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C8F84C6D-486F-4FB7-897D-7693F52903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3" r="2160"/>
          <a:stretch/>
        </p:blipFill>
        <p:spPr>
          <a:xfrm>
            <a:off x="131682" y="1009650"/>
            <a:ext cx="11928635" cy="602932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85417D10-230F-4E80-91FD-83640B85DC17}"/>
              </a:ext>
            </a:extLst>
          </p:cNvPr>
          <p:cNvSpPr/>
          <p:nvPr/>
        </p:nvSpPr>
        <p:spPr>
          <a:xfrm>
            <a:off x="3238500" y="6172199"/>
            <a:ext cx="3571875" cy="5715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3AC721C-BE42-4CB4-9E38-DFA7B4FCDA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7" t="72678" r="35105" b="11212"/>
          <a:stretch/>
        </p:blipFill>
        <p:spPr>
          <a:xfrm>
            <a:off x="8077201" y="5592861"/>
            <a:ext cx="1990725" cy="122831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9424853" y="6060776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41AA7C-A778-4626-85A0-DB34306753F9}"/>
              </a:ext>
            </a:extLst>
          </p:cNvPr>
          <p:cNvSpPr txBox="1"/>
          <p:nvPr/>
        </p:nvSpPr>
        <p:spPr>
          <a:xfrm>
            <a:off x="8020051" y="5150170"/>
            <a:ext cx="417195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輸入</a:t>
            </a:r>
            <a:r>
              <a:rPr lang="zh-TW" altLang="en-US" dirty="0"/>
              <a:t>指導教授資料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點選下方「修改儲存」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43727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67EA79E-6A3B-491C-B2C8-1D06693E8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715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9FBC4CB-7D94-4CD2-A19F-CFB30EFA427C}"/>
              </a:ext>
            </a:extLst>
          </p:cNvPr>
          <p:cNvGrpSpPr/>
          <p:nvPr/>
        </p:nvGrpSpPr>
        <p:grpSpPr>
          <a:xfrm>
            <a:off x="131682" y="1012770"/>
            <a:ext cx="11928635" cy="6264330"/>
            <a:chOff x="131682" y="1012770"/>
            <a:chExt cx="11928635" cy="6264330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DFB36BF-10EB-4958-A339-6BF252298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28" r="2160"/>
            <a:stretch/>
          </p:blipFill>
          <p:spPr>
            <a:xfrm>
              <a:off x="131682" y="1012770"/>
              <a:ext cx="11928635" cy="6026205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443E3AD3-807F-4246-B80A-5A987238AA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372" t="18599" r="5132" b="491"/>
            <a:stretch/>
          </p:blipFill>
          <p:spPr>
            <a:xfrm>
              <a:off x="2390775" y="1523999"/>
              <a:ext cx="9669542" cy="5753101"/>
            </a:xfrm>
            <a:prstGeom prst="rect">
              <a:avLst/>
            </a:prstGeom>
          </p:spPr>
        </p:pic>
      </p:grp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1639479-E7FB-45DE-8829-59D9B76C315A}"/>
              </a:ext>
            </a:extLst>
          </p:cNvPr>
          <p:cNvCxnSpPr>
            <a:cxnSpLocks/>
          </p:cNvCxnSpPr>
          <p:nvPr/>
        </p:nvCxnSpPr>
        <p:spPr>
          <a:xfrm>
            <a:off x="131682" y="2629633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A8023C76-4C5E-46E1-A865-20F96C1ACF8F}"/>
              </a:ext>
            </a:extLst>
          </p:cNvPr>
          <p:cNvSpPr/>
          <p:nvPr/>
        </p:nvSpPr>
        <p:spPr>
          <a:xfrm rot="8147038">
            <a:off x="1432681" y="220639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9195162-D402-4E73-BFAC-48C6724B7E8C}"/>
              </a:ext>
            </a:extLst>
          </p:cNvPr>
          <p:cNvSpPr txBox="1"/>
          <p:nvPr/>
        </p:nvSpPr>
        <p:spPr>
          <a:xfrm>
            <a:off x="0" y="2851939"/>
            <a:ext cx="60960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step1</a:t>
            </a:r>
            <a:r>
              <a:rPr lang="zh-TW" altLang="en-US" dirty="0"/>
              <a:t>論文建檔」</a:t>
            </a:r>
            <a:r>
              <a:rPr lang="zh-TW" altLang="en-US" dirty="0">
                <a:solidFill>
                  <a:schemeClr val="bg1"/>
                </a:solidFill>
              </a:rPr>
              <a:t>、「新增資料」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1C618613-8023-4B69-A1AA-514A569469AF}"/>
              </a:ext>
            </a:extLst>
          </p:cNvPr>
          <p:cNvSpPr/>
          <p:nvPr/>
        </p:nvSpPr>
        <p:spPr>
          <a:xfrm rot="8147038">
            <a:off x="3947779" y="179215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859F41C2-AF0F-4060-94DC-7D79EB3EBD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7A7231D-BD4D-448D-92EF-24566496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57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79AB8BB-5B18-4D0F-A4D7-EE90BC58D9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9" r="5184" b="32310"/>
          <a:stretch/>
        </p:blipFill>
        <p:spPr>
          <a:xfrm>
            <a:off x="577442" y="1625280"/>
            <a:ext cx="11037115" cy="464217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E25413-9E9C-46F9-8742-FB0ED658BD76}"/>
              </a:ext>
            </a:extLst>
          </p:cNvPr>
          <p:cNvSpPr txBox="1"/>
          <p:nvPr/>
        </p:nvSpPr>
        <p:spPr>
          <a:xfrm>
            <a:off x="1" y="1394447"/>
            <a:ext cx="319087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 dirty="0"/>
              <a:t>4</a:t>
            </a:r>
            <a:r>
              <a:rPr lang="zh-TW" altLang="en-US" dirty="0"/>
              <a:t>個分頁</a:t>
            </a:r>
            <a:r>
              <a:rPr lang="zh-TW" altLang="en-US" dirty="0">
                <a:solidFill>
                  <a:schemeClr val="bg1"/>
                </a:solidFill>
              </a:rPr>
              <a:t>都要填！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828675" y="2021198"/>
            <a:ext cx="3190875" cy="46166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2EEF48C-939A-4A13-BB5C-D413E9B9F18C}"/>
              </a:ext>
            </a:extLst>
          </p:cNvPr>
          <p:cNvSpPr txBox="1"/>
          <p:nvPr/>
        </p:nvSpPr>
        <p:spPr>
          <a:xfrm>
            <a:off x="6705600" y="5723721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檔論文題目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71EA07B1-D424-4DD1-9E28-3FE4DFD5C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1FD057C-C9C5-4087-99F8-4F5107A9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259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1D34215-7B9E-4666-95AE-A8937C159D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9" t="1301" r="5183" b="16060"/>
          <a:stretch/>
        </p:blipFill>
        <p:spPr>
          <a:xfrm>
            <a:off x="577442" y="1057775"/>
            <a:ext cx="11037115" cy="5667375"/>
          </a:xfrm>
          <a:prstGeom prst="rect">
            <a:avLst/>
          </a:prstGeom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0B920F2B-4EB4-45D6-8F25-8D9DD54FFB57}"/>
              </a:ext>
            </a:extLst>
          </p:cNvPr>
          <p:cNvSpPr/>
          <p:nvPr/>
        </p:nvSpPr>
        <p:spPr>
          <a:xfrm rot="8147038">
            <a:off x="2821829" y="1002753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4612AA5-6291-46CB-B629-FCE64FDB4537}"/>
              </a:ext>
            </a:extLst>
          </p:cNvPr>
          <p:cNvSpPr txBox="1"/>
          <p:nvPr/>
        </p:nvSpPr>
        <p:spPr>
          <a:xfrm>
            <a:off x="5275386" y="1434787"/>
            <a:ext cx="6916616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若有</a:t>
            </a:r>
            <a:r>
              <a:rPr lang="zh-TW" altLang="en-US" dirty="0"/>
              <a:t>共同指導教授</a:t>
            </a:r>
            <a:r>
              <a:rPr lang="zh-TW" altLang="en-US" dirty="0">
                <a:solidFill>
                  <a:schemeClr val="bg1"/>
                </a:solidFill>
              </a:rPr>
              <a:t>可按</a:t>
            </a:r>
            <a:r>
              <a:rPr lang="zh-TW" altLang="en-US" dirty="0"/>
              <a:t>「增加」</a:t>
            </a:r>
            <a:endParaRPr lang="en-US" altLang="zh-TW" dirty="0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D9735DCF-0B83-4FB8-87C6-236F98BD9F9F}"/>
              </a:ext>
            </a:extLst>
          </p:cNvPr>
          <p:cNvSpPr/>
          <p:nvPr/>
        </p:nvSpPr>
        <p:spPr>
          <a:xfrm rot="8147038">
            <a:off x="2821829" y="252382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6444163-6816-4DEC-998B-E7CBCEE6C838}"/>
              </a:ext>
            </a:extLst>
          </p:cNvPr>
          <p:cNvSpPr txBox="1"/>
          <p:nvPr/>
        </p:nvSpPr>
        <p:spPr>
          <a:xfrm>
            <a:off x="5618286" y="3198167"/>
            <a:ext cx="6573716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口試委員（</a:t>
            </a:r>
            <a:r>
              <a:rPr lang="zh-TW" altLang="en-US" dirty="0"/>
              <a:t>包含指導教授在內</a:t>
            </a:r>
            <a:r>
              <a:rPr lang="zh-TW" altLang="en-US" dirty="0">
                <a:solidFill>
                  <a:schemeClr val="bg1"/>
                </a:solidFill>
              </a:rPr>
              <a:t>）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至少應有３人，填寫時請按</a:t>
            </a:r>
            <a:r>
              <a:rPr lang="zh-TW" altLang="en-US" dirty="0"/>
              <a:t>「增加」</a:t>
            </a:r>
            <a:endParaRPr lang="en-US" altLang="zh-TW" dirty="0"/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8C3DB99-5F6B-4A3F-92AC-2BC620077875}"/>
              </a:ext>
            </a:extLst>
          </p:cNvPr>
          <p:cNvCxnSpPr>
            <a:cxnSpLocks/>
          </p:cNvCxnSpPr>
          <p:nvPr/>
        </p:nvCxnSpPr>
        <p:spPr>
          <a:xfrm>
            <a:off x="1670335" y="6175132"/>
            <a:ext cx="12838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71DBA731-9CF4-42EE-B7D5-7FC7CBF0C92F}"/>
              </a:ext>
            </a:extLst>
          </p:cNvPr>
          <p:cNvSpPr txBox="1"/>
          <p:nvPr/>
        </p:nvSpPr>
        <p:spPr>
          <a:xfrm>
            <a:off x="5275385" y="5516652"/>
            <a:ext cx="6916616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是畢業</a:t>
            </a:r>
            <a:r>
              <a:rPr lang="zh-TW" altLang="en-US" dirty="0"/>
              <a:t>「學年度」</a:t>
            </a:r>
            <a:r>
              <a:rPr lang="zh-TW" altLang="en-US" dirty="0">
                <a:solidFill>
                  <a:schemeClr val="bg1"/>
                </a:solidFill>
              </a:rPr>
              <a:t>不是「年度」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dirty="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07263D7-6EB2-49EC-B73F-DA72874AC897}"/>
              </a:ext>
            </a:extLst>
          </p:cNvPr>
          <p:cNvSpPr txBox="1"/>
          <p:nvPr/>
        </p:nvSpPr>
        <p:spPr>
          <a:xfrm>
            <a:off x="5838092" y="6421318"/>
            <a:ext cx="6353908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論文出版年請填</a:t>
            </a:r>
            <a:r>
              <a:rPr lang="zh-TW" altLang="en-US" dirty="0"/>
              <a:t>口試通過年</a:t>
            </a:r>
            <a:endParaRPr lang="en-US" altLang="zh-TW" dirty="0"/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0CD01F52-AC29-4342-9738-5B4661480B41}"/>
              </a:ext>
            </a:extLst>
          </p:cNvPr>
          <p:cNvCxnSpPr>
            <a:cxnSpLocks/>
          </p:cNvCxnSpPr>
          <p:nvPr/>
        </p:nvCxnSpPr>
        <p:spPr>
          <a:xfrm>
            <a:off x="1670335" y="6421318"/>
            <a:ext cx="14685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34539576-F460-49E6-8A77-3CC17740B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E1A9367-BC26-444C-B4A6-F620EAC1A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53</a:t>
            </a:fld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D8A9DBDF-9C1C-447F-84CD-0570A29B8D59}"/>
              </a:ext>
            </a:extLst>
          </p:cNvPr>
          <p:cNvSpPr txBox="1"/>
          <p:nvPr/>
        </p:nvSpPr>
        <p:spPr>
          <a:xfrm>
            <a:off x="7649308" y="4251767"/>
            <a:ext cx="4542694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所有外文名</a:t>
            </a:r>
            <a:r>
              <a:rPr lang="zh-TW" altLang="en-US" dirty="0"/>
              <a:t>請勿空白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125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D4CE6657-93C2-45F6-A392-824B4BCC5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8" r="5184" b="12708"/>
          <a:stretch/>
        </p:blipFill>
        <p:spPr>
          <a:xfrm>
            <a:off x="575650" y="1170481"/>
            <a:ext cx="11037115" cy="5986458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5684CCA-3B54-4C5E-A174-A74ECD0BF1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099" t="83627" r="40760"/>
          <a:stretch/>
        </p:blipFill>
        <p:spPr>
          <a:xfrm>
            <a:off x="8077201" y="5591464"/>
            <a:ext cx="2333624" cy="112285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9539152" y="6128669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8020051" y="5150170"/>
            <a:ext cx="417195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5495191" y="1316612"/>
            <a:ext cx="6696809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請填論文本文</a:t>
            </a:r>
            <a:r>
              <a:rPr lang="zh-TW" altLang="en-US" dirty="0"/>
              <a:t>最後一頁頁碼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（應為</a:t>
            </a:r>
            <a:r>
              <a:rPr lang="zh-TW" altLang="en-US" sz="1600" dirty="0"/>
              <a:t>簡歷的頁碼</a:t>
            </a:r>
            <a:r>
              <a:rPr lang="zh-TW" altLang="en-US" sz="1600" dirty="0">
                <a:solidFill>
                  <a:schemeClr val="bg1"/>
                </a:solidFill>
              </a:rPr>
              <a:t>，不是電子檔總頁數）</a:t>
            </a:r>
            <a:endParaRPr lang="en-US" altLang="zh-TW" dirty="0"/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B2093FA5-2DA7-41AE-9ACE-F83B7AC330BC}"/>
              </a:ext>
            </a:extLst>
          </p:cNvPr>
          <p:cNvCxnSpPr>
            <a:cxnSpLocks/>
          </p:cNvCxnSpPr>
          <p:nvPr/>
        </p:nvCxnSpPr>
        <p:spPr>
          <a:xfrm>
            <a:off x="1714295" y="1761394"/>
            <a:ext cx="10289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4FF41DBB-EA4B-40BF-A159-E1A070E65192}"/>
              </a:ext>
            </a:extLst>
          </p:cNvPr>
          <p:cNvSpPr txBox="1"/>
          <p:nvPr/>
        </p:nvSpPr>
        <p:spPr>
          <a:xfrm>
            <a:off x="5495191" y="2943189"/>
            <a:ext cx="6696809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１詞１欄</a:t>
            </a:r>
            <a:r>
              <a:rPr lang="zh-TW" altLang="en-US" dirty="0">
                <a:solidFill>
                  <a:schemeClr val="bg1"/>
                </a:solidFill>
              </a:rPr>
              <a:t>，超過１詞請按</a:t>
            </a:r>
            <a:r>
              <a:rPr lang="zh-TW" altLang="en-US" dirty="0"/>
              <a:t>「增加」</a:t>
            </a:r>
            <a:r>
              <a:rPr lang="zh-TW" altLang="en-US" dirty="0">
                <a:solidFill>
                  <a:schemeClr val="bg1"/>
                </a:solidFill>
              </a:rPr>
              <a:t>填寫</a:t>
            </a:r>
            <a:endParaRPr lang="en-US" altLang="zh-TW" dirty="0"/>
          </a:p>
        </p:txBody>
      </p:sp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9D8993FB-C2D2-43FA-8B51-80571E507E06}"/>
              </a:ext>
            </a:extLst>
          </p:cNvPr>
          <p:cNvSpPr/>
          <p:nvPr/>
        </p:nvSpPr>
        <p:spPr>
          <a:xfrm rot="13087560">
            <a:off x="2849682" y="1978763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向右 29">
            <a:extLst>
              <a:ext uri="{FF2B5EF4-FFF2-40B4-BE49-F238E27FC236}">
                <a16:creationId xmlns:a16="http://schemas.microsoft.com/office/drawing/2014/main" id="{5D49A28E-2E48-4A3B-968F-B9C930F4A707}"/>
              </a:ext>
            </a:extLst>
          </p:cNvPr>
          <p:cNvSpPr/>
          <p:nvPr/>
        </p:nvSpPr>
        <p:spPr>
          <a:xfrm rot="13087560">
            <a:off x="2849681" y="2910747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5510246-B69E-49BA-A1BE-5B956FA05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F341DB-732F-4A55-AB93-B62ECDFB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757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7" grpId="0" animBg="1"/>
      <p:bldP spid="28" grpId="0" animBg="1"/>
      <p:bldP spid="3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43185641-914A-4220-9D6D-C657F3DAF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751"/>
          <a:stretch/>
        </p:blipFill>
        <p:spPr>
          <a:xfrm>
            <a:off x="575649" y="1189531"/>
            <a:ext cx="11037115" cy="641875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6427571" y="604936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7448549" y="5661812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1113330"/>
            <a:ext cx="5486400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檔摘要內容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不用</a:t>
            </a:r>
            <a:r>
              <a:rPr lang="zh-TW" altLang="en-US" sz="1600" dirty="0">
                <a:solidFill>
                  <a:schemeClr val="bg1"/>
                </a:solidFill>
              </a:rPr>
              <a:t>科系、關鍵字</a:t>
            </a:r>
            <a:r>
              <a:rPr lang="en-US" altLang="zh-TW" sz="1600" dirty="0">
                <a:solidFill>
                  <a:schemeClr val="bg1"/>
                </a:solidFill>
              </a:rPr>
              <a:t>…</a:t>
            </a:r>
            <a:r>
              <a:rPr lang="zh-TW" altLang="en-US" sz="1600" dirty="0">
                <a:solidFill>
                  <a:schemeClr val="bg1"/>
                </a:solidFill>
              </a:rPr>
              <a:t>等內容）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6143625-5CCB-4F6A-BF30-B8E8FD3DD6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DDDE3F5-B2BC-44AD-81FA-782C4C96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12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E20CC17-E406-4981-8DCD-089045373F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405" r="4751" b="16820"/>
          <a:stretch/>
        </p:blipFill>
        <p:spPr>
          <a:xfrm>
            <a:off x="575648" y="1170482"/>
            <a:ext cx="11037115" cy="526517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960930"/>
            <a:ext cx="5486400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檔目錄內容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不用</a:t>
            </a:r>
            <a:r>
              <a:rPr lang="zh-TW" altLang="en-US" sz="1600" dirty="0">
                <a:solidFill>
                  <a:schemeClr val="bg1"/>
                </a:solidFill>
              </a:rPr>
              <a:t>補上頁碼前的虛線）</a:t>
            </a:r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不用</a:t>
            </a:r>
            <a:r>
              <a:rPr lang="zh-TW" altLang="en-US" sz="1600" dirty="0">
                <a:solidFill>
                  <a:schemeClr val="bg1"/>
                </a:solidFill>
              </a:rPr>
              <a:t>圖表目錄）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8B851CEC-4115-4E20-8068-0276763CE6EC}"/>
              </a:ext>
            </a:extLst>
          </p:cNvPr>
          <p:cNvSpPr/>
          <p:nvPr/>
        </p:nvSpPr>
        <p:spPr>
          <a:xfrm rot="8147038">
            <a:off x="6427571" y="5716720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5AD599C-3260-4569-BAA1-6D75E18888FC}"/>
              </a:ext>
            </a:extLst>
          </p:cNvPr>
          <p:cNvSpPr txBox="1"/>
          <p:nvPr/>
        </p:nvSpPr>
        <p:spPr>
          <a:xfrm>
            <a:off x="7448549" y="5329171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D6A7FAE-EAE4-45D7-B00F-E175C0F993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9DAD14E-8A12-4884-A07C-F1C89EDD0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38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8AEC9350-D9DE-404D-998F-513070ADC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t="6528" r="4751" b="16698"/>
          <a:stretch/>
        </p:blipFill>
        <p:spPr>
          <a:xfrm>
            <a:off x="575648" y="1178117"/>
            <a:ext cx="11037115" cy="5265178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F437C21-6C3B-4338-B0D3-EF5ACFAB4B01}"/>
              </a:ext>
            </a:extLst>
          </p:cNvPr>
          <p:cNvSpPr/>
          <p:nvPr/>
        </p:nvSpPr>
        <p:spPr>
          <a:xfrm rot="8147038">
            <a:off x="6427571" y="5716720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E140EA4-E9C1-497D-9032-6D9BD6C50EA8}"/>
              </a:ext>
            </a:extLst>
          </p:cNvPr>
          <p:cNvSpPr txBox="1"/>
          <p:nvPr/>
        </p:nvSpPr>
        <p:spPr>
          <a:xfrm>
            <a:off x="7448549" y="5329171"/>
            <a:ext cx="474345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填寫完畢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點選下方</a:t>
            </a:r>
            <a:r>
              <a:rPr lang="zh-TW" altLang="en-US" dirty="0"/>
              <a:t>「資料儲存」</a:t>
            </a:r>
            <a:endParaRPr lang="en-US" altLang="zh-TW" dirty="0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5EF6A98-CC97-4458-829E-8E6589D70F45}"/>
              </a:ext>
            </a:extLst>
          </p:cNvPr>
          <p:cNvSpPr txBox="1"/>
          <p:nvPr/>
        </p:nvSpPr>
        <p:spPr>
          <a:xfrm>
            <a:off x="6705600" y="960930"/>
            <a:ext cx="54864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請直接</a:t>
            </a:r>
            <a:r>
              <a:rPr lang="zh-TW" altLang="en-US" dirty="0"/>
              <a:t>複製</a:t>
            </a:r>
            <a:r>
              <a:rPr lang="en-US" altLang="zh-TW" dirty="0"/>
              <a:t>Word</a:t>
            </a:r>
            <a:r>
              <a:rPr lang="zh-TW" altLang="en-US" dirty="0"/>
              <a:t>檔參考文獻內容</a:t>
            </a:r>
            <a:r>
              <a:rPr lang="zh-TW" altLang="en-US" dirty="0">
                <a:solidFill>
                  <a:schemeClr val="bg1"/>
                </a:solidFill>
              </a:rPr>
              <a:t>貼上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</a:t>
            </a:r>
            <a:r>
              <a:rPr lang="zh-TW" altLang="en-US" sz="1600" dirty="0"/>
              <a:t>不要複製</a:t>
            </a:r>
            <a:r>
              <a:rPr lang="en-US" altLang="zh-TW" sz="1600" dirty="0"/>
              <a:t>pdf</a:t>
            </a:r>
            <a:r>
              <a:rPr lang="zh-TW" altLang="en-US" sz="1600" dirty="0">
                <a:solidFill>
                  <a:schemeClr val="bg1"/>
                </a:solidFill>
              </a:rPr>
              <a:t>，會斷行）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13690EF-0539-4354-9117-C912B4623E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57F69BC-E0B1-481C-996B-09159D5E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541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1927" r="13462" b="23987"/>
          <a:stretch/>
        </p:blipFill>
        <p:spPr>
          <a:xfrm>
            <a:off x="628650" y="965199"/>
            <a:ext cx="12458700" cy="599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5E68FB59-9B92-4C77-91E3-2650D96CE095}"/>
              </a:ext>
            </a:extLst>
          </p:cNvPr>
          <p:cNvSpPr/>
          <p:nvPr/>
        </p:nvSpPr>
        <p:spPr>
          <a:xfrm>
            <a:off x="5229224" y="1477340"/>
            <a:ext cx="6962776" cy="227720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429500" y="4156498"/>
            <a:ext cx="4762500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</a:t>
            </a:r>
            <a:endParaRPr lang="en-US" altLang="zh-TW" dirty="0"/>
          </a:p>
        </p:txBody>
      </p:sp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4B73003E-CEF6-4A45-A5BD-ADD0A3D798AF}"/>
              </a:ext>
            </a:extLst>
          </p:cNvPr>
          <p:cNvCxnSpPr>
            <a:cxnSpLocks/>
          </p:cNvCxnSpPr>
          <p:nvPr/>
        </p:nvCxnSpPr>
        <p:spPr>
          <a:xfrm flipV="1">
            <a:off x="5576817" y="6658942"/>
            <a:ext cx="209651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接點 44">
            <a:extLst>
              <a:ext uri="{FF2B5EF4-FFF2-40B4-BE49-F238E27FC236}">
                <a16:creationId xmlns:a16="http://schemas.microsoft.com/office/drawing/2014/main" id="{6608AFB7-3C43-49F4-B3BD-C030D49D4AF2}"/>
              </a:ext>
            </a:extLst>
          </p:cNvPr>
          <p:cNvCxnSpPr>
            <a:cxnSpLocks/>
          </p:cNvCxnSpPr>
          <p:nvPr/>
        </p:nvCxnSpPr>
        <p:spPr>
          <a:xfrm flipV="1">
            <a:off x="5576816" y="5735751"/>
            <a:ext cx="1700284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圖片 48">
            <a:extLst>
              <a:ext uri="{FF2B5EF4-FFF2-40B4-BE49-F238E27FC236}">
                <a16:creationId xmlns:a16="http://schemas.microsoft.com/office/drawing/2014/main" id="{5C309FC3-D8D4-4633-BB0E-C99EF1A361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47C2B87E-5451-4B3A-B4E1-14A9A0AD72F2}"/>
              </a:ext>
            </a:extLst>
          </p:cNvPr>
          <p:cNvCxnSpPr>
            <a:cxnSpLocks/>
          </p:cNvCxnSpPr>
          <p:nvPr/>
        </p:nvCxnSpPr>
        <p:spPr>
          <a:xfrm>
            <a:off x="741282" y="1680308"/>
            <a:ext cx="1532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F1B5DFC-4CCA-48E0-BBFD-77171674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564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D586A52-D61C-4D11-80D8-EE8E7EA10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13" r="13362" b="840"/>
          <a:stretch/>
        </p:blipFill>
        <p:spPr>
          <a:xfrm>
            <a:off x="628650" y="974725"/>
            <a:ext cx="12458700" cy="726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C1A24B3D-0BB0-4556-8798-43DC8AF57FCD}"/>
              </a:ext>
            </a:extLst>
          </p:cNvPr>
          <p:cNvSpPr txBox="1"/>
          <p:nvPr/>
        </p:nvSpPr>
        <p:spPr>
          <a:xfrm>
            <a:off x="7988300" y="4156498"/>
            <a:ext cx="4203700" cy="89255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目錄</a:t>
            </a:r>
            <a:r>
              <a:rPr lang="zh-TW" altLang="en-US" dirty="0">
                <a:solidFill>
                  <a:schemeClr val="bg1"/>
                </a:solidFill>
              </a:rPr>
              <a:t>和</a:t>
            </a:r>
            <a:r>
              <a:rPr lang="zh-TW" altLang="en-US" dirty="0"/>
              <a:t>實際頁碼</a:t>
            </a:r>
            <a:r>
              <a:rPr lang="zh-TW" altLang="en-US" dirty="0">
                <a:solidFill>
                  <a:schemeClr val="bg1"/>
                </a:solidFill>
              </a:rPr>
              <a:t>一致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8DEE3AD-49D0-4678-96AC-5649BE6B0B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5E322C20-9A54-4477-88AD-0C470F7BFD55}"/>
              </a:ext>
            </a:extLst>
          </p:cNvPr>
          <p:cNvCxnSpPr>
            <a:cxnSpLocks/>
          </p:cNvCxnSpPr>
          <p:nvPr/>
        </p:nvCxnSpPr>
        <p:spPr>
          <a:xfrm>
            <a:off x="741282" y="1680308"/>
            <a:ext cx="1532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B73B4FA-C993-47C1-B9E4-5913838BC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82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E2D365-289F-486B-B705-16C40BDBAD41}"/>
              </a:ext>
            </a:extLst>
          </p:cNvPr>
          <p:cNvSpPr/>
          <p:nvPr/>
        </p:nvSpPr>
        <p:spPr>
          <a:xfrm>
            <a:off x="2" y="3196070"/>
            <a:ext cx="5754846" cy="20389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955CB5-7EC3-4F22-97B1-CAB84317BB0D}"/>
              </a:ext>
            </a:extLst>
          </p:cNvPr>
          <p:cNvSpPr/>
          <p:nvPr/>
        </p:nvSpPr>
        <p:spPr>
          <a:xfrm>
            <a:off x="3671002" y="5234975"/>
            <a:ext cx="8520998" cy="16230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8B3DC90-764A-4A89-AF89-430C5D10EA2D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77ADD5BB-A129-4CFC-98C8-7A37E4B60282}"/>
              </a:ext>
            </a:extLst>
          </p:cNvPr>
          <p:cNvSpPr/>
          <p:nvPr/>
        </p:nvSpPr>
        <p:spPr>
          <a:xfrm>
            <a:off x="7028134" y="2962276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F91425C-7706-45AC-9B70-27CA5A7E9146}"/>
              </a:ext>
            </a:extLst>
          </p:cNvPr>
          <p:cNvSpPr/>
          <p:nvPr/>
        </p:nvSpPr>
        <p:spPr>
          <a:xfrm>
            <a:off x="2697910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DD0D6031-ED31-481F-8E18-BAA6A2151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472" y="91344"/>
            <a:ext cx="4786105" cy="6770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D18090F-5B61-49BB-A3B1-3565B7A5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05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526611-FBFB-4B05-B861-4CA04B519E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50" b="7964"/>
          <a:stretch/>
        </p:blipFill>
        <p:spPr>
          <a:xfrm>
            <a:off x="131682" y="1041755"/>
            <a:ext cx="12192000" cy="545105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3994376" y="178887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29122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59A11DD7-3536-4556-8DE2-97B6B3B34F00}"/>
              </a:ext>
            </a:extLst>
          </p:cNvPr>
          <p:cNvSpPr/>
          <p:nvPr/>
        </p:nvSpPr>
        <p:spPr>
          <a:xfrm rot="8147038">
            <a:off x="1559344" y="249287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3451210"/>
            <a:ext cx="6946900" cy="4616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step2</a:t>
            </a:r>
            <a:r>
              <a:rPr lang="zh-TW" altLang="en-US" dirty="0"/>
              <a:t>上傳全文」</a:t>
            </a:r>
            <a:r>
              <a:rPr lang="zh-TW" altLang="en-US" dirty="0">
                <a:solidFill>
                  <a:schemeClr val="bg1"/>
                </a:solidFill>
              </a:rPr>
              <a:t>、「上傳或刪除全文」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F6B818F-05BC-47D0-A17C-7CB4A79CD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239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6D55EBAA-E438-4B02-B84A-CD71C7DA9E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2" r="4751" b="25278"/>
          <a:stretch/>
        </p:blipFill>
        <p:spPr>
          <a:xfrm>
            <a:off x="575648" y="1253030"/>
            <a:ext cx="11037115" cy="512439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8147038">
            <a:off x="5378676" y="493847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141AA7C-A778-4626-85A0-DB34306753F9}"/>
              </a:ext>
            </a:extLst>
          </p:cNvPr>
          <p:cNvSpPr txBox="1"/>
          <p:nvPr/>
        </p:nvSpPr>
        <p:spPr>
          <a:xfrm>
            <a:off x="4940300" y="2478507"/>
            <a:ext cx="7251700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請上傳</a:t>
            </a:r>
            <a:r>
              <a:rPr lang="zh-TW" altLang="en-US" dirty="0"/>
              <a:t>「１個、完整的全文、</a:t>
            </a:r>
            <a:r>
              <a:rPr lang="en-US" altLang="zh-TW" dirty="0"/>
              <a:t>pdf</a:t>
            </a:r>
            <a:r>
              <a:rPr lang="zh-TW" altLang="en-US" dirty="0"/>
              <a:t>檔」</a:t>
            </a:r>
            <a:endParaRPr lang="en-US" altLang="zh-TW" dirty="0"/>
          </a:p>
          <a:p>
            <a:pPr algn="l"/>
            <a:r>
              <a:rPr lang="zh-TW" altLang="en-US" sz="1600" dirty="0"/>
              <a:t>請勿</a:t>
            </a:r>
            <a:r>
              <a:rPr lang="zh-TW" altLang="en-US" sz="1600" dirty="0">
                <a:solidFill>
                  <a:schemeClr val="bg1"/>
                </a:solidFill>
              </a:rPr>
              <a:t>上傳多個檔案、</a:t>
            </a:r>
            <a:r>
              <a:rPr lang="en-US" altLang="zh-TW" sz="1600" dirty="0">
                <a:solidFill>
                  <a:schemeClr val="bg1"/>
                </a:solidFill>
              </a:rPr>
              <a:t>zip…</a:t>
            </a:r>
            <a:r>
              <a:rPr lang="zh-TW" altLang="en-US" sz="1600" dirty="0">
                <a:solidFill>
                  <a:schemeClr val="bg1"/>
                </a:solidFill>
              </a:rPr>
              <a:t>等其他數量、格式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185021" y="3427406"/>
            <a:ext cx="28535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199D8C9B-29A4-481D-8BD1-8053BB9A0446}"/>
              </a:ext>
            </a:extLst>
          </p:cNvPr>
          <p:cNvSpPr/>
          <p:nvPr/>
        </p:nvSpPr>
        <p:spPr>
          <a:xfrm rot="8147038">
            <a:off x="6381977" y="558617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BFBA1B-802D-4363-8A7E-DAD78EC74C23}"/>
              </a:ext>
            </a:extLst>
          </p:cNvPr>
          <p:cNvSpPr txBox="1"/>
          <p:nvPr/>
        </p:nvSpPr>
        <p:spPr>
          <a:xfrm>
            <a:off x="3046205" y="78652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0000FF"/>
                </a:solidFill>
                <a:latin typeface="WenQuanYi Zen Hei"/>
              </a:rPr>
              <a:t>Pdf</a:t>
            </a:r>
            <a:r>
              <a:rPr lang="zh-TW" altLang="en-US" dirty="0">
                <a:solidFill>
                  <a:srgbClr val="0000FF"/>
                </a:solidFill>
                <a:latin typeface="WenQuanYi Zen Hei"/>
              </a:rPr>
              <a:t>保全設定沒有相關規定不用管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4B21577-2512-4B41-8B8F-4CFCA8C3B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632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EBA28E4-6F53-4480-8D3A-FCEC6ED98D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23"/>
          <a:stretch/>
        </p:blipFill>
        <p:spPr>
          <a:xfrm>
            <a:off x="131682" y="1143182"/>
            <a:ext cx="12192000" cy="5896353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2912208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150DF5C-65E4-4AC2-9099-2C4ADB4E38F0}"/>
              </a:ext>
            </a:extLst>
          </p:cNvPr>
          <p:cNvSpPr/>
          <p:nvPr/>
        </p:nvSpPr>
        <p:spPr>
          <a:xfrm>
            <a:off x="2486024" y="3280740"/>
            <a:ext cx="5540376" cy="3285160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B922B1E-F24A-4AB6-9F56-484C5F1AAC3D}"/>
              </a:ext>
            </a:extLst>
          </p:cNvPr>
          <p:cNvSpPr txBox="1"/>
          <p:nvPr/>
        </p:nvSpPr>
        <p:spPr>
          <a:xfrm>
            <a:off x="6651624" y="4391379"/>
            <a:ext cx="5540376" cy="132343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填寫論文</a:t>
            </a:r>
            <a:r>
              <a:rPr lang="zh-TW" altLang="en-US" dirty="0"/>
              <a:t>電子全文</a:t>
            </a:r>
            <a:r>
              <a:rPr lang="zh-TW" altLang="en-US" dirty="0">
                <a:solidFill>
                  <a:schemeClr val="bg1"/>
                </a:solidFill>
              </a:rPr>
              <a:t>的開放授權類型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en-US" altLang="zh-TW" dirty="0">
                <a:solidFill>
                  <a:schemeClr val="bg1"/>
                </a:solidFill>
              </a:rPr>
              <a:t>※ </a:t>
            </a:r>
            <a:r>
              <a:rPr lang="zh-TW" altLang="en-US" dirty="0">
                <a:solidFill>
                  <a:schemeClr val="bg1"/>
                </a:solidFill>
              </a:rPr>
              <a:t>選擇授權前，</a:t>
            </a:r>
            <a:r>
              <a:rPr lang="zh-TW" altLang="en-US" dirty="0"/>
              <a:t>務必</a:t>
            </a:r>
            <a:r>
              <a:rPr lang="zh-TW" altLang="en-US" dirty="0">
                <a:solidFill>
                  <a:schemeClr val="bg1"/>
                </a:solidFill>
              </a:rPr>
              <a:t>與指導教授溝通</a:t>
            </a:r>
            <a:endParaRPr lang="en-US" altLang="zh-TW" dirty="0"/>
          </a:p>
          <a:p>
            <a:pPr algn="l"/>
            <a:endParaRPr lang="en-US" altLang="zh-TW" sz="1600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論文</a:t>
            </a:r>
            <a:r>
              <a:rPr lang="zh-TW" altLang="en-US" sz="1600" dirty="0"/>
              <a:t>紙本授權</a:t>
            </a:r>
            <a:r>
              <a:rPr lang="zh-TW" altLang="en-US" sz="1600" dirty="0">
                <a:solidFill>
                  <a:schemeClr val="bg1"/>
                </a:solidFill>
              </a:rPr>
              <a:t>無特殊情形</a:t>
            </a:r>
            <a:r>
              <a:rPr lang="zh-TW" altLang="en-US" sz="1600" dirty="0"/>
              <a:t>一律立即公開</a:t>
            </a:r>
            <a:endParaRPr lang="en-US" altLang="zh-TW" sz="1600" dirty="0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4186C3C2-B8F7-45D8-A968-CB7F13A5AFA5}"/>
              </a:ext>
            </a:extLst>
          </p:cNvPr>
          <p:cNvSpPr/>
          <p:nvPr/>
        </p:nvSpPr>
        <p:spPr>
          <a:xfrm rot="8147038">
            <a:off x="7584658" y="5925866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5A358D8-ED77-4575-B8E6-FFC1F5D0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44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2007455" y="3034817"/>
            <a:ext cx="8132158" cy="1527643"/>
            <a:chOff x="0" y="0"/>
            <a:chExt cx="3212705" cy="60351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12704" cy="603513"/>
            </a:xfrm>
            <a:custGeom>
              <a:avLst/>
              <a:gdLst/>
              <a:ahLst/>
              <a:cxnLst/>
              <a:rect l="l" t="t" r="r" b="b"/>
              <a:pathLst>
                <a:path w="3212704" h="603513">
                  <a:moveTo>
                    <a:pt x="0" y="0"/>
                  </a:moveTo>
                  <a:lnTo>
                    <a:pt x="3212704" y="0"/>
                  </a:lnTo>
                  <a:lnTo>
                    <a:pt x="3212704" y="603513"/>
                  </a:lnTo>
                  <a:lnTo>
                    <a:pt x="0" y="603513"/>
                  </a:lnTo>
                  <a:close/>
                </a:path>
              </a:pathLst>
            </a:custGeom>
            <a:solidFill>
              <a:srgbClr val="FFFEFE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28575"/>
              <a:ext cx="3212705" cy="63208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587"/>
                </a:lnSpc>
              </a:pPr>
              <a:endParaRPr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59950" y="973872"/>
            <a:ext cx="883965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800" b="1" spc="897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</a:rPr>
              <a:t>論文授權相關法規</a:t>
            </a:r>
            <a:endParaRPr lang="en-US" sz="1200" b="1" dirty="0">
              <a:latin typeface="微軟正黑體" panose="020B0604030504040204" pitchFamily="34" charset="-120"/>
              <a:ea typeface="微軟正黑體" panose="020B0604030504040204" pitchFamily="34" charset="-120"/>
              <a:cs typeface="Gotham Bold"/>
              <a:sym typeface="Gotham Bold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8A2FE3A-95B7-4767-B0C1-03DC1013858D}"/>
              </a:ext>
            </a:extLst>
          </p:cNvPr>
          <p:cNvSpPr txBox="1"/>
          <p:nvPr/>
        </p:nvSpPr>
        <p:spPr>
          <a:xfrm>
            <a:off x="659950" y="2332231"/>
            <a:ext cx="10947850" cy="3717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學位授予法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Gotham Bold"/>
                <a:sym typeface="Gotham Bold"/>
                <a:hlinkClick r:id="rId2"/>
              </a:rPr>
              <a:t>https://law.moj.gov.tw/LawClass/LawAll.aspx?pcode=H0030010</a:t>
            </a:r>
            <a:r>
              <a:rPr lang="zh-TW" altLang="en-US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）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16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條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之規定，學校圖書館為論文保存單位，且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論文以公開為原則，不公開為例外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；涉及機密、專利事項或依法不得提供，並經學校認定者得申請延後公開。</a:t>
            </a:r>
          </a:p>
          <a:p>
            <a:pPr marL="1371600" lvl="2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endParaRPr lang="zh-TW" altLang="en-US" sz="16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Clr>
                <a:srgbClr val="FE6D74"/>
              </a:buClr>
              <a:buFont typeface="+mj-lt"/>
              <a:buAutoNum type="arabicPeriod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教育部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97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日台高通字第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0970140061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號函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及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102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日教育部臺教高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二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字第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1020096745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號函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，學位論文應提供各界閱覽利用，俾促進學術傳播，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若延後公開至多為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年，且應避免永不公開之情況</a:t>
            </a:r>
            <a:r>
              <a:rPr lang="zh-TW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11BCF0E-21E9-4A90-9164-32F225868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4271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AE519BBA-0B52-49F1-9982-47F85F65E47B}"/>
              </a:ext>
            </a:extLst>
          </p:cNvPr>
          <p:cNvCxnSpPr>
            <a:cxnSpLocks/>
          </p:cNvCxnSpPr>
          <p:nvPr/>
        </p:nvCxnSpPr>
        <p:spPr>
          <a:xfrm>
            <a:off x="9533588" y="2294793"/>
            <a:ext cx="113148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1B88332C-FF20-4606-B2ED-E6AF4A5EDAA1}"/>
              </a:ext>
            </a:extLst>
          </p:cNvPr>
          <p:cNvCxnSpPr>
            <a:cxnSpLocks/>
          </p:cNvCxnSpPr>
          <p:nvPr/>
        </p:nvCxnSpPr>
        <p:spPr>
          <a:xfrm>
            <a:off x="6781597" y="2725616"/>
            <a:ext cx="388347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CB29546A-D1B6-4C78-96A0-7DA4C5CA92A9}"/>
              </a:ext>
            </a:extLst>
          </p:cNvPr>
          <p:cNvCxnSpPr>
            <a:cxnSpLocks/>
          </p:cNvCxnSpPr>
          <p:nvPr/>
        </p:nvCxnSpPr>
        <p:spPr>
          <a:xfrm>
            <a:off x="6781597" y="2980592"/>
            <a:ext cx="204588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13AF2B2-D783-49B7-8D66-314F013A0E4F}"/>
              </a:ext>
            </a:extLst>
          </p:cNvPr>
          <p:cNvSpPr txBox="1"/>
          <p:nvPr/>
        </p:nvSpPr>
        <p:spPr>
          <a:xfrm>
            <a:off x="7429500" y="3369080"/>
            <a:ext cx="4762500" cy="1261884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</a:t>
            </a:r>
            <a:r>
              <a:rPr lang="zh-TW" altLang="en-US" sz="1600" dirty="0"/>
              <a:t>（自動代入）</a:t>
            </a: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2BC1291-33CB-4F1E-9B0C-D8088D05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65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5746585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點選「預覽列印」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A61E21F-F191-4DBB-A25B-D233EBE85A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r="46814"/>
          <a:stretch/>
        </p:blipFill>
        <p:spPr>
          <a:xfrm>
            <a:off x="6717666" y="651666"/>
            <a:ext cx="5474334" cy="578965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B22E022C-5223-4850-8838-340C4D44D86E}"/>
              </a:ext>
            </a:extLst>
          </p:cNvPr>
          <p:cNvSpPr/>
          <p:nvPr/>
        </p:nvSpPr>
        <p:spPr>
          <a:xfrm rot="2555905">
            <a:off x="6531928" y="475452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D4D78B63-7013-46D1-A39B-D543E6224772}"/>
              </a:ext>
            </a:extLst>
          </p:cNvPr>
          <p:cNvCxnSpPr>
            <a:cxnSpLocks/>
          </p:cNvCxnSpPr>
          <p:nvPr/>
        </p:nvCxnSpPr>
        <p:spPr>
          <a:xfrm>
            <a:off x="6781597" y="2470638"/>
            <a:ext cx="10083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6E7CDDCC-A1B5-4EE3-B340-DD454578E3FE}"/>
              </a:ext>
            </a:extLst>
          </p:cNvPr>
          <p:cNvCxnSpPr>
            <a:cxnSpLocks/>
          </p:cNvCxnSpPr>
          <p:nvPr/>
        </p:nvCxnSpPr>
        <p:spPr>
          <a:xfrm>
            <a:off x="11895993" y="2294793"/>
            <a:ext cx="278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35EB4DA-3C93-4124-9DDA-E92711DE4C9A}"/>
              </a:ext>
            </a:extLst>
          </p:cNvPr>
          <p:cNvSpPr txBox="1"/>
          <p:nvPr/>
        </p:nvSpPr>
        <p:spPr>
          <a:xfrm>
            <a:off x="7974625" y="3130996"/>
            <a:ext cx="4217375" cy="169277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務必檢查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畢業學年度、學期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是</a:t>
            </a:r>
            <a:r>
              <a:rPr lang="zh-TW" altLang="en-US" sz="1600" dirty="0"/>
              <a:t>「學年度」</a:t>
            </a:r>
            <a:r>
              <a:rPr lang="zh-TW" altLang="en-US" sz="1600" dirty="0">
                <a:solidFill>
                  <a:schemeClr val="bg1"/>
                </a:solidFill>
              </a:rPr>
              <a:t>不是「年度」</a:t>
            </a:r>
            <a:br>
              <a:rPr lang="en-US" altLang="zh-TW" sz="1600" dirty="0">
                <a:solidFill>
                  <a:schemeClr val="bg1"/>
                </a:solidFill>
              </a:rPr>
            </a:br>
            <a:r>
              <a:rPr lang="zh-TW" altLang="en-US" sz="1600" dirty="0">
                <a:solidFill>
                  <a:schemeClr val="bg1"/>
                </a:solidFill>
              </a:rPr>
              <a:t>例：</a:t>
            </a:r>
            <a:r>
              <a:rPr lang="en-US" altLang="zh-TW" sz="1600" dirty="0">
                <a:solidFill>
                  <a:schemeClr val="bg1"/>
                </a:solidFill>
              </a:rPr>
              <a:t>114</a:t>
            </a:r>
            <a:r>
              <a:rPr lang="zh-TW" altLang="en-US" sz="1600" dirty="0">
                <a:solidFill>
                  <a:schemeClr val="bg1"/>
                </a:solidFill>
              </a:rPr>
              <a:t>年</a:t>
            </a:r>
            <a:r>
              <a:rPr lang="en-US" altLang="zh-TW" sz="1600" dirty="0">
                <a:solidFill>
                  <a:schemeClr val="bg1"/>
                </a:solidFill>
              </a:rPr>
              <a:t>6</a:t>
            </a:r>
            <a:r>
              <a:rPr lang="zh-TW" altLang="en-US" sz="1600" dirty="0">
                <a:solidFill>
                  <a:schemeClr val="bg1"/>
                </a:solidFill>
              </a:rPr>
              <a:t>月 是 </a:t>
            </a:r>
            <a:r>
              <a:rPr lang="en-US" altLang="zh-TW" sz="1600" dirty="0"/>
              <a:t>113</a:t>
            </a:r>
            <a:r>
              <a:rPr lang="zh-TW" altLang="en-US" sz="1600" dirty="0"/>
              <a:t>學年</a:t>
            </a:r>
            <a:r>
              <a:rPr lang="zh-TW" altLang="en-US" sz="1600" dirty="0">
                <a:solidFill>
                  <a:schemeClr val="bg1"/>
                </a:solidFill>
              </a:rPr>
              <a:t>第</a:t>
            </a:r>
            <a:r>
              <a:rPr lang="en-US" altLang="zh-TW" sz="1600" dirty="0">
                <a:solidFill>
                  <a:schemeClr val="bg1"/>
                </a:solidFill>
              </a:rPr>
              <a:t>2</a:t>
            </a:r>
            <a:r>
              <a:rPr lang="zh-TW" altLang="en-US" sz="1600" dirty="0">
                <a:solidFill>
                  <a:schemeClr val="bg1"/>
                </a:solidFill>
              </a:rPr>
              <a:t>學期</a:t>
            </a:r>
            <a:endParaRPr lang="en-US" altLang="zh-TW" sz="1600" dirty="0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BE24282-5A7F-4B75-8BF2-C3215C35F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083" r="39016"/>
          <a:stretch/>
        </p:blipFill>
        <p:spPr>
          <a:xfrm>
            <a:off x="0" y="1196888"/>
            <a:ext cx="6706490" cy="543841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C5A43C1C-2718-47BA-B1AA-9032A7D7DD1C}"/>
              </a:ext>
            </a:extLst>
          </p:cNvPr>
          <p:cNvSpPr/>
          <p:nvPr/>
        </p:nvSpPr>
        <p:spPr>
          <a:xfrm>
            <a:off x="3196715" y="4805528"/>
            <a:ext cx="1304788" cy="54109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8F5BC34F-74F8-4157-9F8A-430375219F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07" t="78480" r="35105" b="11212"/>
          <a:stretch/>
        </p:blipFill>
        <p:spPr>
          <a:xfrm>
            <a:off x="4501503" y="5907558"/>
            <a:ext cx="1795624" cy="708921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8" name="箭號: 向右 27">
            <a:extLst>
              <a:ext uri="{FF2B5EF4-FFF2-40B4-BE49-F238E27FC236}">
                <a16:creationId xmlns:a16="http://schemas.microsoft.com/office/drawing/2014/main" id="{C469F6A5-1A70-465E-B71B-653C62919661}"/>
              </a:ext>
            </a:extLst>
          </p:cNvPr>
          <p:cNvSpPr/>
          <p:nvPr/>
        </p:nvSpPr>
        <p:spPr>
          <a:xfrm rot="8147038">
            <a:off x="5723847" y="6016764"/>
            <a:ext cx="246418" cy="23378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0883790F-F957-468F-AD8D-C6320D5BE38C}"/>
              </a:ext>
            </a:extLst>
          </p:cNvPr>
          <p:cNvCxnSpPr>
            <a:cxnSpLocks/>
          </p:cNvCxnSpPr>
          <p:nvPr/>
        </p:nvCxnSpPr>
        <p:spPr>
          <a:xfrm>
            <a:off x="61546" y="4220124"/>
            <a:ext cx="110783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D8BF2E-680A-49BD-BFCF-3F6C530D8614}"/>
              </a:ext>
            </a:extLst>
          </p:cNvPr>
          <p:cNvSpPr txBox="1"/>
          <p:nvPr/>
        </p:nvSpPr>
        <p:spPr>
          <a:xfrm>
            <a:off x="-17585" y="4449087"/>
            <a:ext cx="3089025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1600" dirty="0">
                <a:solidFill>
                  <a:schemeClr val="bg1"/>
                </a:solidFill>
              </a:rPr>
              <a:t>有誤請至</a:t>
            </a:r>
            <a:r>
              <a:rPr lang="zh-TW" altLang="en-US" sz="1600" dirty="0"/>
              <a:t>「修改個人資料」</a:t>
            </a:r>
            <a:endParaRPr lang="en-US" altLang="zh-TW" sz="1600" dirty="0"/>
          </a:p>
          <a:p>
            <a:r>
              <a:rPr lang="zh-TW" altLang="en-US" sz="1600" dirty="0">
                <a:solidFill>
                  <a:schemeClr val="bg1"/>
                </a:solidFill>
              </a:rPr>
              <a:t>修改儲存、重新預覽列印授權書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B22D443-9F1E-4F32-A452-9497F65AD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29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  <p:bldP spid="24" grpId="0" animBg="1"/>
      <p:bldP spid="28" grpId="0" animBg="1"/>
      <p:bldP spid="3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4261840-06CF-4B2B-8240-E5A3F0422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205" y="-22907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77697F87-9E1A-4EE9-88D9-95C02DBE5077}"/>
              </a:ext>
            </a:extLst>
          </p:cNvPr>
          <p:cNvSpPr/>
          <p:nvPr/>
        </p:nvSpPr>
        <p:spPr>
          <a:xfrm>
            <a:off x="7620388" y="160700"/>
            <a:ext cx="906657" cy="262916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B6D435D-E592-40B0-896A-64E92650DB24}"/>
              </a:ext>
            </a:extLst>
          </p:cNvPr>
          <p:cNvGrpSpPr/>
          <p:nvPr/>
        </p:nvGrpSpPr>
        <p:grpSpPr>
          <a:xfrm>
            <a:off x="7355779" y="5022004"/>
            <a:ext cx="2907268" cy="267437"/>
            <a:chOff x="5738930" y="5700706"/>
            <a:chExt cx="2174458" cy="200026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F03348A-335D-415D-8E73-119516E6CD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452AA8CA-2FD3-4BC2-BB70-711B02DEC5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4E1CED7-9878-4A1F-942F-F17CADA7BD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>
              <a:extLst>
                <a:ext uri="{FF2B5EF4-FFF2-40B4-BE49-F238E27FC236}">
                  <a16:creationId xmlns:a16="http://schemas.microsoft.com/office/drawing/2014/main" id="{695A441B-26AC-44D9-8924-B265A12862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01F747A-14F7-47F4-8B68-4F9CD61C9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9536" y="1206005"/>
            <a:ext cx="4626464" cy="6544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7299D690-19A3-4D9B-AFFA-C77CA6209BDC}"/>
              </a:ext>
            </a:extLst>
          </p:cNvPr>
          <p:cNvSpPr/>
          <p:nvPr/>
        </p:nvSpPr>
        <p:spPr>
          <a:xfrm>
            <a:off x="2658456" y="1429904"/>
            <a:ext cx="1041400" cy="26743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EE04E16-E783-4AFA-96B6-A177BC4849D7}"/>
              </a:ext>
            </a:extLst>
          </p:cNvPr>
          <p:cNvSpPr txBox="1"/>
          <p:nvPr/>
        </p:nvSpPr>
        <p:spPr>
          <a:xfrm>
            <a:off x="8047994" y="5411450"/>
            <a:ext cx="4144006" cy="144655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/>
              <a:t>列印、藍筆筆親簽</a:t>
            </a:r>
            <a:endParaRPr lang="en-US" altLang="zh-TW" dirty="0"/>
          </a:p>
          <a:p>
            <a:pPr algn="l"/>
            <a:r>
              <a:rPr lang="zh-TW" altLang="en-US" dirty="0"/>
              <a:t>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endParaRPr lang="en-US" altLang="zh-TW" dirty="0"/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紙本請</a:t>
            </a:r>
            <a:r>
              <a:rPr lang="zh-TW" altLang="en-US" sz="1600" dirty="0"/>
              <a:t>保留</a:t>
            </a:r>
            <a:r>
              <a:rPr lang="zh-TW" altLang="en-US" sz="1600" dirty="0">
                <a:solidFill>
                  <a:schemeClr val="bg1"/>
                </a:solidFill>
              </a:rPr>
              <a:t>在離校手續時繳交圖書館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9FE99141-5052-4DAE-8F91-E339D8AACDE2}"/>
              </a:ext>
            </a:extLst>
          </p:cNvPr>
          <p:cNvGrpSpPr/>
          <p:nvPr/>
        </p:nvGrpSpPr>
        <p:grpSpPr>
          <a:xfrm>
            <a:off x="2488735" y="6258965"/>
            <a:ext cx="2907268" cy="267437"/>
            <a:chOff x="5738930" y="5700706"/>
            <a:chExt cx="2174458" cy="200026"/>
          </a:xfrm>
        </p:grpSpPr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654B1FB7-7CF6-4003-BBA4-D525CCF6E8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" t="29685" r="74890" b="25139"/>
            <a:stretch/>
          </p:blipFill>
          <p:spPr bwMode="auto">
            <a:xfrm>
              <a:off x="5738930" y="5700706"/>
              <a:ext cx="583612" cy="20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>
              <a:extLst>
                <a:ext uri="{FF2B5EF4-FFF2-40B4-BE49-F238E27FC236}">
                  <a16:creationId xmlns:a16="http://schemas.microsoft.com/office/drawing/2014/main" id="{298C1986-52ED-436A-9567-A9571DA4075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6" t="28323" r="88201" b="30072"/>
            <a:stretch/>
          </p:blipFill>
          <p:spPr bwMode="auto">
            <a:xfrm>
              <a:off x="7104088" y="5751688"/>
              <a:ext cx="230762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84542EFF-02C5-4135-B57A-2571126984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53" t="28323" r="80773" b="30072"/>
            <a:stretch/>
          </p:blipFill>
          <p:spPr bwMode="auto">
            <a:xfrm>
              <a:off x="7430605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4">
              <a:extLst>
                <a:ext uri="{FF2B5EF4-FFF2-40B4-BE49-F238E27FC236}">
                  <a16:creationId xmlns:a16="http://schemas.microsoft.com/office/drawing/2014/main" id="{189AC034-D139-495E-9F3D-DCEA8C7D07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771" t="28323" r="73855" b="30072"/>
            <a:stretch/>
          </p:blipFill>
          <p:spPr bwMode="auto">
            <a:xfrm>
              <a:off x="7721822" y="5752352"/>
              <a:ext cx="191566" cy="145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8DF9BF8-E6C9-436D-B4E2-545F648EB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44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2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5F7803-73ED-4E6D-A45F-E667812CC0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2" b="12264"/>
          <a:stretch/>
        </p:blipFill>
        <p:spPr>
          <a:xfrm>
            <a:off x="131682" y="1295582"/>
            <a:ext cx="12192000" cy="5074450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7D7E93FF-7B84-4EA6-8E7C-5510B695361A}"/>
              </a:ext>
            </a:extLst>
          </p:cNvPr>
          <p:cNvSpPr/>
          <p:nvPr/>
        </p:nvSpPr>
        <p:spPr>
          <a:xfrm rot="2555905">
            <a:off x="6634609" y="528586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382108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2" t="-3628" r="40427" b="3628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48895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step3</a:t>
            </a:r>
            <a:r>
              <a:rPr lang="zh-TW" altLang="en-US" dirty="0"/>
              <a:t>列印及上傳授權書」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點選「上傳授權書」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8B4700-F37C-427F-AD23-A8BBBC7B00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0" r="31838" b="50684"/>
          <a:stretch/>
        </p:blipFill>
        <p:spPr>
          <a:xfrm>
            <a:off x="4643703" y="884833"/>
            <a:ext cx="7548297" cy="338210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8DDA922E-6387-49E2-B4BF-CDC700789203}"/>
              </a:ext>
            </a:extLst>
          </p:cNvPr>
          <p:cNvSpPr txBox="1"/>
          <p:nvPr/>
        </p:nvSpPr>
        <p:spPr>
          <a:xfrm>
            <a:off x="7306408" y="1395301"/>
            <a:ext cx="4885592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健行授權書、國圖授權書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２張請</a:t>
            </a:r>
            <a:r>
              <a:rPr lang="zh-TW" altLang="en-US" dirty="0"/>
              <a:t>務必合併在１個</a:t>
            </a:r>
            <a:r>
              <a:rPr lang="en-US" altLang="zh-TW" dirty="0"/>
              <a:t>pdf</a:t>
            </a:r>
            <a:r>
              <a:rPr lang="zh-TW" altLang="en-US" dirty="0"/>
              <a:t>檔</a:t>
            </a:r>
            <a:r>
              <a:rPr lang="zh-TW" altLang="en-US" dirty="0">
                <a:solidFill>
                  <a:schemeClr val="bg1"/>
                </a:solidFill>
              </a:rPr>
              <a:t>上傳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/>
              <a:t>不接受</a:t>
            </a:r>
            <a:r>
              <a:rPr lang="zh-TW" altLang="en-US" dirty="0">
                <a:solidFill>
                  <a:schemeClr val="bg1"/>
                </a:solidFill>
              </a:rPr>
              <a:t>多個檔案、</a:t>
            </a:r>
            <a:r>
              <a:rPr lang="en-US" altLang="zh-TW" dirty="0">
                <a:solidFill>
                  <a:schemeClr val="bg1"/>
                </a:solidFill>
              </a:rPr>
              <a:t>zip</a:t>
            </a:r>
            <a:r>
              <a:rPr lang="zh-TW" altLang="en-US" dirty="0">
                <a:solidFill>
                  <a:schemeClr val="bg1"/>
                </a:solidFill>
              </a:rPr>
              <a:t>檔！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17" name="箭號: 向右 16">
            <a:extLst>
              <a:ext uri="{FF2B5EF4-FFF2-40B4-BE49-F238E27FC236}">
                <a16:creationId xmlns:a16="http://schemas.microsoft.com/office/drawing/2014/main" id="{FBC352E6-38AC-46E5-B2C6-213A7C1872FF}"/>
              </a:ext>
            </a:extLst>
          </p:cNvPr>
          <p:cNvSpPr/>
          <p:nvPr/>
        </p:nvSpPr>
        <p:spPr>
          <a:xfrm rot="2555905">
            <a:off x="5343271" y="147897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48E6E2AB-B5AA-4B39-846A-72B23D234EF8}"/>
              </a:ext>
            </a:extLst>
          </p:cNvPr>
          <p:cNvSpPr/>
          <p:nvPr/>
        </p:nvSpPr>
        <p:spPr>
          <a:xfrm rot="2555905">
            <a:off x="9308602" y="3508218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B65EA09-269A-450A-BA1E-95A6DBE61D9C}"/>
              </a:ext>
            </a:extLst>
          </p:cNvPr>
          <p:cNvSpPr/>
          <p:nvPr/>
        </p:nvSpPr>
        <p:spPr>
          <a:xfrm rot="7787311">
            <a:off x="8344378" y="5285925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079F40F-3469-4F3B-BDA5-423113A6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039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6" grpId="0" animBg="1"/>
      <p:bldP spid="17" grpId="0" animBg="1"/>
      <p:bldP spid="19" grpId="0" animBg="1"/>
      <p:bldP spid="20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TextBox 39">
            <a:extLst>
              <a:ext uri="{FF2B5EF4-FFF2-40B4-BE49-F238E27FC236}">
                <a16:creationId xmlns:a16="http://schemas.microsoft.com/office/drawing/2014/main" id="{59162113-AD5D-4D28-A328-E246D6673389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F07FE32D-A3D1-48BD-AFC1-00BA25585F77}"/>
              </a:ext>
            </a:extLst>
          </p:cNvPr>
          <p:cNvSpPr/>
          <p:nvPr/>
        </p:nvSpPr>
        <p:spPr>
          <a:xfrm rot="765863">
            <a:off x="2575972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申請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建檔帳號</a:t>
            </a:r>
          </a:p>
        </p:txBody>
      </p:sp>
      <p:sp>
        <p:nvSpPr>
          <p:cNvPr id="17" name="語音泡泡: 矩形 16">
            <a:extLst>
              <a:ext uri="{FF2B5EF4-FFF2-40B4-BE49-F238E27FC236}">
                <a16:creationId xmlns:a16="http://schemas.microsoft.com/office/drawing/2014/main" id="{917EE155-80D6-471C-8A84-FAB5F5B292B6}"/>
              </a:ext>
            </a:extLst>
          </p:cNvPr>
          <p:cNvSpPr/>
          <p:nvPr/>
        </p:nvSpPr>
        <p:spPr>
          <a:xfrm rot="765863">
            <a:off x="6496894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論文建檔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與管理</a:t>
            </a:r>
          </a:p>
        </p:txBody>
      </p:sp>
      <p:sp>
        <p:nvSpPr>
          <p:cNvPr id="18" name="語音泡泡: 矩形 17">
            <a:extLst>
              <a:ext uri="{FF2B5EF4-FFF2-40B4-BE49-F238E27FC236}">
                <a16:creationId xmlns:a16="http://schemas.microsoft.com/office/drawing/2014/main" id="{37821C3A-33FF-4460-8301-CCF0F16250D8}"/>
              </a:ext>
            </a:extLst>
          </p:cNvPr>
          <p:cNvSpPr/>
          <p:nvPr/>
        </p:nvSpPr>
        <p:spPr>
          <a:xfrm rot="765863">
            <a:off x="10454640" y="1195440"/>
            <a:ext cx="1497089" cy="786118"/>
          </a:xfrm>
          <a:prstGeom prst="wedgeRectCallout">
            <a:avLst>
              <a:gd name="adj1" fmla="val 880"/>
              <a:gd name="adj2" fmla="val 68905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送出審核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6C92382-ED4E-4D20-BA18-1E019B50CF24}"/>
              </a:ext>
            </a:extLst>
          </p:cNvPr>
          <p:cNvSpPr/>
          <p:nvPr/>
        </p:nvSpPr>
        <p:spPr>
          <a:xfrm>
            <a:off x="8610600" y="4587418"/>
            <a:ext cx="3581400" cy="227058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99E501CA-894D-430D-9AD9-DC7B047252C0}"/>
              </a:ext>
            </a:extLst>
          </p:cNvPr>
          <p:cNvSpPr/>
          <p:nvPr/>
        </p:nvSpPr>
        <p:spPr>
          <a:xfrm>
            <a:off x="0" y="939799"/>
            <a:ext cx="8610600" cy="591820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1BB35CD-7B2E-4BFA-A15A-999B4F570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97044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DD80D9A1-280C-4779-8565-A400268B1C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2" r="1080" b="10760"/>
          <a:stretch/>
        </p:blipFill>
        <p:spPr>
          <a:xfrm>
            <a:off x="131682" y="1295581"/>
            <a:ext cx="12060318" cy="5175557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8165B357-5216-426D-96BB-2BF858829F0C}"/>
              </a:ext>
            </a:extLst>
          </p:cNvPr>
          <p:cNvCxnSpPr>
            <a:cxnSpLocks/>
          </p:cNvCxnSpPr>
          <p:nvPr/>
        </p:nvCxnSpPr>
        <p:spPr>
          <a:xfrm>
            <a:off x="131682" y="3654669"/>
            <a:ext cx="19257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圖片 11">
            <a:extLst>
              <a:ext uri="{FF2B5EF4-FFF2-40B4-BE49-F238E27FC236}">
                <a16:creationId xmlns:a16="http://schemas.microsoft.com/office/drawing/2014/main" id="{665BC249-0CD1-4AF8-9280-BC2167025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59D71B0E-CB2B-4E43-9B08-0E7A852C8980}"/>
              </a:ext>
            </a:extLst>
          </p:cNvPr>
          <p:cNvSpPr txBox="1"/>
          <p:nvPr/>
        </p:nvSpPr>
        <p:spPr>
          <a:xfrm>
            <a:off x="0" y="4358066"/>
            <a:ext cx="3613638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>
                <a:solidFill>
                  <a:schemeClr val="bg1"/>
                </a:solidFill>
              </a:rPr>
              <a:t>點選</a:t>
            </a:r>
            <a:r>
              <a:rPr lang="zh-TW" altLang="en-US" dirty="0"/>
              <a:t>「</a:t>
            </a:r>
            <a:r>
              <a:rPr lang="en-US" altLang="zh-TW" dirty="0"/>
              <a:t>step4</a:t>
            </a:r>
            <a:r>
              <a:rPr lang="zh-TW" altLang="en-US" dirty="0"/>
              <a:t>送出審核」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點選「送出審核」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0" name="箭號: 向右 19">
            <a:extLst>
              <a:ext uri="{FF2B5EF4-FFF2-40B4-BE49-F238E27FC236}">
                <a16:creationId xmlns:a16="http://schemas.microsoft.com/office/drawing/2014/main" id="{CB65EA09-269A-450A-BA1E-95A6DBE61D9C}"/>
              </a:ext>
            </a:extLst>
          </p:cNvPr>
          <p:cNvSpPr/>
          <p:nvPr/>
        </p:nvSpPr>
        <p:spPr>
          <a:xfrm rot="7787311">
            <a:off x="4694969" y="1619534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6E6C3EE-2659-479C-9D2E-85C3A6047D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550" r="38502" b="62692"/>
          <a:stretch/>
        </p:blipFill>
        <p:spPr>
          <a:xfrm>
            <a:off x="4675107" y="3000143"/>
            <a:ext cx="7497843" cy="176643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EBA0A48-B1AF-47A2-8279-2250B6A57E56}"/>
              </a:ext>
            </a:extLst>
          </p:cNvPr>
          <p:cNvSpPr/>
          <p:nvPr/>
        </p:nvSpPr>
        <p:spPr>
          <a:xfrm>
            <a:off x="7038975" y="3127984"/>
            <a:ext cx="1104900" cy="525832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5" name="直線接點 24">
            <a:extLst>
              <a:ext uri="{FF2B5EF4-FFF2-40B4-BE49-F238E27FC236}">
                <a16:creationId xmlns:a16="http://schemas.microsoft.com/office/drawing/2014/main" id="{003D54E9-9E35-4EE3-802A-F6D4A7A8938E}"/>
              </a:ext>
            </a:extLst>
          </p:cNvPr>
          <p:cNvCxnSpPr>
            <a:cxnSpLocks/>
          </p:cNvCxnSpPr>
          <p:nvPr/>
        </p:nvCxnSpPr>
        <p:spPr>
          <a:xfrm>
            <a:off x="9134475" y="3924391"/>
            <a:ext cx="8953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339292E-3C47-4891-BF59-B85FFAF02295}"/>
              </a:ext>
            </a:extLst>
          </p:cNvPr>
          <p:cNvSpPr/>
          <p:nvPr/>
        </p:nvSpPr>
        <p:spPr>
          <a:xfrm>
            <a:off x="2516595" y="1260389"/>
            <a:ext cx="1144668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72A8155-F5DA-4C61-94D1-8AE252881E89}"/>
              </a:ext>
            </a:extLst>
          </p:cNvPr>
          <p:cNvSpPr txBox="1"/>
          <p:nvPr/>
        </p:nvSpPr>
        <p:spPr>
          <a:xfrm>
            <a:off x="7306408" y="4541508"/>
            <a:ext cx="4885592" cy="10772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送出成功！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審核會在</a:t>
            </a:r>
            <a:r>
              <a:rPr lang="zh-TW" altLang="en-US" dirty="0"/>
              <a:t>３個工作天內</a:t>
            </a:r>
            <a:r>
              <a:rPr lang="zh-TW" altLang="en-US" dirty="0">
                <a:solidFill>
                  <a:schemeClr val="bg1"/>
                </a:solidFill>
              </a:rPr>
              <a:t>完成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sz="1600" dirty="0">
                <a:solidFill>
                  <a:schemeClr val="bg1"/>
                </a:solidFill>
              </a:rPr>
              <a:t>（依送件先後順序審核，</a:t>
            </a:r>
            <a:r>
              <a:rPr lang="zh-TW" altLang="en-US" sz="1600" dirty="0"/>
              <a:t>不接受</a:t>
            </a:r>
            <a:r>
              <a:rPr lang="zh-TW" altLang="en-US" sz="1600" dirty="0">
                <a:solidFill>
                  <a:schemeClr val="bg1"/>
                </a:solidFill>
              </a:rPr>
              <a:t>插隊）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9AF5673-6C97-4D70-919B-87969362C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104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4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14F709-A668-4EC3-A410-A20AEA1ECEFD}"/>
              </a:ext>
            </a:extLst>
          </p:cNvPr>
          <p:cNvSpPr/>
          <p:nvPr/>
        </p:nvSpPr>
        <p:spPr>
          <a:xfrm>
            <a:off x="2" y="3196070"/>
            <a:ext cx="5754846" cy="203890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32E39D3-9860-4CB7-B76B-48BAEDA150FE}"/>
              </a:ext>
            </a:extLst>
          </p:cNvPr>
          <p:cNvSpPr/>
          <p:nvPr/>
        </p:nvSpPr>
        <p:spPr>
          <a:xfrm>
            <a:off x="3671002" y="5234975"/>
            <a:ext cx="8520998" cy="16230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90DC029-142F-40CD-94C6-977C02D35B72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語音泡泡: 矩形 15">
            <a:extLst>
              <a:ext uri="{FF2B5EF4-FFF2-40B4-BE49-F238E27FC236}">
                <a16:creationId xmlns:a16="http://schemas.microsoft.com/office/drawing/2014/main" id="{77ADD5BB-A129-4CFC-98C8-7A37E4B60282}"/>
              </a:ext>
            </a:extLst>
          </p:cNvPr>
          <p:cNvSpPr/>
          <p:nvPr/>
        </p:nvSpPr>
        <p:spPr>
          <a:xfrm>
            <a:off x="7028134" y="2962276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19" name="語音泡泡: 矩形 18">
            <a:extLst>
              <a:ext uri="{FF2B5EF4-FFF2-40B4-BE49-F238E27FC236}">
                <a16:creationId xmlns:a16="http://schemas.microsoft.com/office/drawing/2014/main" id="{3F91425C-7706-45AC-9B70-27CA5A7E9146}"/>
              </a:ext>
            </a:extLst>
          </p:cNvPr>
          <p:cNvSpPr/>
          <p:nvPr/>
        </p:nvSpPr>
        <p:spPr>
          <a:xfrm>
            <a:off x="2697910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比對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406B6D0-40EF-4467-A9E1-E79739C099A4}"/>
              </a:ext>
            </a:extLst>
          </p:cNvPr>
          <p:cNvSpPr txBox="1"/>
          <p:nvPr/>
        </p:nvSpPr>
        <p:spPr>
          <a:xfrm>
            <a:off x="578840" y="-1"/>
            <a:ext cx="4585027" cy="46812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14000"/>
              </a:lnSpc>
              <a:defRPr sz="3600" b="1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buClr>
                <a:srgbClr val="FF0000"/>
              </a:buClr>
            </a:pPr>
            <a:r>
              <a:rPr lang="zh-TW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</a:rPr>
              <a:t>論文比對資料</a:t>
            </a:r>
            <a:endParaRPr lang="en-US" altLang="zh-TW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zh-TW" altLang="en-US" sz="2000" dirty="0">
                <a:latin typeface="微軟正黑體" panose="020B0604030504040204" pitchFamily="34" charset="-120"/>
              </a:rPr>
              <a:t>華藝</a:t>
            </a:r>
            <a:r>
              <a:rPr lang="en-US" altLang="zh-TW" sz="2000" dirty="0">
                <a:latin typeface="微軟正黑體" panose="020B0604030504040204" pitchFamily="34" charset="-120"/>
              </a:rPr>
              <a:t> </a:t>
            </a:r>
            <a:r>
              <a:rPr lang="zh-TW" altLang="en-US" sz="2000" dirty="0">
                <a:latin typeface="微軟正黑體" panose="020B0604030504040204" pitchFamily="34" charset="-120"/>
              </a:rPr>
              <a:t>比對報告</a:t>
            </a:r>
            <a:r>
              <a:rPr lang="en-US" altLang="zh-TW" sz="2000" dirty="0">
                <a:latin typeface="微軟正黑體" panose="020B0604030504040204" pitchFamily="34" charset="-120"/>
              </a:rPr>
              <a:t>3</a:t>
            </a:r>
            <a:r>
              <a:rPr lang="zh-TW" altLang="en-US" sz="2000" dirty="0">
                <a:latin typeface="微軟正黑體" panose="020B0604030504040204" pitchFamily="34" charset="-120"/>
              </a:rPr>
              <a:t>部分：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封面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內文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 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論文本文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 sz="2000" dirty="0" err="1">
                <a:latin typeface="微軟正黑體" panose="020B0604030504040204" pitchFamily="34" charset="-120"/>
              </a:rPr>
              <a:t>iThenticate</a:t>
            </a:r>
            <a:r>
              <a:rPr lang="en-US" altLang="zh-TW" sz="2000" dirty="0">
                <a:latin typeface="微軟正黑體" panose="020B0604030504040204" pitchFamily="34" charset="-120"/>
              </a:rPr>
              <a:t> </a:t>
            </a:r>
            <a:r>
              <a:rPr lang="zh-TW" altLang="en-US" sz="2000" dirty="0">
                <a:latin typeface="微軟正黑體" panose="020B0604030504040204" pitchFamily="34" charset="-120"/>
              </a:rPr>
              <a:t>比對報告</a:t>
            </a:r>
            <a:r>
              <a:rPr lang="en-US" altLang="zh-TW" sz="2000" dirty="0">
                <a:latin typeface="微軟正黑體" panose="020B0604030504040204" pitchFamily="34" charset="-120"/>
              </a:rPr>
              <a:t>4</a:t>
            </a:r>
            <a:r>
              <a:rPr lang="zh-TW" altLang="en-US" sz="2000" dirty="0">
                <a:latin typeface="微軟正黑體" panose="020B0604030504040204" pitchFamily="34" charset="-120"/>
              </a:rPr>
              <a:t>部分：</a:t>
            </a:r>
            <a:endParaRPr lang="en-US" altLang="zh-TW" sz="2000" dirty="0"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封面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相似度百分比 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內文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</a:rPr>
              <a:t> √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</a:endParaRPr>
          </a:p>
          <a:p>
            <a:pPr marL="576000" indent="-360000">
              <a:buClr>
                <a:schemeClr val="bg1"/>
              </a:buClr>
              <a:buFont typeface="+mj-lt"/>
              <a:buAutoNum type="arabicPeriod"/>
            </a:pPr>
            <a:r>
              <a:rPr lang="zh-TW" altLang="en-US" sz="2000" dirty="0">
                <a:latin typeface="微軟正黑體" panose="020B0604030504040204" pitchFamily="34" charset="-120"/>
              </a:rPr>
              <a:t>論文本文</a:t>
            </a:r>
            <a:endParaRPr lang="en-US" altLang="zh-TW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檢附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打勾項目</a:t>
            </a:r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＋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相應的表格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latin typeface="微軟正黑體" panose="020B0604030504040204" pitchFamily="34" charset="-120"/>
              </a:rPr>
              <a:t>具體作法請依教務處及各系所辦理。</a:t>
            </a:r>
            <a:endParaRPr lang="en-US" altLang="zh-TW" sz="1800" dirty="0">
              <a:latin typeface="微軟正黑體" panose="020B0604030504040204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D8B8051-B3AF-4A60-AA78-6283A6C57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6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6712C12-AF0B-497D-8CFF-D94563AA5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06" r="1080" b="79256"/>
          <a:stretch/>
        </p:blipFill>
        <p:spPr>
          <a:xfrm>
            <a:off x="131682" y="1295581"/>
            <a:ext cx="12060318" cy="475792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339292E-3C47-4891-BF59-B85FFAF02295}"/>
              </a:ext>
            </a:extLst>
          </p:cNvPr>
          <p:cNvSpPr/>
          <p:nvPr/>
        </p:nvSpPr>
        <p:spPr>
          <a:xfrm>
            <a:off x="2479431" y="1260389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55EF9E5-A2A0-44F2-A9BE-D67428CEA1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1DD028C-6A55-4831-BD03-F90E0E100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70</a:t>
            </a:fld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86257D8-7D17-410B-B733-FD995709BF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76" r="2160" b="79186"/>
          <a:stretch/>
        </p:blipFill>
        <p:spPr>
          <a:xfrm>
            <a:off x="131682" y="1988813"/>
            <a:ext cx="11928636" cy="475793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9E7F84F7-6ED9-40D6-A49A-B65269E2328C}"/>
              </a:ext>
            </a:extLst>
          </p:cNvPr>
          <p:cNvSpPr/>
          <p:nvPr/>
        </p:nvSpPr>
        <p:spPr>
          <a:xfrm>
            <a:off x="2479431" y="1953623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8C8DA94E-1739-430F-AB7C-B4FAE5203604}"/>
              </a:ext>
            </a:extLst>
          </p:cNvPr>
          <p:cNvSpPr txBox="1"/>
          <p:nvPr/>
        </p:nvSpPr>
        <p:spPr>
          <a:xfrm>
            <a:off x="7306408" y="2344722"/>
            <a:ext cx="4885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審核不通過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請至</a:t>
            </a:r>
            <a:r>
              <a:rPr lang="zh-TW" altLang="en-US" dirty="0"/>
              <a:t>「</a:t>
            </a:r>
            <a:r>
              <a:rPr lang="en-US" altLang="zh-TW" dirty="0"/>
              <a:t>step1</a:t>
            </a:r>
            <a:r>
              <a:rPr lang="zh-TW" altLang="en-US" dirty="0"/>
              <a:t>論文建檔」</a:t>
            </a:r>
            <a:r>
              <a:rPr lang="zh-TW" altLang="en-US" dirty="0">
                <a:solidFill>
                  <a:schemeClr val="bg1"/>
                </a:solidFill>
              </a:rPr>
              <a:t>重新修改</a:t>
            </a:r>
            <a:endParaRPr lang="en-US" altLang="zh-TW" sz="1600" dirty="0">
              <a:solidFill>
                <a:schemeClr val="bg1"/>
              </a:solidFill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89C9077-BCCD-4BBE-944E-FEE7ABABE3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76" r="2160" b="79186"/>
          <a:stretch/>
        </p:blipFill>
        <p:spPr>
          <a:xfrm>
            <a:off x="131682" y="3300225"/>
            <a:ext cx="11928636" cy="475793"/>
          </a:xfrm>
          <a:prstGeom prst="rect">
            <a:avLst/>
          </a:prstGeom>
        </p:spPr>
      </p:pic>
      <p:pic>
        <p:nvPicPr>
          <p:cNvPr id="16" name="object 7">
            <a:extLst>
              <a:ext uri="{FF2B5EF4-FFF2-40B4-BE49-F238E27FC236}">
                <a16:creationId xmlns:a16="http://schemas.microsoft.com/office/drawing/2014/main" id="{39248691-12D1-4F38-8DDB-4040677A7320}"/>
              </a:ext>
            </a:extLst>
          </p:cNvPr>
          <p:cNvPicPr/>
          <p:nvPr/>
        </p:nvPicPr>
        <p:blipFill rotWithShape="1">
          <a:blip r:embed="rId5" cstate="print"/>
          <a:srcRect l="19017" t="21461" r="74756" b="68937"/>
          <a:stretch/>
        </p:blipFill>
        <p:spPr>
          <a:xfrm>
            <a:off x="3626337" y="3322672"/>
            <a:ext cx="1065941" cy="372442"/>
          </a:xfrm>
          <a:prstGeom prst="rect">
            <a:avLst/>
          </a:prstGeom>
        </p:spPr>
      </p:pic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9672DCD8-5E27-4D99-A70E-04FC8056EA70}"/>
              </a:ext>
            </a:extLst>
          </p:cNvPr>
          <p:cNvSpPr/>
          <p:nvPr/>
        </p:nvSpPr>
        <p:spPr>
          <a:xfrm>
            <a:off x="2479431" y="3265035"/>
            <a:ext cx="2081166" cy="51098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72A292DE-7387-4F72-9849-6BE67F07AA87}"/>
              </a:ext>
            </a:extLst>
          </p:cNvPr>
          <p:cNvSpPr txBox="1"/>
          <p:nvPr/>
        </p:nvSpPr>
        <p:spPr>
          <a:xfrm>
            <a:off x="7306408" y="3664698"/>
            <a:ext cx="4885592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>
                <a:solidFill>
                  <a:schemeClr val="bg1"/>
                </a:solidFill>
              </a:rPr>
              <a:t>若是審核通過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可印出</a:t>
            </a:r>
            <a:r>
              <a:rPr lang="zh-TW" altLang="en-US" dirty="0"/>
              <a:t>紙本論文</a:t>
            </a:r>
            <a:r>
              <a:rPr lang="zh-TW" altLang="en-US" dirty="0">
                <a:solidFill>
                  <a:schemeClr val="bg1"/>
                </a:solidFill>
              </a:rPr>
              <a:t>進行</a:t>
            </a:r>
            <a:r>
              <a:rPr lang="zh-TW" altLang="en-US" dirty="0"/>
              <a:t>離校手續</a:t>
            </a:r>
            <a:endParaRPr lang="en-US" altLang="zh-TW" sz="1600" dirty="0"/>
          </a:p>
        </p:txBody>
      </p:sp>
    </p:spTree>
    <p:extLst>
      <p:ext uri="{BB962C8B-B14F-4D97-AF65-F5344CB8AC3E}">
        <p14:creationId xmlns:p14="http://schemas.microsoft.com/office/powerpoint/2010/main" val="42505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2" grpId="0" animBg="1"/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>
            <a:extLst>
              <a:ext uri="{FF2B5EF4-FFF2-40B4-BE49-F238E27FC236}">
                <a16:creationId xmlns:a16="http://schemas.microsoft.com/office/drawing/2014/main" id="{7E22CADC-25D4-48D1-B3E1-46FCD85BC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9" t="1927" r="13462" b="23987"/>
          <a:stretch/>
        </p:blipFill>
        <p:spPr>
          <a:xfrm>
            <a:off x="6350" y="1066799"/>
            <a:ext cx="12458700" cy="5997575"/>
          </a:xfrm>
          <a:prstGeom prst="rect">
            <a:avLst/>
          </a:prstGeom>
        </p:spPr>
      </p:pic>
      <p:sp>
        <p:nvSpPr>
          <p:cNvPr id="5" name="TextBox 39">
            <a:extLst>
              <a:ext uri="{FF2B5EF4-FFF2-40B4-BE49-F238E27FC236}">
                <a16:creationId xmlns:a16="http://schemas.microsoft.com/office/drawing/2014/main" id="{873318B4-1B10-447E-B03A-78E75197BCAD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系統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操作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A6AA9B2-C412-41D6-9190-D6605CA5A4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02" t="-3252" r="-603" b="3252"/>
          <a:stretch/>
        </p:blipFill>
        <p:spPr>
          <a:xfrm rot="212302">
            <a:off x="3280393" y="-84935"/>
            <a:ext cx="1067073" cy="787400"/>
          </a:xfrm>
          <a:prstGeom prst="rect">
            <a:avLst/>
          </a:prstGeom>
        </p:spPr>
      </p:pic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977755E-6BEB-403B-9392-4723507DE705}"/>
              </a:ext>
            </a:extLst>
          </p:cNvPr>
          <p:cNvCxnSpPr>
            <a:cxnSpLocks/>
          </p:cNvCxnSpPr>
          <p:nvPr/>
        </p:nvCxnSpPr>
        <p:spPr>
          <a:xfrm>
            <a:off x="300690" y="1753333"/>
            <a:ext cx="14208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F84E3607-8D37-48C4-B924-61A2FE799EA1}"/>
              </a:ext>
            </a:extLst>
          </p:cNvPr>
          <p:cNvSpPr/>
          <p:nvPr/>
        </p:nvSpPr>
        <p:spPr>
          <a:xfrm rot="8147038">
            <a:off x="1601689" y="1330091"/>
            <a:ext cx="371475" cy="352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4D02492-11A4-4EF0-B428-68CDC7AB4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0" t="10014"/>
          <a:stretch/>
        </p:blipFill>
        <p:spPr>
          <a:xfrm>
            <a:off x="2698312" y="1096761"/>
            <a:ext cx="9949962" cy="617131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D5564E52-4E03-4B96-8231-7666A7E474A6}"/>
              </a:ext>
            </a:extLst>
          </p:cNvPr>
          <p:cNvSpPr txBox="1"/>
          <p:nvPr/>
        </p:nvSpPr>
        <p:spPr>
          <a:xfrm>
            <a:off x="5020408" y="2729041"/>
            <a:ext cx="7171592" cy="193899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審核結果通知（及修改說明）</a:t>
            </a:r>
            <a:r>
              <a:rPr lang="zh-TW" altLang="en-US" dirty="0">
                <a:solidFill>
                  <a:schemeClr val="bg1"/>
                </a:solidFill>
              </a:rPr>
              <a:t>可在 </a:t>
            </a:r>
            <a:r>
              <a:rPr lang="en-US" altLang="zh-TW" dirty="0">
                <a:solidFill>
                  <a:schemeClr val="bg1"/>
                </a:solidFill>
              </a:rPr>
              <a:t>mail </a:t>
            </a:r>
            <a:r>
              <a:rPr lang="zh-TW" altLang="en-US" dirty="0">
                <a:solidFill>
                  <a:schemeClr val="bg1"/>
                </a:solidFill>
              </a:rPr>
              <a:t>檢視</a:t>
            </a:r>
            <a:endParaRPr lang="en-US" altLang="zh-TW" dirty="0">
              <a:solidFill>
                <a:schemeClr val="bg1"/>
              </a:solidFill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或在 論文建檔</a:t>
            </a:r>
            <a:r>
              <a:rPr lang="en-US" altLang="zh-TW" dirty="0">
                <a:solidFill>
                  <a:schemeClr val="bg1"/>
                </a:solidFill>
              </a:rPr>
              <a:t>step1 </a:t>
            </a:r>
            <a:r>
              <a:rPr lang="zh-TW" altLang="en-US" dirty="0">
                <a:solidFill>
                  <a:schemeClr val="bg1"/>
                </a:solidFill>
              </a:rPr>
              <a:t>滑到底部觀看</a:t>
            </a:r>
            <a:endParaRPr lang="en-US" altLang="zh-TW" dirty="0"/>
          </a:p>
          <a:p>
            <a:pPr algn="l"/>
            <a:endParaRPr lang="en-US" altLang="zh-TW" dirty="0"/>
          </a:p>
          <a:p>
            <a:pPr algn="l"/>
            <a:r>
              <a:rPr lang="en-US" altLang="zh-TW" dirty="0">
                <a:solidFill>
                  <a:schemeClr val="bg1"/>
                </a:solidFill>
              </a:rPr>
              <a:t>※ </a:t>
            </a:r>
            <a:r>
              <a:rPr lang="zh-TW" altLang="en-US" dirty="0">
                <a:solidFill>
                  <a:schemeClr val="bg1"/>
                </a:solidFill>
              </a:rPr>
              <a:t>每次基本資料頁修正，「授權書」都要</a:t>
            </a:r>
            <a:r>
              <a:rPr lang="zh-TW" altLang="en-US" dirty="0"/>
              <a:t>重新產生、</a:t>
            </a:r>
            <a:br>
              <a:rPr lang="en-US" altLang="zh-TW" dirty="0"/>
            </a:br>
            <a:r>
              <a:rPr lang="en-US" altLang="zh-TW" dirty="0"/>
              <a:t>2</a:t>
            </a:r>
            <a:r>
              <a:rPr lang="zh-TW" altLang="en-US" dirty="0"/>
              <a:t>張單面列印、親簽、掃描、合併在</a:t>
            </a:r>
            <a:r>
              <a:rPr lang="en-US" altLang="zh-TW" dirty="0"/>
              <a:t>1</a:t>
            </a:r>
            <a:r>
              <a:rPr lang="zh-TW" altLang="en-US" dirty="0"/>
              <a:t>個</a:t>
            </a:r>
            <a:r>
              <a:rPr lang="en-US" altLang="zh-TW" dirty="0"/>
              <a:t>pdf</a:t>
            </a:r>
            <a:r>
              <a:rPr lang="zh-TW" altLang="en-US" dirty="0"/>
              <a:t>檔、上傳</a:t>
            </a:r>
            <a:endParaRPr lang="en-US" altLang="zh-TW" dirty="0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C9B1902-F50A-4D91-A5B1-3F13EF87D6B3}"/>
              </a:ext>
            </a:extLst>
          </p:cNvPr>
          <p:cNvSpPr/>
          <p:nvPr/>
        </p:nvSpPr>
        <p:spPr>
          <a:xfrm>
            <a:off x="2698312" y="4737100"/>
            <a:ext cx="9487338" cy="160521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C7CCFF5-D27B-4801-B853-5B21E3CBD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462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1"/>
          <p:cNvSpPr txBox="1"/>
          <p:nvPr/>
        </p:nvSpPr>
        <p:spPr>
          <a:xfrm>
            <a:off x="534933" y="1806316"/>
            <a:ext cx="537584" cy="584106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dirty="0">
                <a:solidFill>
                  <a:srgbClr val="FFFEFE"/>
                </a:solidFill>
                <a:latin typeface="Gotham"/>
                <a:ea typeface="Gotham"/>
                <a:cs typeface="Gotham"/>
                <a:sym typeface="Gotham"/>
              </a:rPr>
              <a:t>2</a:t>
            </a:r>
          </a:p>
        </p:txBody>
      </p:sp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878F4A04-F437-4D7D-910E-80AA0BD8849E}"/>
              </a:ext>
            </a:extLst>
          </p:cNvPr>
          <p:cNvGraphicFramePr/>
          <p:nvPr/>
        </p:nvGraphicFramePr>
        <p:xfrm>
          <a:off x="379458" y="1488567"/>
          <a:ext cx="11590037" cy="501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019285D1-0EF5-44E7-AA05-165FBB82CD75}"/>
              </a:ext>
            </a:extLst>
          </p:cNvPr>
          <p:cNvGraphicFramePr/>
          <p:nvPr/>
        </p:nvGraphicFramePr>
        <p:xfrm>
          <a:off x="534933" y="1423593"/>
          <a:ext cx="11122134" cy="5561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TextBox 39">
            <a:extLst>
              <a:ext uri="{FF2B5EF4-FFF2-40B4-BE49-F238E27FC236}">
                <a16:creationId xmlns:a16="http://schemas.microsoft.com/office/drawing/2014/main" id="{67667103-B1A1-442E-BA56-63BF218263F5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01DABAC-4FF0-4632-8176-58A1CE0D1BFF}"/>
              </a:ext>
            </a:extLst>
          </p:cNvPr>
          <p:cNvSpPr txBox="1"/>
          <p:nvPr/>
        </p:nvSpPr>
        <p:spPr>
          <a:xfrm>
            <a:off x="439825" y="1427734"/>
            <a:ext cx="16240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20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endParaRPr lang="zh-TW" altLang="en-US" sz="2000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F8ABA2A-D5EE-4DD1-9268-B3A9E3E6C2A2}"/>
              </a:ext>
            </a:extLst>
          </p:cNvPr>
          <p:cNvSpPr txBox="1"/>
          <p:nvPr/>
        </p:nvSpPr>
        <p:spPr>
          <a:xfrm>
            <a:off x="10559922" y="4187309"/>
            <a:ext cx="12858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endParaRPr lang="zh-TW" altLang="en-US" sz="2000" dirty="0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C9F7F621-5C20-4302-86B3-8F77A35F8C66}"/>
              </a:ext>
            </a:extLst>
          </p:cNvPr>
          <p:cNvGrpSpPr/>
          <p:nvPr/>
        </p:nvGrpSpPr>
        <p:grpSpPr>
          <a:xfrm rot="10800000">
            <a:off x="8064500" y="3042823"/>
            <a:ext cx="546100" cy="569264"/>
            <a:chOff x="6787011" y="1162471"/>
            <a:chExt cx="649261" cy="676801"/>
          </a:xfrm>
          <a:solidFill>
            <a:srgbClr val="FF0000"/>
          </a:solidFill>
        </p:grpSpPr>
        <p:sp>
          <p:nvSpPr>
            <p:cNvPr id="13" name="箭號: 向右 12">
              <a:extLst>
                <a:ext uri="{FF2B5EF4-FFF2-40B4-BE49-F238E27FC236}">
                  <a16:creationId xmlns:a16="http://schemas.microsoft.com/office/drawing/2014/main" id="{AAFF10AE-5580-4535-8A3A-C17D913AEA1C}"/>
                </a:ext>
              </a:extLst>
            </p:cNvPr>
            <p:cNvSpPr/>
            <p:nvPr/>
          </p:nvSpPr>
          <p:spPr>
            <a:xfrm>
              <a:off x="6787011" y="1162471"/>
              <a:ext cx="649261" cy="676801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箭號: 向右 4">
              <a:extLst>
                <a:ext uri="{FF2B5EF4-FFF2-40B4-BE49-F238E27FC236}">
                  <a16:creationId xmlns:a16="http://schemas.microsoft.com/office/drawing/2014/main" id="{E783351C-1436-49C5-92BB-A305B856D127}"/>
                </a:ext>
              </a:extLst>
            </p:cNvPr>
            <p:cNvSpPr txBox="1"/>
            <p:nvPr/>
          </p:nvSpPr>
          <p:spPr>
            <a:xfrm>
              <a:off x="6787011" y="1297831"/>
              <a:ext cx="454483" cy="40608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400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D2DF8771-7FD0-4C6A-8CE9-28664B9C7AE5}"/>
              </a:ext>
            </a:extLst>
          </p:cNvPr>
          <p:cNvSpPr/>
          <p:nvPr/>
        </p:nvSpPr>
        <p:spPr>
          <a:xfrm>
            <a:off x="0" y="939800"/>
            <a:ext cx="12192000" cy="315741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E95E533-E11A-4926-A280-54717C64C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79711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DB5C34F-1F3A-47FC-A0A5-479B34E8E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467" y="2736568"/>
            <a:ext cx="12037405" cy="3655207"/>
          </a:xfrm>
        </p:spPr>
        <p:txBody>
          <a:bodyPr numCol="2">
            <a:normAutofit/>
          </a:bodyPr>
          <a:lstStyle/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</a:t>
            </a:r>
            <a:r>
              <a:rPr lang="zh-TW" altLang="en-US" sz="3600" b="1" dirty="0">
                <a:solidFill>
                  <a:srgbClr val="45D1A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上傳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（國圖系統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5D1AD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線上）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45D1AD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電子全文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45D1AD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br>
              <a:rPr kumimoji="0" lang="en-US" altLang="zh-TW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(2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張單面列印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親簽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掃描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. 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合併在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pdf</a:t>
            </a:r>
            <a:r>
              <a:rPr kumimoji="0" lang="zh-TW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檔</a:t>
            </a:r>
            <a:r>
              <a:rPr kumimoji="0" lang="en-US" altLang="zh-TW" sz="2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2000" b="1" dirty="0">
              <a:solidFill>
                <a:srgbClr val="FE6D7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None/>
              <a:tabLst/>
              <a:defRPr/>
            </a:pPr>
            <a:endParaRPr kumimoji="0" lang="en-US" altLang="zh-TW" sz="3200" b="1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buNone/>
              <a:defRPr/>
            </a:pPr>
            <a:r>
              <a:rPr kumimoji="0" lang="zh-TW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離校手續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（圖書館</a:t>
            </a:r>
            <a:r>
              <a:rPr kumimoji="0" lang="en-US" altLang="zh-TW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kumimoji="0" lang="zh-TW" alt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E6D74"/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實體）</a:t>
            </a:r>
            <a:endParaRPr kumimoji="0" lang="en-US" altLang="zh-TW" sz="2400" i="0" u="none" strike="noStrike" kern="1200" cap="none" spc="0" normalizeH="0" baseline="0" noProof="0" dirty="0">
              <a:ln>
                <a:noFill/>
              </a:ln>
              <a:solidFill>
                <a:srgbClr val="FE6D74"/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論文格式審查表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lvl="1" indent="-457200">
              <a:lnSpc>
                <a:spcPct val="114000"/>
              </a:lnSpc>
              <a:buClr>
                <a:srgbClr val="FE6D74"/>
              </a:buClr>
              <a:buFont typeface="+mj-lt"/>
              <a:buAutoNum type="arabicPeriod"/>
              <a:defRPr/>
            </a:pPr>
            <a:r>
              <a:rPr lang="zh-TW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紙本論文２本</a:t>
            </a:r>
            <a:br>
              <a:rPr lang="en-US" altLang="zh-TW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淡藍色 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A4 150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雲彩紙</a:t>
            </a:r>
            <a:r>
              <a:rPr lang="en-US" altLang="zh-TW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altLang="zh-TW" sz="32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741600" marR="0" lvl="1" indent="-457200" algn="l" defTabSz="914400" rtl="0" eaLnBrk="1" fontAlgn="auto" latinLnBrk="0" hangingPunct="1">
              <a:lnSpc>
                <a:spcPct val="114000"/>
              </a:lnSpc>
              <a:spcBef>
                <a:spcPts val="500"/>
              </a:spcBef>
              <a:spcAft>
                <a:spcPts val="0"/>
              </a:spcAft>
              <a:buClr>
                <a:srgbClr val="FE6D74"/>
              </a:buClr>
              <a:buSzTx/>
              <a:buFont typeface="+mj-lt"/>
              <a:buAutoNum type="arabicPeriod"/>
              <a:tabLst/>
              <a:defRPr/>
            </a:pPr>
            <a:r>
              <a:rPr kumimoji="0" lang="zh-TW" alt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健行授權書、國圖授權書</a:t>
            </a:r>
            <a:endParaRPr kumimoji="0" lang="en-US" altLang="zh-TW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TextBox 39">
            <a:extLst>
              <a:ext uri="{FF2B5EF4-FFF2-40B4-BE49-F238E27FC236}">
                <a16:creationId xmlns:a16="http://schemas.microsoft.com/office/drawing/2014/main" id="{B1C3A5FC-0FFC-456B-9EF2-437A0110217F}"/>
              </a:ext>
            </a:extLst>
          </p:cNvPr>
          <p:cNvSpPr txBox="1"/>
          <p:nvPr/>
        </p:nvSpPr>
        <p:spPr>
          <a:xfrm>
            <a:off x="263365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10" name="內容版面配置區 3">
            <a:extLst>
              <a:ext uri="{FF2B5EF4-FFF2-40B4-BE49-F238E27FC236}">
                <a16:creationId xmlns:a16="http://schemas.microsoft.com/office/drawing/2014/main" id="{D4424310-695B-413A-AD4D-21F3B29403D0}"/>
              </a:ext>
            </a:extLst>
          </p:cNvPr>
          <p:cNvSpPr txBox="1">
            <a:spLocks/>
          </p:cNvSpPr>
          <p:nvPr/>
        </p:nvSpPr>
        <p:spPr>
          <a:xfrm>
            <a:off x="1371599" y="1575329"/>
            <a:ext cx="8465103" cy="999243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ctr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zh-TW" alt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論文提交資料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1F9D8090-BAC6-409F-9F68-D9BD731EA9B2}"/>
              </a:ext>
            </a:extLst>
          </p:cNvPr>
          <p:cNvSpPr/>
          <p:nvPr/>
        </p:nvSpPr>
        <p:spPr>
          <a:xfrm>
            <a:off x="549275" y="3400424"/>
            <a:ext cx="5400675" cy="2295525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71117517-C681-4D36-8BAE-4767775FE10E}"/>
              </a:ext>
            </a:extLst>
          </p:cNvPr>
          <p:cNvSpPr/>
          <p:nvPr/>
        </p:nvSpPr>
        <p:spPr>
          <a:xfrm rot="772858">
            <a:off x="4984666" y="2936129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9" name="語音泡泡: 矩形 8">
            <a:extLst>
              <a:ext uri="{FF2B5EF4-FFF2-40B4-BE49-F238E27FC236}">
                <a16:creationId xmlns:a16="http://schemas.microsoft.com/office/drawing/2014/main" id="{BB2C4F64-141B-4EF7-B799-5EEF10D4FA12}"/>
              </a:ext>
            </a:extLst>
          </p:cNvPr>
          <p:cNvSpPr/>
          <p:nvPr/>
        </p:nvSpPr>
        <p:spPr>
          <a:xfrm rot="772858">
            <a:off x="10586650" y="2936128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蓋章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E34E45E-3017-421D-B538-73AED6B09D71}"/>
              </a:ext>
            </a:extLst>
          </p:cNvPr>
          <p:cNvCxnSpPr>
            <a:cxnSpLocks/>
          </p:cNvCxnSpPr>
          <p:nvPr/>
        </p:nvCxnSpPr>
        <p:spPr>
          <a:xfrm>
            <a:off x="6664539" y="3971925"/>
            <a:ext cx="43250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3D89422-B2D2-4888-A880-E7663234AA10}"/>
              </a:ext>
            </a:extLst>
          </p:cNvPr>
          <p:cNvSpPr txBox="1"/>
          <p:nvPr/>
        </p:nvSpPr>
        <p:spPr>
          <a:xfrm>
            <a:off x="403469" y="5780702"/>
            <a:ext cx="6680360" cy="765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ts val="500"/>
              </a:spcBef>
              <a:buClr>
                <a:srgbClr val="FE6D74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提交時：</a:t>
            </a:r>
            <a:r>
              <a:rPr lang="zh-TW" alt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系統資料、電子全文、授權書，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三者應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	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 符合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格式正確、資訊完整、內容一致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endParaRPr lang="en-US" altLang="zh-TW" sz="20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99F9EDC1-32C5-4C9B-87E3-719A62BCB112}"/>
              </a:ext>
            </a:extLst>
          </p:cNvPr>
          <p:cNvSpPr/>
          <p:nvPr/>
        </p:nvSpPr>
        <p:spPr>
          <a:xfrm>
            <a:off x="-1" y="2574572"/>
            <a:ext cx="6392411" cy="428342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267EFD3-3B67-41E4-B3DA-F678D868579E}"/>
              </a:ext>
            </a:extLst>
          </p:cNvPr>
          <p:cNvSpPr txBox="1"/>
          <p:nvPr/>
        </p:nvSpPr>
        <p:spPr>
          <a:xfrm>
            <a:off x="8628042" y="5793890"/>
            <a:ext cx="3586561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dirty="0"/>
              <a:t>裝訂前後</a:t>
            </a:r>
            <a:r>
              <a:rPr lang="zh-TW" altLang="en-US" dirty="0">
                <a:solidFill>
                  <a:schemeClr val="bg1"/>
                </a:solidFill>
              </a:rPr>
              <a:t>務必再次檢查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/>
              <a:t>封面、書背</a:t>
            </a:r>
            <a:r>
              <a:rPr lang="zh-TW" altLang="en-US" dirty="0">
                <a:solidFill>
                  <a:schemeClr val="bg1"/>
                </a:solidFill>
              </a:rPr>
              <a:t>是否正確！</a:t>
            </a:r>
            <a:endParaRPr lang="en-US" altLang="zh-TW" sz="16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85EEF43-0ED9-4940-AD51-8D8DBA54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146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群組 36">
            <a:extLst>
              <a:ext uri="{FF2B5EF4-FFF2-40B4-BE49-F238E27FC236}">
                <a16:creationId xmlns:a16="http://schemas.microsoft.com/office/drawing/2014/main" id="{9C27CC36-4B1D-460F-9DDB-E26C273B5612}"/>
              </a:ext>
            </a:extLst>
          </p:cNvPr>
          <p:cNvGrpSpPr/>
          <p:nvPr/>
        </p:nvGrpSpPr>
        <p:grpSpPr>
          <a:xfrm>
            <a:off x="205124" y="-25401"/>
            <a:ext cx="1245404" cy="7218858"/>
            <a:chOff x="5472126" y="-88900"/>
            <a:chExt cx="1245404" cy="7218858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76138C9B-F3D4-4F24-A79D-7CF8E1864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1837" t="7171" r="41837" b="7171"/>
            <a:stretch/>
          </p:blipFill>
          <p:spPr>
            <a:xfrm>
              <a:off x="5744900" y="-88900"/>
              <a:ext cx="972630" cy="72188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9" name="內容版面配置區 3">
              <a:extLst>
                <a:ext uri="{FF2B5EF4-FFF2-40B4-BE49-F238E27FC236}">
                  <a16:creationId xmlns:a16="http://schemas.microsoft.com/office/drawing/2014/main" id="{A1DA5A5E-C350-4D35-B036-644111315773}"/>
                </a:ext>
              </a:extLst>
            </p:cNvPr>
            <p:cNvSpPr txBox="1">
              <a:spLocks/>
            </p:cNvSpPr>
            <p:nvPr/>
          </p:nvSpPr>
          <p:spPr>
            <a:xfrm>
              <a:off x="5472126" y="1005397"/>
              <a:ext cx="688698" cy="1387561"/>
            </a:xfrm>
            <a:prstGeom prst="rect">
              <a:avLst/>
            </a:prstGeom>
          </p:spPr>
          <p:txBody>
            <a:bodyPr vert="eaVert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sz="2000" b="1" dirty="0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範例檔案</a:t>
              </a:r>
              <a:endPara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D292C299-00E1-44ED-93EE-08AF2C650699}"/>
              </a:ext>
            </a:extLst>
          </p:cNvPr>
          <p:cNvGrpSpPr/>
          <p:nvPr/>
        </p:nvGrpSpPr>
        <p:grpSpPr>
          <a:xfrm>
            <a:off x="1513025" y="-25399"/>
            <a:ext cx="1233633" cy="7218856"/>
            <a:chOff x="6633774" y="-88899"/>
            <a:chExt cx="1233633" cy="7218856"/>
          </a:xfrm>
        </p:grpSpPr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4B53D917-C252-4F67-A494-FC01BFA94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142" t="7113" r="42142" b="7228"/>
            <a:stretch/>
          </p:blipFill>
          <p:spPr>
            <a:xfrm>
              <a:off x="6931087" y="-88899"/>
              <a:ext cx="936320" cy="72188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2" name="內容版面配置區 3">
              <a:extLst>
                <a:ext uri="{FF2B5EF4-FFF2-40B4-BE49-F238E27FC236}">
                  <a16:creationId xmlns:a16="http://schemas.microsoft.com/office/drawing/2014/main" id="{B531C83D-80A2-4ECC-984A-7FB6D521129F}"/>
                </a:ext>
              </a:extLst>
            </p:cNvPr>
            <p:cNvSpPr txBox="1">
              <a:spLocks/>
            </p:cNvSpPr>
            <p:nvPr/>
          </p:nvSpPr>
          <p:spPr>
            <a:xfrm>
              <a:off x="6633774" y="1080405"/>
              <a:ext cx="657347" cy="667800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00B05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Ｏ</a:t>
              </a:r>
              <a:endParaRPr lang="en-US" altLang="zh-TW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2252730B-DABF-4ECF-B5CF-40E733336DB5}"/>
              </a:ext>
            </a:extLst>
          </p:cNvPr>
          <p:cNvGrpSpPr/>
          <p:nvPr/>
        </p:nvGrpSpPr>
        <p:grpSpPr>
          <a:xfrm>
            <a:off x="2794830" y="-25402"/>
            <a:ext cx="1384553" cy="7218857"/>
            <a:chOff x="7983281" y="-88902"/>
            <a:chExt cx="1384553" cy="7218857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0285A835-9E7E-4B63-A9CA-C5C50638DD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885" t="7573" r="41335" b="7573"/>
            <a:stretch/>
          </p:blipFill>
          <p:spPr>
            <a:xfrm>
              <a:off x="8298608" y="-88902"/>
              <a:ext cx="1069226" cy="721885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5" name="內容版面配置區 3">
              <a:extLst>
                <a:ext uri="{FF2B5EF4-FFF2-40B4-BE49-F238E27FC236}">
                  <a16:creationId xmlns:a16="http://schemas.microsoft.com/office/drawing/2014/main" id="{93ED202F-A132-45F0-A207-DDC1423C8923}"/>
                </a:ext>
              </a:extLst>
            </p:cNvPr>
            <p:cNvSpPr txBox="1">
              <a:spLocks/>
            </p:cNvSpPr>
            <p:nvPr/>
          </p:nvSpPr>
          <p:spPr>
            <a:xfrm>
              <a:off x="7983281" y="1051237"/>
              <a:ext cx="657347" cy="667801"/>
            </a:xfrm>
            <a:prstGeom prst="rect">
              <a:avLst/>
            </a:prstGeom>
          </p:spPr>
          <p:txBody>
            <a:bodyPr vert="horz" lIns="91440" tIns="45720" rIns="91440" bIns="45720" numCol="1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500"/>
                </a:spcBef>
                <a:buClr>
                  <a:srgbClr val="FE6D74"/>
                </a:buClr>
                <a:buNone/>
                <a:defRPr/>
              </a:pPr>
              <a:r>
                <a:rPr lang="zh-TW" altLang="en-US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Ｘ</a:t>
              </a:r>
              <a:endPara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AB23A3C8-E6F0-4D41-A158-8A16D93F5147}"/>
              </a:ext>
            </a:extLst>
          </p:cNvPr>
          <p:cNvSpPr txBox="1"/>
          <p:nvPr/>
        </p:nvSpPr>
        <p:spPr>
          <a:xfrm>
            <a:off x="4081756" y="-25402"/>
            <a:ext cx="2875536" cy="375487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書背常見錯誤</a:t>
            </a:r>
            <a:endParaRPr lang="en-US" altLang="zh-TW" dirty="0"/>
          </a:p>
          <a:p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 學年度寫錯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2000" dirty="0"/>
              <a:t>是畢業</a:t>
            </a:r>
            <a:r>
              <a:rPr lang="zh-TW" altLang="en-US" sz="2000" dirty="0">
                <a:solidFill>
                  <a:srgbClr val="FF0000"/>
                </a:solidFill>
              </a:rPr>
              <a:t>「學年度」</a:t>
            </a:r>
            <a:br>
              <a:rPr lang="en-US" altLang="zh-TW" sz="2000" dirty="0">
                <a:solidFill>
                  <a:srgbClr val="FF0000"/>
                </a:solidFill>
              </a:rPr>
            </a:br>
            <a:r>
              <a:rPr lang="zh-TW" altLang="en-US" sz="2000" dirty="0"/>
              <a:t>不是「年度」</a:t>
            </a:r>
            <a:br>
              <a:rPr lang="en-US" altLang="zh-TW" sz="2400" dirty="0"/>
            </a:b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114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年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6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月 是</a:t>
            </a:r>
            <a:b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</a:b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     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113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學年第</a:t>
            </a:r>
            <a:r>
              <a:rPr lang="en-US" altLang="zh-TW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2</a:t>
            </a:r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學期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 內容換行後被切割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endParaRPr lang="en-US" altLang="zh-TW" sz="2000" dirty="0">
              <a:effectLst/>
            </a:endParaRPr>
          </a:p>
          <a:p>
            <a:r>
              <a:rPr lang="zh-TW" altLang="en-US" sz="2000" dirty="0">
                <a:solidFill>
                  <a:srgbClr val="FF0000"/>
                </a:solidFill>
                <a:effectLst/>
              </a:rPr>
              <a:t>Ｘ系所名稱不完整</a:t>
            </a:r>
            <a:endParaRPr lang="en-US" altLang="zh-TW" sz="2000" dirty="0">
              <a:solidFill>
                <a:srgbClr val="FF0000"/>
              </a:solidFill>
              <a:effectLst/>
            </a:endParaRPr>
          </a:p>
          <a:p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例：「健行科技大學企業管理系」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r>
              <a:rPr lang="zh-TW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</a:rPr>
              <a:t>         寫成「健行科大企管系」</a:t>
            </a:r>
            <a:endParaRPr lang="en-US" altLang="zh-TW" sz="1400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0014913B-E175-4D86-9428-DBA76C48DAB6}"/>
              </a:ext>
            </a:extLst>
          </p:cNvPr>
          <p:cNvSpPr/>
          <p:nvPr/>
        </p:nvSpPr>
        <p:spPr>
          <a:xfrm>
            <a:off x="3416170" y="22986"/>
            <a:ext cx="457200" cy="334027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772F520C-8C79-4E58-A4B7-2B6430BBD12B}"/>
              </a:ext>
            </a:extLst>
          </p:cNvPr>
          <p:cNvSpPr/>
          <p:nvPr/>
        </p:nvSpPr>
        <p:spPr>
          <a:xfrm>
            <a:off x="3404473" y="985880"/>
            <a:ext cx="457200" cy="1413768"/>
          </a:xfrm>
          <a:prstGeom prst="roundRect">
            <a:avLst>
              <a:gd name="adj" fmla="val 10875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5BE7A0B1-9AC5-4FE8-8435-94D283D8743F}"/>
              </a:ext>
            </a:extLst>
          </p:cNvPr>
          <p:cNvGrpSpPr/>
          <p:nvPr/>
        </p:nvGrpSpPr>
        <p:grpSpPr>
          <a:xfrm>
            <a:off x="9386298" y="1501060"/>
            <a:ext cx="2664149" cy="3954969"/>
            <a:chOff x="9300573" y="1501060"/>
            <a:chExt cx="2664149" cy="3954969"/>
          </a:xfrm>
        </p:grpSpPr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B9708605-8BEC-4235-A872-58C01A30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0573" y="1687970"/>
              <a:ext cx="2664149" cy="376805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5" name="文字方塊 64">
              <a:extLst>
                <a:ext uri="{FF2B5EF4-FFF2-40B4-BE49-F238E27FC236}">
                  <a16:creationId xmlns:a16="http://schemas.microsoft.com/office/drawing/2014/main" id="{93EF7BDD-D91E-47BD-A26F-5C66F4312363}"/>
                </a:ext>
              </a:extLst>
            </p:cNvPr>
            <p:cNvSpPr txBox="1"/>
            <p:nvPr/>
          </p:nvSpPr>
          <p:spPr>
            <a:xfrm>
              <a:off x="10202855" y="1501060"/>
              <a:ext cx="1055017" cy="373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E6D74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404040"/>
                  </a:highligh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書名頁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64477027-1E91-43E8-AE34-E01D6BCD350D}"/>
              </a:ext>
            </a:extLst>
          </p:cNvPr>
          <p:cNvGrpSpPr/>
          <p:nvPr/>
        </p:nvGrpSpPr>
        <p:grpSpPr>
          <a:xfrm>
            <a:off x="7123943" y="1501060"/>
            <a:ext cx="2664149" cy="3954969"/>
            <a:chOff x="7133468" y="1501060"/>
            <a:chExt cx="2664149" cy="3954969"/>
          </a:xfrm>
        </p:grpSpPr>
        <p:pic>
          <p:nvPicPr>
            <p:cNvPr id="64" name="圖片 63">
              <a:extLst>
                <a:ext uri="{FF2B5EF4-FFF2-40B4-BE49-F238E27FC236}">
                  <a16:creationId xmlns:a16="http://schemas.microsoft.com/office/drawing/2014/main" id="{20148F12-A9DE-46A1-B778-CBA4D959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1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133468" y="1687970"/>
              <a:ext cx="2664149" cy="3768059"/>
            </a:xfrm>
            <a:prstGeom prst="rect">
              <a:avLst/>
            </a:prstGeom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6" name="文字方塊 65">
              <a:extLst>
                <a:ext uri="{FF2B5EF4-FFF2-40B4-BE49-F238E27FC236}">
                  <a16:creationId xmlns:a16="http://schemas.microsoft.com/office/drawing/2014/main" id="{277FBC66-8246-4732-A856-950500CE7F1E}"/>
                </a:ext>
              </a:extLst>
            </p:cNvPr>
            <p:cNvSpPr txBox="1"/>
            <p:nvPr/>
          </p:nvSpPr>
          <p:spPr>
            <a:xfrm>
              <a:off x="8197774" y="1501060"/>
              <a:ext cx="1055017" cy="3738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E6D74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zh-TW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highlight>
                    <a:srgbClr val="404040"/>
                  </a:highlight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封面</a:t>
              </a:r>
              <a:endParaRPr kumimoji="0" lang="en-US" altLang="zh-TW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404040"/>
                </a:highlight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sp>
        <p:nvSpPr>
          <p:cNvPr id="67" name="內容版面配置區 3">
            <a:extLst>
              <a:ext uri="{FF2B5EF4-FFF2-40B4-BE49-F238E27FC236}">
                <a16:creationId xmlns:a16="http://schemas.microsoft.com/office/drawing/2014/main" id="{7AFC596D-900B-45A9-B4ED-427E8065E6E3}"/>
              </a:ext>
            </a:extLst>
          </p:cNvPr>
          <p:cNvSpPr txBox="1">
            <a:spLocks/>
          </p:cNvSpPr>
          <p:nvPr/>
        </p:nvSpPr>
        <p:spPr>
          <a:xfrm>
            <a:off x="4833272" y="5383950"/>
            <a:ext cx="7784020" cy="2529280"/>
          </a:xfrm>
          <a:prstGeom prst="rect">
            <a:avLst/>
          </a:prstGeom>
        </p:spPr>
        <p:txBody>
          <a:bodyPr vert="horz" lIns="91440" tIns="45720" rIns="91440" bIns="45720" numCol="1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400" b="1" dirty="0">
                <a:solidFill>
                  <a:schemeClr val="bg1"/>
                </a:solidFill>
                <a:highlight>
                  <a:srgbClr val="FE6D74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紙本裝訂要求</a:t>
            </a:r>
            <a:endParaRPr lang="en-US" altLang="zh-TW" sz="2400" b="1" dirty="0">
              <a:solidFill>
                <a:schemeClr val="bg1"/>
              </a:solidFill>
              <a:highlight>
                <a:srgbClr val="FE6D74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封底：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A4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平裝  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150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淡藍色 彩紋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雲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Clr>
                <a:srgbClr val="FE6D74"/>
              </a:buClr>
              <a:buFont typeface="Arial" panose="020B0604020202020204" pitchFamily="34" charset="0"/>
              <a:buNone/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內頁：</a:t>
            </a:r>
            <a:r>
              <a:rPr lang="en-US" altLang="zh-TW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70-80</a:t>
            </a:r>
            <a:r>
              <a:rPr lang="zh-TW" altLang="en-US" sz="2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磅 普通紙　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※ 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黑白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彩色、單</a:t>
            </a:r>
            <a:r>
              <a:rPr lang="en-US" altLang="zh-TW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TW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雙面 </a:t>
            </a:r>
            <a:r>
              <a:rPr lang="zh-TW" altLang="en-US" sz="1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無特別規定</a:t>
            </a:r>
            <a:endParaRPr lang="en-US" altLang="zh-TW" sz="16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9B56AB2D-C26F-4D65-B7A9-3B4EB5310F91}"/>
              </a:ext>
            </a:extLst>
          </p:cNvPr>
          <p:cNvSpPr txBox="1"/>
          <p:nvPr/>
        </p:nvSpPr>
        <p:spPr>
          <a:xfrm>
            <a:off x="6957292" y="-30228"/>
            <a:ext cx="5234708" cy="126188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>
            <a:defPPr>
              <a:defRPr lang="zh-TW"/>
            </a:defPPr>
            <a:lvl1pPr algn="r">
              <a:defRPr sz="2400" b="1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 algn="l"/>
            <a:r>
              <a:rPr lang="zh-TW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確保資訊一致：</a:t>
            </a:r>
            <a:endParaRPr lang="en-US" altLang="zh-TW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zh-TW" altLang="en-US" dirty="0">
                <a:solidFill>
                  <a:schemeClr val="bg1"/>
                </a:solidFill>
              </a:rPr>
              <a:t>　書名頁＝審定書＝中、英摘要</a:t>
            </a:r>
            <a:br>
              <a:rPr lang="en-US" altLang="zh-TW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　</a:t>
            </a:r>
            <a:r>
              <a:rPr lang="zh-TW" altLang="en-US" dirty="0"/>
              <a:t>＝系統資料＝授權書＝書背、封面</a:t>
            </a:r>
            <a:endParaRPr lang="en-US" altLang="zh-TW" dirty="0"/>
          </a:p>
        </p:txBody>
      </p:sp>
      <p:sp>
        <p:nvSpPr>
          <p:cNvPr id="70" name="投影片編號版面配置區 69">
            <a:extLst>
              <a:ext uri="{FF2B5EF4-FFF2-40B4-BE49-F238E27FC236}">
                <a16:creationId xmlns:a16="http://schemas.microsoft.com/office/drawing/2014/main" id="{EFB0D0BA-E2B4-4CE1-814A-6BDA9E823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74</a:t>
            </a:fld>
            <a:endParaRPr lang="zh-TW" altLang="en-US"/>
          </a:p>
        </p:txBody>
      </p:sp>
      <p:pic>
        <p:nvPicPr>
          <p:cNvPr id="51" name="Picture 2" descr="彩紋紙SH-7123 灰藍31x43&quot;150P">
            <a:extLst>
              <a:ext uri="{FF2B5EF4-FFF2-40B4-BE49-F238E27FC236}">
                <a16:creationId xmlns:a16="http://schemas.microsoft.com/office/drawing/2014/main" id="{1E61CEA0-E96C-44CE-8E62-991C1DE57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6947" y="5824632"/>
            <a:ext cx="853270" cy="85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9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6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109"/>
            <a:ext cx="11694290" cy="41646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186642D-EB74-4D4E-B73C-3E2FEA7AA3D2}"/>
              </a:ext>
            </a:extLst>
          </p:cNvPr>
          <p:cNvSpPr/>
          <p:nvPr/>
        </p:nvSpPr>
        <p:spPr>
          <a:xfrm>
            <a:off x="5322746" y="444891"/>
            <a:ext cx="1371600" cy="4484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3CA54AF-56D4-4EC5-A2B8-50825748613A}"/>
              </a:ext>
            </a:extLst>
          </p:cNvPr>
          <p:cNvSpPr txBox="1"/>
          <p:nvPr/>
        </p:nvSpPr>
        <p:spPr>
          <a:xfrm>
            <a:off x="6286499" y="4697066"/>
            <a:ext cx="5905500" cy="52322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相關檔案下載位置</a:t>
            </a:r>
            <a:endParaRPr lang="en-US" altLang="zh-TW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DD7CD2B-E69E-431C-9DB1-F6EC43097C32}"/>
              </a:ext>
            </a:extLst>
          </p:cNvPr>
          <p:cNvSpPr txBox="1"/>
          <p:nvPr/>
        </p:nvSpPr>
        <p:spPr>
          <a:xfrm>
            <a:off x="6296024" y="5296486"/>
            <a:ext cx="5905500" cy="13381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>
              <a:lnSpc>
                <a:spcPct val="114000"/>
              </a:lnSpc>
              <a:buClr>
                <a:srgbClr val="FFC000"/>
              </a:buClr>
              <a:defRPr sz="2000" b="1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dirty="0"/>
              <a:t>健行首頁→行政單位→教務處→</a:t>
            </a:r>
            <a:br>
              <a:rPr lang="en-US" altLang="zh-TW" dirty="0"/>
            </a:br>
            <a:r>
              <a:rPr lang="zh-TW" altLang="en-US" dirty="0"/>
              <a:t>學生專區→碩士修業流程→</a:t>
            </a:r>
            <a:endParaRPr lang="en-US" altLang="zh-TW" dirty="0"/>
          </a:p>
          <a:p>
            <a:r>
              <a:rPr lang="en-US" altLang="zh-TW" dirty="0">
                <a:solidFill>
                  <a:srgbClr val="0070C0"/>
                </a:solidFill>
              </a:rPr>
              <a:t>6.</a:t>
            </a:r>
            <a:r>
              <a:rPr lang="zh-TW" altLang="en-US" dirty="0">
                <a:solidFill>
                  <a:srgbClr val="0070C0"/>
                </a:solidFill>
              </a:rPr>
              <a:t>論文撰寫 </a:t>
            </a:r>
            <a:r>
              <a:rPr lang="zh-TW" altLang="en-US" b="0" dirty="0"/>
              <a:t>以及下方</a:t>
            </a:r>
            <a:r>
              <a:rPr lang="en-US" altLang="zh-TW" b="0" dirty="0"/>
              <a:t> </a:t>
            </a:r>
            <a:r>
              <a:rPr lang="zh-TW" altLang="en-US" dirty="0">
                <a:solidFill>
                  <a:srgbClr val="0070C0"/>
                </a:solidFill>
              </a:rPr>
              <a:t>註冊組其它表單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sz="1200" b="0" dirty="0"/>
              <a:t>（</a:t>
            </a:r>
            <a:r>
              <a:rPr lang="en-US" altLang="zh-TW" sz="1200" b="0" dirty="0">
                <a:hlinkClick r:id="rId4"/>
              </a:rPr>
              <a:t>https://aa.uch.edu.tw/p/404-1010-1303.php?Lang=zh-tw#gsc.tab=0</a:t>
            </a:r>
            <a:r>
              <a:rPr lang="zh-TW" altLang="en-US" sz="1200" b="0" dirty="0"/>
              <a:t>）</a:t>
            </a:r>
            <a:endParaRPr lang="zh-TW" altLang="en-US" b="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C29338A-3E58-4254-8457-4A8D20D7C7D6}"/>
              </a:ext>
            </a:extLst>
          </p:cNvPr>
          <p:cNvSpPr/>
          <p:nvPr/>
        </p:nvSpPr>
        <p:spPr>
          <a:xfrm>
            <a:off x="497710" y="3086100"/>
            <a:ext cx="1849836" cy="400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3E47F78-31AF-4562-BCB6-1D4394CEA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75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890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52118613-B34F-45FE-8803-3D3719F21D04}"/>
              </a:ext>
            </a:extLst>
          </p:cNvPr>
          <p:cNvSpPr/>
          <p:nvPr/>
        </p:nvSpPr>
        <p:spPr>
          <a:xfrm>
            <a:off x="-522513" y="4973096"/>
            <a:ext cx="2232483" cy="1885029"/>
          </a:xfrm>
          <a:custGeom>
            <a:avLst/>
            <a:gdLst/>
            <a:ahLst/>
            <a:cxnLst/>
            <a:rect l="l" t="t" r="r" b="b"/>
            <a:pathLst>
              <a:path w="3521075" h="2973070">
                <a:moveTo>
                  <a:pt x="1913763" y="0"/>
                </a:moveTo>
                <a:lnTo>
                  <a:pt x="0" y="1034593"/>
                </a:lnTo>
                <a:lnTo>
                  <a:pt x="0" y="2973069"/>
                </a:lnTo>
                <a:lnTo>
                  <a:pt x="3521039" y="2973068"/>
                </a:lnTo>
                <a:lnTo>
                  <a:pt x="1913763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F23DA40B-02EA-4315-8A49-3EA0582CE1FB}"/>
              </a:ext>
            </a:extLst>
          </p:cNvPr>
          <p:cNvSpPr/>
          <p:nvPr/>
        </p:nvSpPr>
        <p:spPr>
          <a:xfrm>
            <a:off x="1162940" y="3271264"/>
            <a:ext cx="2633345" cy="2058670"/>
          </a:xfrm>
          <a:custGeom>
            <a:avLst/>
            <a:gdLst/>
            <a:ahLst/>
            <a:cxnLst/>
            <a:rect l="l" t="t" r="r" b="b"/>
            <a:pathLst>
              <a:path w="2633345" h="2058670">
                <a:moveTo>
                  <a:pt x="1228598" y="1170178"/>
                </a:moveTo>
                <a:lnTo>
                  <a:pt x="1171829" y="0"/>
                </a:lnTo>
                <a:lnTo>
                  <a:pt x="0" y="56769"/>
                </a:lnTo>
                <a:lnTo>
                  <a:pt x="56756" y="1226947"/>
                </a:lnTo>
                <a:lnTo>
                  <a:pt x="1228598" y="1170178"/>
                </a:lnTo>
                <a:close/>
              </a:path>
              <a:path w="2633345" h="2058670">
                <a:moveTo>
                  <a:pt x="2633218" y="1661160"/>
                </a:moveTo>
                <a:lnTo>
                  <a:pt x="2235962" y="1263904"/>
                </a:lnTo>
                <a:lnTo>
                  <a:pt x="1838579" y="1661160"/>
                </a:lnTo>
                <a:lnTo>
                  <a:pt x="2235962" y="2058543"/>
                </a:lnTo>
                <a:lnTo>
                  <a:pt x="2633218" y="166116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CA835377-88B3-41FC-B728-13BCFD478FD9}"/>
              </a:ext>
            </a:extLst>
          </p:cNvPr>
          <p:cNvSpPr/>
          <p:nvPr/>
        </p:nvSpPr>
        <p:spPr>
          <a:xfrm>
            <a:off x="950989" y="3505453"/>
            <a:ext cx="425450" cy="425450"/>
          </a:xfrm>
          <a:custGeom>
            <a:avLst/>
            <a:gdLst/>
            <a:ahLst/>
            <a:cxnLst/>
            <a:rect l="l" t="t" r="r" b="b"/>
            <a:pathLst>
              <a:path w="425450" h="425450">
                <a:moveTo>
                  <a:pt x="247751" y="0"/>
                </a:moveTo>
                <a:lnTo>
                  <a:pt x="0" y="177546"/>
                </a:lnTo>
                <a:lnTo>
                  <a:pt x="177546" y="425196"/>
                </a:lnTo>
                <a:lnTo>
                  <a:pt x="425310" y="247650"/>
                </a:lnTo>
                <a:lnTo>
                  <a:pt x="247751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0" name="object 10"/>
          <p:cNvSpPr/>
          <p:nvPr/>
        </p:nvSpPr>
        <p:spPr>
          <a:xfrm>
            <a:off x="7377431" y="622554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940795" y="2892170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148329" y="5518404"/>
            <a:ext cx="281940" cy="282575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8">
            <a:extLst>
              <a:ext uri="{FF2B5EF4-FFF2-40B4-BE49-F238E27FC236}">
                <a16:creationId xmlns:a16="http://schemas.microsoft.com/office/drawing/2014/main" id="{ADC19F9B-D557-4FEB-BEBA-10BBE32A97B1}"/>
              </a:ext>
            </a:extLst>
          </p:cNvPr>
          <p:cNvSpPr/>
          <p:nvPr/>
        </p:nvSpPr>
        <p:spPr>
          <a:xfrm>
            <a:off x="8700769" y="126"/>
            <a:ext cx="3491229" cy="2610485"/>
          </a:xfrm>
          <a:custGeom>
            <a:avLst/>
            <a:gdLst/>
            <a:ahLst/>
            <a:cxnLst/>
            <a:rect l="l" t="t" r="r" b="b"/>
            <a:pathLst>
              <a:path w="3491229" h="2610485">
                <a:moveTo>
                  <a:pt x="2937607" y="0"/>
                </a:moveTo>
                <a:lnTo>
                  <a:pt x="786911" y="0"/>
                </a:lnTo>
                <a:lnTo>
                  <a:pt x="0" y="1043939"/>
                </a:lnTo>
                <a:lnTo>
                  <a:pt x="2077720" y="2610104"/>
                </a:lnTo>
                <a:lnTo>
                  <a:pt x="3491229" y="734899"/>
                </a:lnTo>
                <a:lnTo>
                  <a:pt x="3491229" y="417314"/>
                </a:lnTo>
                <a:lnTo>
                  <a:pt x="2937607" y="0"/>
                </a:lnTo>
                <a:close/>
              </a:path>
            </a:pathLst>
          </a:custGeom>
          <a:solidFill>
            <a:srgbClr val="FFA200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0DE8FCAE-F59C-4544-8AD3-B7EB752823A1}"/>
              </a:ext>
            </a:extLst>
          </p:cNvPr>
          <p:cNvSpPr/>
          <p:nvPr/>
        </p:nvSpPr>
        <p:spPr>
          <a:xfrm>
            <a:off x="10818888" y="-152703"/>
            <a:ext cx="1550670" cy="2562860"/>
          </a:xfrm>
          <a:custGeom>
            <a:avLst/>
            <a:gdLst/>
            <a:ahLst/>
            <a:cxnLst/>
            <a:rect l="l" t="t" r="r" b="b"/>
            <a:pathLst>
              <a:path w="1550670" h="2562860">
                <a:moveTo>
                  <a:pt x="1550543" y="0"/>
                </a:moveTo>
                <a:lnTo>
                  <a:pt x="0" y="635339"/>
                </a:lnTo>
                <a:lnTo>
                  <a:pt x="789686" y="2562564"/>
                </a:lnTo>
                <a:lnTo>
                  <a:pt x="1550543" y="2250801"/>
                </a:lnTo>
                <a:lnTo>
                  <a:pt x="1550543" y="0"/>
                </a:lnTo>
                <a:close/>
              </a:path>
            </a:pathLst>
          </a:custGeom>
          <a:solidFill>
            <a:srgbClr val="91919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CAB5A727-D853-4659-BD2B-C0A915D2D01A}"/>
              </a:ext>
            </a:extLst>
          </p:cNvPr>
          <p:cNvSpPr/>
          <p:nvPr/>
        </p:nvSpPr>
        <p:spPr>
          <a:xfrm>
            <a:off x="7377431" y="622680"/>
            <a:ext cx="735965" cy="736600"/>
          </a:xfrm>
          <a:custGeom>
            <a:avLst/>
            <a:gdLst/>
            <a:ahLst/>
            <a:cxnLst/>
            <a:rect l="l" t="t" r="r" b="b"/>
            <a:pathLst>
              <a:path w="735965" h="736600">
                <a:moveTo>
                  <a:pt x="517778" y="0"/>
                </a:moveTo>
                <a:lnTo>
                  <a:pt x="0" y="218186"/>
                </a:lnTo>
                <a:lnTo>
                  <a:pt x="218186" y="736092"/>
                </a:lnTo>
                <a:lnTo>
                  <a:pt x="735965" y="517906"/>
                </a:lnTo>
                <a:lnTo>
                  <a:pt x="517778" y="0"/>
                </a:lnTo>
                <a:close/>
              </a:path>
            </a:pathLst>
          </a:custGeom>
          <a:solidFill>
            <a:srgbClr val="00A78A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id="{2FC9F8C8-B5DC-4C67-9215-BD8200E0D696}"/>
              </a:ext>
            </a:extLst>
          </p:cNvPr>
          <p:cNvSpPr/>
          <p:nvPr/>
        </p:nvSpPr>
        <p:spPr>
          <a:xfrm>
            <a:off x="10940795" y="2892296"/>
            <a:ext cx="619760" cy="619760"/>
          </a:xfrm>
          <a:custGeom>
            <a:avLst/>
            <a:gdLst/>
            <a:ahLst/>
            <a:cxnLst/>
            <a:rect l="l" t="t" r="r" b="b"/>
            <a:pathLst>
              <a:path w="619759" h="619760">
                <a:moveTo>
                  <a:pt x="435990" y="0"/>
                </a:moveTo>
                <a:lnTo>
                  <a:pt x="0" y="183641"/>
                </a:lnTo>
                <a:lnTo>
                  <a:pt x="183642" y="619632"/>
                </a:lnTo>
                <a:lnTo>
                  <a:pt x="619632" y="435990"/>
                </a:lnTo>
                <a:lnTo>
                  <a:pt x="435990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0" name="object 12">
            <a:extLst>
              <a:ext uri="{FF2B5EF4-FFF2-40B4-BE49-F238E27FC236}">
                <a16:creationId xmlns:a16="http://schemas.microsoft.com/office/drawing/2014/main" id="{9CFD2DBF-B3CB-4F80-AA30-BB7C23B728A3}"/>
              </a:ext>
            </a:extLst>
          </p:cNvPr>
          <p:cNvSpPr/>
          <p:nvPr/>
        </p:nvSpPr>
        <p:spPr>
          <a:xfrm>
            <a:off x="6404392" y="622554"/>
            <a:ext cx="361857" cy="362672"/>
          </a:xfrm>
          <a:custGeom>
            <a:avLst/>
            <a:gdLst/>
            <a:ahLst/>
            <a:cxnLst/>
            <a:rect l="l" t="t" r="r" b="b"/>
            <a:pathLst>
              <a:path w="281939" h="282575">
                <a:moveTo>
                  <a:pt x="76707" y="0"/>
                </a:moveTo>
                <a:lnTo>
                  <a:pt x="0" y="205244"/>
                </a:lnTo>
                <a:lnTo>
                  <a:pt x="205231" y="282003"/>
                </a:lnTo>
                <a:lnTo>
                  <a:pt x="281940" y="76822"/>
                </a:lnTo>
                <a:lnTo>
                  <a:pt x="76707" y="0"/>
                </a:lnTo>
                <a:close/>
              </a:path>
            </a:pathLst>
          </a:custGeom>
          <a:solidFill>
            <a:srgbClr val="515151">
              <a:alpha val="50195"/>
            </a:srgbClr>
          </a:solidFill>
        </p:spPr>
        <p:txBody>
          <a:bodyPr wrap="square" lIns="0" tIns="0" rIns="0" bIns="0" rtlCol="0"/>
          <a:lstStyle/>
          <a:p>
            <a:endParaRPr sz="270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0164A6C-1661-42CB-B278-DDCB9021C36A}"/>
              </a:ext>
            </a:extLst>
          </p:cNvPr>
          <p:cNvSpPr/>
          <p:nvPr/>
        </p:nvSpPr>
        <p:spPr>
          <a:xfrm>
            <a:off x="2946400" y="2413126"/>
            <a:ext cx="7639698" cy="1615827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zh-TW" altLang="en-US" sz="9600" b="1" spc="4000" dirty="0">
                <a:ln w="9525">
                  <a:noFill/>
                  <a:prstDash val="solid"/>
                </a:ln>
                <a:solidFill>
                  <a:srgbClr val="00A78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感謝聆聽</a:t>
            </a:r>
          </a:p>
        </p:txBody>
      </p:sp>
      <p:sp>
        <p:nvSpPr>
          <p:cNvPr id="22" name="語音泡泡: 矩形 21">
            <a:extLst>
              <a:ext uri="{FF2B5EF4-FFF2-40B4-BE49-F238E27FC236}">
                <a16:creationId xmlns:a16="http://schemas.microsoft.com/office/drawing/2014/main" id="{6EA01C8C-8330-42AA-BB7C-7CE00076F65F}"/>
              </a:ext>
            </a:extLst>
          </p:cNvPr>
          <p:cNvSpPr/>
          <p:nvPr/>
        </p:nvSpPr>
        <p:spPr>
          <a:xfrm rot="904573">
            <a:off x="8176457" y="4744870"/>
            <a:ext cx="3189661" cy="1170129"/>
          </a:xfrm>
          <a:prstGeom prst="wedgeRectCallout">
            <a:avLst>
              <a:gd name="adj1" fmla="val -34827"/>
              <a:gd name="adj2" fmla="val 8513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: 圆角 26">
            <a:extLst>
              <a:ext uri="{FF2B5EF4-FFF2-40B4-BE49-F238E27FC236}">
                <a16:creationId xmlns:a16="http://schemas.microsoft.com/office/drawing/2014/main" id="{AF4AF94B-B47B-4FFB-A68D-0C70EDC15767}"/>
              </a:ext>
            </a:extLst>
          </p:cNvPr>
          <p:cNvSpPr/>
          <p:nvPr/>
        </p:nvSpPr>
        <p:spPr>
          <a:xfrm>
            <a:off x="4775201" y="4671264"/>
            <a:ext cx="5842766" cy="508456"/>
          </a:xfrm>
          <a:prstGeom prst="snip2DiagRect">
            <a:avLst>
              <a:gd name="adj1" fmla="val 20017"/>
              <a:gd name="adj2" fmla="val 21837"/>
            </a:avLst>
          </a:prstGeom>
          <a:solidFill>
            <a:srgbClr val="006F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使用上有任何疑問，可電洽圖書館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分機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3755) 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32BE9D05-5164-4472-B458-0C8C784F631A}"/>
              </a:ext>
            </a:extLst>
          </p:cNvPr>
          <p:cNvSpPr txBox="1"/>
          <p:nvPr/>
        </p:nvSpPr>
        <p:spPr>
          <a:xfrm>
            <a:off x="6140199" y="5168233"/>
            <a:ext cx="4927601" cy="5784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000" marR="0" lvl="0" indent="0" algn="r" defTabSz="914400" rtl="0" eaLnBrk="1" fontAlgn="auto" latinLnBrk="0" hangingPunct="1">
              <a:lnSpc>
                <a:spcPct val="15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245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</a:rPr>
              <a:t>圖書館｜石謙慧</a:t>
            </a:r>
            <a:endParaRPr kumimoji="0" lang="en-US" altLang="zh-TW" sz="2400" b="1" i="0" u="none" strike="noStrike" kern="1200" cap="none" spc="0" normalizeH="0" baseline="0" noProof="0" dirty="0">
              <a:ln>
                <a:noFill/>
              </a:ln>
              <a:solidFill>
                <a:srgbClr val="005245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A99128E-B808-49D0-99B8-7D48D391D03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altLang="zh-TW" smtClean="0"/>
              <a:t>76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5748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05455" y="427097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2" name="語音泡泡: 矩形 11">
            <a:extLst>
              <a:ext uri="{FF2B5EF4-FFF2-40B4-BE49-F238E27FC236}">
                <a16:creationId xmlns:a16="http://schemas.microsoft.com/office/drawing/2014/main" id="{BBDA354F-2C21-4881-BB17-61789F49CA88}"/>
              </a:ext>
            </a:extLst>
          </p:cNvPr>
          <p:cNvSpPr/>
          <p:nvPr/>
        </p:nvSpPr>
        <p:spPr>
          <a:xfrm rot="1153832">
            <a:off x="5891918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F3DBEB77-E42D-4D9C-95C7-BB7B5B6B0D7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語音泡泡: 矩形 20">
            <a:extLst>
              <a:ext uri="{FF2B5EF4-FFF2-40B4-BE49-F238E27FC236}">
                <a16:creationId xmlns:a16="http://schemas.microsoft.com/office/drawing/2014/main" id="{26DF5680-5C2D-476C-8AB1-E19E0FD5AEF5}"/>
              </a:ext>
            </a:extLst>
          </p:cNvPr>
          <p:cNvSpPr/>
          <p:nvPr/>
        </p:nvSpPr>
        <p:spPr>
          <a:xfrm>
            <a:off x="4652686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21C9A55-83D7-4790-BF1F-0476E6422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44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碩士修業流程圖">
            <a:extLst>
              <a:ext uri="{FF2B5EF4-FFF2-40B4-BE49-F238E27FC236}">
                <a16:creationId xmlns:a16="http://schemas.microsoft.com/office/drawing/2014/main" id="{15A2FCA7-D3E7-4660-874A-8EEB3FE6B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38" y="447578"/>
            <a:ext cx="10502669" cy="737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語音泡泡: 矩形 32">
            <a:extLst>
              <a:ext uri="{FF2B5EF4-FFF2-40B4-BE49-F238E27FC236}">
                <a16:creationId xmlns:a16="http://schemas.microsoft.com/office/drawing/2014/main" id="{424BEFDA-D2C3-4C56-91B5-607C1BEAEFC4}"/>
              </a:ext>
            </a:extLst>
          </p:cNvPr>
          <p:cNvSpPr/>
          <p:nvPr/>
        </p:nvSpPr>
        <p:spPr>
          <a:xfrm rot="1153832">
            <a:off x="5891918" y="4344062"/>
            <a:ext cx="1182864" cy="802104"/>
          </a:xfrm>
          <a:prstGeom prst="wedgeRectCallout">
            <a:avLst>
              <a:gd name="adj1" fmla="val 3773"/>
              <a:gd name="adj2" fmla="val 7158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圖書館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C9EB2875-24CC-4EFE-B579-900B847F6620}"/>
              </a:ext>
            </a:extLst>
          </p:cNvPr>
          <p:cNvSpPr/>
          <p:nvPr/>
        </p:nvSpPr>
        <p:spPr>
          <a:xfrm>
            <a:off x="3674835" y="5259612"/>
            <a:ext cx="2589234" cy="13906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語音泡泡: 矩形 34">
            <a:extLst>
              <a:ext uri="{FF2B5EF4-FFF2-40B4-BE49-F238E27FC236}">
                <a16:creationId xmlns:a16="http://schemas.microsoft.com/office/drawing/2014/main" id="{9DEE7EBF-0B7A-4563-BB83-51595E132EA3}"/>
              </a:ext>
            </a:extLst>
          </p:cNvPr>
          <p:cNvSpPr/>
          <p:nvPr/>
        </p:nvSpPr>
        <p:spPr>
          <a:xfrm>
            <a:off x="4652686" y="4954464"/>
            <a:ext cx="973092" cy="514304"/>
          </a:xfrm>
          <a:prstGeom prst="wedgeRectCallout">
            <a:avLst>
              <a:gd name="adj1" fmla="val 4254"/>
              <a:gd name="adj2" fmla="val 7059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提交</a:t>
            </a:r>
          </a:p>
        </p:txBody>
      </p:sp>
      <p:sp>
        <p:nvSpPr>
          <p:cNvPr id="13" name="TextBox 39">
            <a:extLst>
              <a:ext uri="{FF2B5EF4-FFF2-40B4-BE49-F238E27FC236}">
                <a16:creationId xmlns:a16="http://schemas.microsoft.com/office/drawing/2014/main" id="{2161960E-EF2D-404A-BD26-9333FC362422}"/>
              </a:ext>
            </a:extLst>
          </p:cNvPr>
          <p:cNvSpPr txBox="1"/>
          <p:nvPr/>
        </p:nvSpPr>
        <p:spPr>
          <a:xfrm>
            <a:off x="0" y="175015"/>
            <a:ext cx="3270408" cy="892552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 algn="ctr"/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論文比對、提交</a:t>
            </a:r>
            <a:br>
              <a:rPr lang="en-US" altLang="zh-TW" sz="2000" spc="300" dirty="0">
                <a:solidFill>
                  <a:srgbClr val="0070C0"/>
                </a:solidFill>
                <a:sym typeface="Gotham Bold"/>
              </a:rPr>
            </a:br>
            <a:r>
              <a:rPr lang="zh-TW" altLang="en-US" sz="3200" spc="300" dirty="0">
                <a:solidFill>
                  <a:srgbClr val="45D1AD"/>
                </a:solidFill>
                <a:sym typeface="Gotham Bold"/>
              </a:rPr>
              <a:t>流程</a:t>
            </a:r>
            <a:r>
              <a:rPr lang="zh-TW" altLang="en-US" sz="2000" spc="300" dirty="0">
                <a:solidFill>
                  <a:srgbClr val="0070C0"/>
                </a:solidFill>
                <a:sym typeface="Gotham Bold"/>
              </a:rPr>
              <a:t>與</a:t>
            </a:r>
            <a:r>
              <a:rPr lang="zh-TW" altLang="en-US" sz="3200" spc="300" dirty="0">
                <a:solidFill>
                  <a:srgbClr val="FE6D74"/>
                </a:solidFill>
                <a:sym typeface="Gotham Bold"/>
              </a:rPr>
              <a:t>注意</a:t>
            </a:r>
            <a:r>
              <a:rPr lang="zh-TW" altLang="en-US" sz="2000" spc="300" dirty="0">
                <a:solidFill>
                  <a:srgbClr val="FE6D74"/>
                </a:solidFill>
                <a:sym typeface="Gotham Bold"/>
              </a:rPr>
              <a:t>事項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79A094B-FBF8-46CF-90F3-D2E7033885D3}"/>
              </a:ext>
            </a:extLst>
          </p:cNvPr>
          <p:cNvSpPr txBox="1"/>
          <p:nvPr/>
        </p:nvSpPr>
        <p:spPr>
          <a:xfrm>
            <a:off x="7141029" y="267910"/>
            <a:ext cx="5050971" cy="95410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健行首頁→行政單位→教務處</a:t>
            </a:r>
            <a:br>
              <a:rPr lang="en-US" altLang="zh-TW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→學生專區→碩士修業流程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39">
            <a:extLst>
              <a:ext uri="{FF2B5EF4-FFF2-40B4-BE49-F238E27FC236}">
                <a16:creationId xmlns:a16="http://schemas.microsoft.com/office/drawing/2014/main" id="{3D3FE2C8-0BCB-40B3-A491-56F13F1F578D}"/>
              </a:ext>
            </a:extLst>
          </p:cNvPr>
          <p:cNvSpPr txBox="1"/>
          <p:nvPr/>
        </p:nvSpPr>
        <p:spPr>
          <a:xfrm>
            <a:off x="6022329" y="190000"/>
            <a:ext cx="3916749" cy="923330"/>
          </a:xfrm>
          <a:prstGeom prst="rect">
            <a:avLst/>
          </a:prstGeom>
          <a:noFill/>
          <a:ln>
            <a:noFill/>
          </a:ln>
        </p:spPr>
        <p:txBody>
          <a:bodyPr vert="horz" wrap="square">
            <a:spAutoFit/>
          </a:bodyPr>
          <a:lstStyle>
            <a:defPPr>
              <a:defRPr lang="zh-TW"/>
            </a:defPPr>
            <a:lvl1pPr>
              <a:defRPr sz="4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sz="3600" dirty="0" err="1">
                <a:solidFill>
                  <a:srgbClr val="0070C0"/>
                </a:solidFill>
                <a:sym typeface="Gotham Bold"/>
              </a:rPr>
              <a:t>論文</a:t>
            </a:r>
            <a:r>
              <a:rPr lang="zh-TW" altLang="en-US" sz="5400" dirty="0">
                <a:solidFill>
                  <a:srgbClr val="0070C0"/>
                </a:solidFill>
                <a:sym typeface="Gotham Bold"/>
              </a:rPr>
              <a:t>提交</a:t>
            </a:r>
            <a:r>
              <a:rPr lang="zh-TW" altLang="en-US" sz="3600" dirty="0">
                <a:solidFill>
                  <a:srgbClr val="0070C0"/>
                </a:solidFill>
                <a:sym typeface="Gotham Bold"/>
              </a:rPr>
              <a:t>流程</a:t>
            </a:r>
            <a:endParaRPr lang="en-US" sz="3600" dirty="0">
              <a:solidFill>
                <a:srgbClr val="0070C0"/>
              </a:solidFill>
              <a:sym typeface="Gotham Bold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15F3EF1-D1FE-4086-AAE5-74C7AC1FF76A}"/>
              </a:ext>
            </a:extLst>
          </p:cNvPr>
          <p:cNvSpPr/>
          <p:nvPr/>
        </p:nvSpPr>
        <p:spPr>
          <a:xfrm>
            <a:off x="0" y="0"/>
            <a:ext cx="12192000" cy="319606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0514E43-1D5A-48F8-9E35-F10EC359778D}"/>
              </a:ext>
            </a:extLst>
          </p:cNvPr>
          <p:cNvSpPr/>
          <p:nvPr/>
        </p:nvSpPr>
        <p:spPr>
          <a:xfrm>
            <a:off x="3503384" y="3196069"/>
            <a:ext cx="8688615" cy="367189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5A56634D-E77A-4A75-83E9-67CE4EECB360}"/>
              </a:ext>
            </a:extLst>
          </p:cNvPr>
          <p:cNvSpPr/>
          <p:nvPr/>
        </p:nvSpPr>
        <p:spPr>
          <a:xfrm>
            <a:off x="1703159" y="3263900"/>
            <a:ext cx="1552576" cy="15748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783BEC3F-5ED2-4C4E-AC46-75ACA19F8EE7}"/>
              </a:ext>
            </a:extLst>
          </p:cNvPr>
          <p:cNvSpPr/>
          <p:nvPr/>
        </p:nvSpPr>
        <p:spPr>
          <a:xfrm>
            <a:off x="1084034" y="5270307"/>
            <a:ext cx="2419350" cy="1383179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語音泡泡: 矩形 10">
            <a:extLst>
              <a:ext uri="{FF2B5EF4-FFF2-40B4-BE49-F238E27FC236}">
                <a16:creationId xmlns:a16="http://schemas.microsoft.com/office/drawing/2014/main" id="{098ADD5F-CA07-40FF-A94F-CF0FBCAFE1D0}"/>
              </a:ext>
            </a:extLst>
          </p:cNvPr>
          <p:cNvSpPr/>
          <p:nvPr/>
        </p:nvSpPr>
        <p:spPr>
          <a:xfrm rot="20533389">
            <a:off x="505455" y="4270973"/>
            <a:ext cx="973092" cy="802104"/>
          </a:xfrm>
          <a:prstGeom prst="wedgeRectCallout">
            <a:avLst>
              <a:gd name="adj1" fmla="val -6124"/>
              <a:gd name="adj2" fmla="val 6702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b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BD8D8649-07EC-44DA-AC14-F5E39507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017" y="-210446"/>
            <a:ext cx="5326386" cy="753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0FC18B00-CFD1-4A69-9015-0B0A7AB6F9EC}"/>
              </a:ext>
            </a:extLst>
          </p:cNvPr>
          <p:cNvSpPr txBox="1"/>
          <p:nvPr/>
        </p:nvSpPr>
        <p:spPr>
          <a:xfrm>
            <a:off x="3618697" y="4067232"/>
            <a:ext cx="3622199" cy="523220"/>
          </a:xfrm>
          <a:prstGeom prst="flowChartProcess">
            <a:avLst/>
          </a:prstGeom>
          <a:solidFill>
            <a:srgbClr val="45D1AD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chemeClr val="bg1"/>
              </a:buClr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電子：書名頁～簡歷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05A9E9C8-0103-4D24-BA45-9722A9FC4137}"/>
              </a:ext>
            </a:extLst>
          </p:cNvPr>
          <p:cNvSpPr/>
          <p:nvPr/>
        </p:nvSpPr>
        <p:spPr>
          <a:xfrm>
            <a:off x="7257896" y="1331659"/>
            <a:ext cx="4343254" cy="4015973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45D1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DEF21ED-34D4-47AB-B643-E58170EEDA3D}"/>
              </a:ext>
            </a:extLst>
          </p:cNvPr>
          <p:cNvSpPr txBox="1"/>
          <p:nvPr/>
        </p:nvSpPr>
        <p:spPr>
          <a:xfrm>
            <a:off x="2080465" y="2451378"/>
            <a:ext cx="5087447" cy="523220"/>
          </a:xfrm>
          <a:prstGeom prst="flowChartProcess">
            <a:avLst/>
          </a:prstGeom>
          <a:solidFill>
            <a:srgbClr val="FE6D74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r">
              <a:buClr>
                <a:schemeClr val="bg1"/>
              </a:buClr>
            </a:pP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紙本：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加上 </a:t>
            </a:r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封面、封底、書背</a:t>
            </a:r>
            <a:endParaRPr lang="en-US" altLang="zh-TW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ED238DBA-EA81-40B7-B5CF-2D58D8FF910A}"/>
              </a:ext>
            </a:extLst>
          </p:cNvPr>
          <p:cNvSpPr/>
          <p:nvPr/>
        </p:nvSpPr>
        <p:spPr>
          <a:xfrm>
            <a:off x="7154987" y="894330"/>
            <a:ext cx="4536147" cy="4529502"/>
          </a:xfrm>
          <a:prstGeom prst="roundRect">
            <a:avLst>
              <a:gd name="adj" fmla="val 3890"/>
            </a:avLst>
          </a:prstGeom>
          <a:noFill/>
          <a:ln w="57150">
            <a:solidFill>
              <a:srgbClr val="FE6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E8080BB0-6507-4AF2-9F59-A35A173B4FC8}"/>
              </a:ext>
            </a:extLst>
          </p:cNvPr>
          <p:cNvSpPr/>
          <p:nvPr/>
        </p:nvSpPr>
        <p:spPr>
          <a:xfrm>
            <a:off x="6808988" y="5500003"/>
            <a:ext cx="4819602" cy="57150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語音泡泡: 矩形 27">
            <a:extLst>
              <a:ext uri="{FF2B5EF4-FFF2-40B4-BE49-F238E27FC236}">
                <a16:creationId xmlns:a16="http://schemas.microsoft.com/office/drawing/2014/main" id="{E18689A6-6E2D-46B6-9960-8109AF6B82A5}"/>
              </a:ext>
            </a:extLst>
          </p:cNvPr>
          <p:cNvSpPr/>
          <p:nvPr/>
        </p:nvSpPr>
        <p:spPr>
          <a:xfrm rot="20170316">
            <a:off x="5719161" y="4852973"/>
            <a:ext cx="1582686" cy="821256"/>
          </a:xfrm>
          <a:prstGeom prst="wedgeRectCallout">
            <a:avLst>
              <a:gd name="adj1" fmla="val -665"/>
              <a:gd name="adj2" fmla="val 6947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審核 蓋章</a:t>
            </a: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8B8EF53E-D4EB-4957-929C-8F03B48BB576}"/>
              </a:ext>
            </a:extLst>
          </p:cNvPr>
          <p:cNvSpPr txBox="1"/>
          <p:nvPr/>
        </p:nvSpPr>
        <p:spPr>
          <a:xfrm>
            <a:off x="2665948" y="2998194"/>
            <a:ext cx="3936038" cy="10194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  <a:buClr>
                <a:srgbClr val="FFC000"/>
              </a:buClr>
              <a:defRPr/>
            </a:pP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系所審核時</a:t>
            </a:r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還不用裝訂</a:t>
            </a: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！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依各系規定辦理。</a:t>
            </a:r>
            <a:br>
              <a:rPr lang="en-US" altLang="zh-TW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（常見作法：檢查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書背</a:t>
            </a: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</a:t>
            </a:r>
            <a:r>
              <a:rPr lang="zh-TW" alt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電子檔</a:t>
            </a:r>
            <a:r>
              <a:rPr lang="zh-TW" alt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內容）</a:t>
            </a:r>
            <a:endParaRPr lang="en-US" altLang="zh-TW" sz="2000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內容版面配置區 3">
            <a:extLst>
              <a:ext uri="{FF2B5EF4-FFF2-40B4-BE49-F238E27FC236}">
                <a16:creationId xmlns:a16="http://schemas.microsoft.com/office/drawing/2014/main" id="{123406A9-BE31-46FD-BC32-351C2FAA6834}"/>
              </a:ext>
            </a:extLst>
          </p:cNvPr>
          <p:cNvSpPr txBox="1">
            <a:spLocks/>
          </p:cNvSpPr>
          <p:nvPr/>
        </p:nvSpPr>
        <p:spPr>
          <a:xfrm>
            <a:off x="5241" y="-277935"/>
            <a:ext cx="4150448" cy="283289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4000"/>
              </a:lnSpc>
              <a:buClr>
                <a:srgbClr val="FFC000"/>
              </a:buClr>
              <a:buNone/>
              <a:defRPr/>
            </a:pPr>
            <a:r>
              <a:rPr lang="zh-TW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C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論文格式審查表：</a:t>
            </a:r>
            <a:endParaRPr lang="en-US" altLang="zh-TW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C0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論文裝訂次序</a:t>
            </a:r>
            <a:endParaRPr lang="en-US" altLang="zh-TW" sz="40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ct val="114000"/>
              </a:lnSpc>
              <a:buClr>
                <a:srgbClr val="FFC000"/>
              </a:buClr>
              <a:buFont typeface="Wingdings" panose="05000000000000000000" pitchFamily="2" charset="2"/>
              <a:buChar char="ü"/>
              <a:defRPr/>
            </a:pPr>
            <a:r>
              <a:rPr kumimoji="0" lang="zh-TW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論文撰寫格式</a:t>
            </a:r>
            <a:endParaRPr lang="en-US" altLang="zh-TW" sz="3200" b="1" dirty="0">
              <a:solidFill>
                <a:prstClr val="black">
                  <a:lumMod val="75000"/>
                  <a:lumOff val="2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0E1D8D9-9164-49C5-B986-94AF3BF1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0FC2F-50BB-4965-9624-AC11E6228FC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83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14393</TotalTime>
  <Words>6089</Words>
  <Application>Microsoft Office PowerPoint</Application>
  <PresentationFormat>寬螢幕</PresentationFormat>
  <Paragraphs>1074</Paragraphs>
  <Slides>76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76</vt:i4>
      </vt:variant>
    </vt:vector>
  </HeadingPairs>
  <TitlesOfParts>
    <vt:vector size="84" baseType="lpstr">
      <vt:lpstr>Gotham</vt:lpstr>
      <vt:lpstr>WenQuanYi Zen Hei</vt:lpstr>
      <vt:lpstr>Arial</vt:lpstr>
      <vt:lpstr>微軟正黑體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316</cp:revision>
  <dcterms:created xsi:type="dcterms:W3CDTF">2024-09-09T08:19:05Z</dcterms:created>
  <dcterms:modified xsi:type="dcterms:W3CDTF">2025-09-25T06:26:04Z</dcterms:modified>
</cp:coreProperties>
</file>