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257" r:id="rId3"/>
    <p:sldId id="258" r:id="rId4"/>
    <p:sldId id="329" r:id="rId5"/>
    <p:sldId id="259" r:id="rId6"/>
    <p:sldId id="436" r:id="rId7"/>
    <p:sldId id="470" r:id="rId8"/>
    <p:sldId id="295" r:id="rId9"/>
    <p:sldId id="297" r:id="rId10"/>
    <p:sldId id="451" r:id="rId11"/>
    <p:sldId id="338" r:id="rId12"/>
    <p:sldId id="471" r:id="rId13"/>
    <p:sldId id="475" r:id="rId14"/>
    <p:sldId id="476" r:id="rId15"/>
    <p:sldId id="477" r:id="rId16"/>
    <p:sldId id="474" r:id="rId17"/>
    <p:sldId id="478" r:id="rId18"/>
    <p:sldId id="452" r:id="rId19"/>
    <p:sldId id="305" r:id="rId20"/>
    <p:sldId id="306" r:id="rId21"/>
    <p:sldId id="307" r:id="rId22"/>
    <p:sldId id="308" r:id="rId23"/>
    <p:sldId id="309" r:id="rId24"/>
    <p:sldId id="310" r:id="rId25"/>
    <p:sldId id="453" r:id="rId26"/>
    <p:sldId id="376" r:id="rId27"/>
    <p:sldId id="377" r:id="rId28"/>
    <p:sldId id="378" r:id="rId29"/>
    <p:sldId id="379" r:id="rId30"/>
    <p:sldId id="380" r:id="rId31"/>
    <p:sldId id="381" r:id="rId32"/>
    <p:sldId id="454" r:id="rId33"/>
    <p:sldId id="342" r:id="rId34"/>
    <p:sldId id="343" r:id="rId35"/>
    <p:sldId id="344" r:id="rId36"/>
    <p:sldId id="438" r:id="rId37"/>
    <p:sldId id="417" r:id="rId38"/>
    <p:sldId id="288" r:id="rId39"/>
    <p:sldId id="421" r:id="rId40"/>
    <p:sldId id="423" r:id="rId41"/>
    <p:sldId id="467" r:id="rId42"/>
    <p:sldId id="468" r:id="rId43"/>
    <p:sldId id="494" r:id="rId44"/>
    <p:sldId id="491" r:id="rId45"/>
    <p:sldId id="492" r:id="rId46"/>
    <p:sldId id="493" r:id="rId47"/>
    <p:sldId id="484" r:id="rId48"/>
    <p:sldId id="485" r:id="rId49"/>
    <p:sldId id="486" r:id="rId50"/>
    <p:sldId id="487" r:id="rId51"/>
    <p:sldId id="335" r:id="rId52"/>
    <p:sldId id="422" r:id="rId53"/>
    <p:sldId id="433" r:id="rId54"/>
    <p:sldId id="434" r:id="rId55"/>
    <p:sldId id="429" r:id="rId56"/>
    <p:sldId id="430" r:id="rId57"/>
    <p:sldId id="435" r:id="rId58"/>
    <p:sldId id="397" r:id="rId59"/>
    <p:sldId id="456" r:id="rId60"/>
    <p:sldId id="403" r:id="rId61"/>
    <p:sldId id="466" r:id="rId62"/>
    <p:sldId id="465" r:id="rId63"/>
    <p:sldId id="459" r:id="rId64"/>
    <p:sldId id="460" r:id="rId65"/>
    <p:sldId id="461" r:id="rId66"/>
    <p:sldId id="496" r:id="rId67"/>
    <p:sldId id="497" r:id="rId68"/>
    <p:sldId id="462" r:id="rId69"/>
    <p:sldId id="463" r:id="rId70"/>
    <p:sldId id="464" r:id="rId71"/>
    <p:sldId id="398" r:id="rId72"/>
    <p:sldId id="348" r:id="rId73"/>
    <p:sldId id="439" r:id="rId74"/>
    <p:sldId id="349" r:id="rId75"/>
    <p:sldId id="427" r:id="rId76"/>
    <p:sldId id="440" r:id="rId77"/>
    <p:sldId id="441" r:id="rId78"/>
    <p:sldId id="442" r:id="rId79"/>
    <p:sldId id="444" r:id="rId80"/>
    <p:sldId id="445" r:id="rId81"/>
    <p:sldId id="482" r:id="rId82"/>
    <p:sldId id="479" r:id="rId83"/>
    <p:sldId id="480" r:id="rId84"/>
    <p:sldId id="481" r:id="rId85"/>
    <p:sldId id="495" r:id="rId86"/>
    <p:sldId id="301" r:id="rId87"/>
    <p:sldId id="282" r:id="rId88"/>
  </p:sldIdLst>
  <p:sldSz cx="12192000" cy="6858000"/>
  <p:notesSz cx="6797675" cy="987425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8C"/>
    <a:srgbClr val="68007F"/>
    <a:srgbClr val="9C007F"/>
    <a:srgbClr val="E40059"/>
    <a:srgbClr val="E50C61"/>
    <a:srgbClr val="EA6096"/>
    <a:srgbClr val="002060"/>
    <a:srgbClr val="4E005F"/>
    <a:srgbClr val="005BD3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4890F2F4-5A92-47D6-A022-FC4C55FC5395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BE4282D7-2601-443A-AFCA-B4B1E8D5AF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0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/>
          <a:lstStyle>
            <a:lvl1pPr algn="r">
              <a:defRPr sz="1200"/>
            </a:lvl1pPr>
          </a:lstStyle>
          <a:p>
            <a:fld id="{D33195DE-BB0A-46EC-BE55-2C5073067C8E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20" tIns="43960" rIns="87920" bIns="4396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27" y="4752568"/>
            <a:ext cx="5438140" cy="3887210"/>
          </a:xfrm>
          <a:prstGeom prst="rect">
            <a:avLst/>
          </a:prstGeom>
        </p:spPr>
        <p:txBody>
          <a:bodyPr vert="horz" lIns="87920" tIns="43960" rIns="87920" bIns="4396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9542"/>
            <a:ext cx="2945406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750" y="9379542"/>
            <a:ext cx="2945405" cy="494709"/>
          </a:xfrm>
          <a:prstGeom prst="rect">
            <a:avLst/>
          </a:prstGeom>
        </p:spPr>
        <p:txBody>
          <a:bodyPr vert="horz" lIns="87920" tIns="43960" rIns="87920" bIns="43960" rtlCol="0" anchor="b"/>
          <a:lstStyle>
            <a:lvl1pPr algn="r">
              <a:defRPr sz="1200"/>
            </a:lvl1pPr>
          </a:lstStyle>
          <a:p>
            <a:fld id="{36937605-6548-4B22-A393-5E17172BD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920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新進館藏指的是圖書館每學期新採購入館的圖書、視聽資料、電子書的清單，可以按新輸入館的月份、語言別、館藏類型</a:t>
            </a:r>
            <a:r>
              <a:rPr lang="en-US" altLang="zh-TW" dirty="0"/>
              <a:t>…</a:t>
            </a:r>
            <a:r>
              <a:rPr lang="zh-TW" altLang="en-US" dirty="0"/>
              <a:t>做更細部的篩選。</a:t>
            </a:r>
            <a:endParaRPr lang="en-US" altLang="zh-TW" dirty="0"/>
          </a:p>
          <a:p>
            <a:r>
              <a:rPr lang="zh-TW" altLang="en-US" dirty="0"/>
              <a:t>如果您喜歡閱讀新書的話，可以多加利用此功能喔！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119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419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857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586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8451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461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90ACE9-89A1-4215-AFC6-25B20A9F3533}" type="slidenum">
              <a:rPr lang="zh-TW" altLang="en-US" smtClean="0"/>
              <a:pPr/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624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在館藏查詢結果列表頁面，提供了以下功能，包括：</a:t>
            </a:r>
            <a:endParaRPr lang="en-US" altLang="zh-TW" dirty="0"/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主要資料顯示區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查詢列表頁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限縮查詢條件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出版年度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後分類篩選</a:t>
            </a:r>
            <a:endParaRPr lang="en-US" altLang="zh-TW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更多選項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列印、收藏、匯出、轉寄</a:t>
            </a:r>
            <a:endParaRPr lang="en-US" altLang="zh-TW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排序與檢視切換</a:t>
            </a:r>
            <a:endParaRPr lang="en-US" altLang="zh-TW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加值功能</a:t>
            </a:r>
            <a:r>
              <a:rPr lang="en-US" altLang="zh-TW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延伸查詢、轉寄、匯出。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14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在右上功能列的部分，提供了快速回到圖書館入口網首頁的連結</a:t>
            </a:r>
            <a:r>
              <a:rPr lang="en-US" altLang="zh-TW" dirty="0"/>
              <a:t>:</a:t>
            </a:r>
          </a:p>
          <a:p>
            <a:r>
              <a:rPr lang="zh-TW" altLang="en-US" dirty="0"/>
              <a:t>在語言介面的選擇部分，則提供中文以及英文兩種語言的選擇；</a:t>
            </a:r>
            <a:endParaRPr lang="en-US" altLang="zh-TW" dirty="0"/>
          </a:p>
          <a:p>
            <a:r>
              <a:rPr lang="zh-TW" altLang="en-US" dirty="0"/>
              <a:t>因為館藏查詢系統另外包含了個人借閱資訊的查詢功能，需要使用個人帳密做登入，帳密的部分，是透過學校的</a:t>
            </a:r>
            <a:r>
              <a:rPr lang="en-US" altLang="zh-TW" dirty="0"/>
              <a:t>email</a:t>
            </a:r>
            <a:r>
              <a:rPr lang="zh-TW" altLang="en-US" dirty="0"/>
              <a:t>系統做認證，請大家使用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AIP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的帳密做登入即可。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80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此時點選自己的名字，會出現個人書房、我的借閱以及我的預約三個選項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2DCD90-62FA-4EBF-8E2D-1BC8BE720D4A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722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電子書是</a:t>
            </a:r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將圖書資料數位化後，透過不同的設備來閱讀、利用個人電腦或智慧型手機下載內容閱讀、電子書的複本多的話可多人使用、隨時隨地方便使用、不怕遺失或逾期及全年無休，超便利等所以這麼好的電子書你一定要來使用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1910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如何使用及進入電子書，我們可以由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圖書館網頁－館藏查詢進入及由圖書館網頁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34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172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06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首先一定要到圖書館的網頁</a:t>
            </a:r>
            <a:r>
              <a:rPr lang="en-US" altLang="zh-TW" dirty="0"/>
              <a:t>(</a:t>
            </a:r>
            <a:r>
              <a:rPr lang="zh-TW" altLang="en-US" dirty="0"/>
              <a:t>如果是從學校首頁要找圖書館它是會在行政單位底下</a:t>
            </a:r>
            <a:r>
              <a:rPr lang="en-US" altLang="zh-TW" dirty="0"/>
              <a:t>)</a:t>
            </a:r>
            <a:r>
              <a:rPr lang="zh-TW" altLang="en-US" dirty="0"/>
              <a:t>，進入圖書館首頁後，首先在快速連結的地方點選館藏查詢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D779-5BE2-497C-A9AF-9E7D8AA83C59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3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8801478" y="645017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</a:t>
            </a:r>
            <a:r>
              <a:rPr lang="zh-TW" altLang="en-US"/>
              <a:t>大學圖書館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jpeg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3.svg"/><Relationship Id="rId4" Type="http://schemas.openxmlformats.org/officeDocument/2006/relationships/image" Target="../media/image48.png"/><Relationship Id="rId9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2.svg"/><Relationship Id="rId3" Type="http://schemas.openxmlformats.org/officeDocument/2006/relationships/image" Target="../media/image9.svg"/><Relationship Id="rId7" Type="http://schemas.openxmlformats.org/officeDocument/2006/relationships/image" Target="../media/image66.svg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68.sv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.edu.tw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hyperlink" Target="http://www.lib.uch.edu.tw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png"/><Relationship Id="rId10" Type="http://schemas.openxmlformats.org/officeDocument/2006/relationships/image" Target="../media/image103.jpeg"/><Relationship Id="rId4" Type="http://schemas.openxmlformats.org/officeDocument/2006/relationships/image" Target="../media/image97.jpg"/><Relationship Id="rId9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hyperlink" Target="https://pxhere.com/zh/photo/477150" TargetMode="External"/><Relationship Id="rId4" Type="http://schemas.openxmlformats.org/officeDocument/2006/relationships/image" Target="../media/image12.svg"/><Relationship Id="rId9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2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png"/><Relationship Id="rId7" Type="http://schemas.openxmlformats.org/officeDocument/2006/relationships/image" Target="../media/image1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18.png"/><Relationship Id="rId4" Type="http://schemas.openxmlformats.org/officeDocument/2006/relationships/image" Target="../media/image19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5.svg"/><Relationship Id="rId7" Type="http://schemas.openxmlformats.org/officeDocument/2006/relationships/image" Target="../media/image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7.svg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3e5f5811aab5673afcaa9903238345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865" y="728345"/>
            <a:ext cx="5365750" cy="5401310"/>
          </a:xfrm>
          <a:prstGeom prst="rect">
            <a:avLst/>
          </a:prstGeom>
        </p:spPr>
      </p:pic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755837" y="2386147"/>
            <a:ext cx="4876800" cy="189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dist">
              <a:buNone/>
            </a:pPr>
            <a:r>
              <a:rPr lang="zh-TW" altLang="en-US" sz="6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圖書館</a:t>
            </a:r>
            <a:endParaRPr lang="en-US" altLang="zh-TW" sz="6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dist">
              <a:buNone/>
            </a:pPr>
            <a:r>
              <a:rPr lang="zh-TW" altLang="en-US" sz="48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進修部新生教育</a:t>
            </a:r>
            <a:endParaRPr lang="en-US" altLang="zh-TW" sz="4800" b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818067" y="3445580"/>
            <a:ext cx="4752340" cy="38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3760891" y="5538232"/>
            <a:ext cx="556150" cy="428590"/>
            <a:chOff x="4634991" y="2138335"/>
            <a:chExt cx="428348" cy="386204"/>
          </a:xfrm>
        </p:grpSpPr>
        <p:sp>
          <p:nvSpPr>
            <p:cNvPr id="111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2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239814" y="5538232"/>
            <a:ext cx="556150" cy="428590"/>
            <a:chOff x="5076056" y="2138335"/>
            <a:chExt cx="428348" cy="386204"/>
          </a:xfrm>
        </p:grpSpPr>
        <p:sp>
          <p:nvSpPr>
            <p:cNvPr id="114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5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718737" y="5538232"/>
            <a:ext cx="556150" cy="428590"/>
            <a:chOff x="5557128" y="2138335"/>
            <a:chExt cx="428348" cy="386204"/>
          </a:xfrm>
        </p:grpSpPr>
        <p:sp>
          <p:nvSpPr>
            <p:cNvPr id="117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18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5151410" y="5538232"/>
            <a:ext cx="556150" cy="428590"/>
            <a:chOff x="6068610" y="2138335"/>
            <a:chExt cx="428348" cy="386204"/>
          </a:xfrm>
        </p:grpSpPr>
        <p:sp>
          <p:nvSpPr>
            <p:cNvPr id="120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1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5630331" y="5538232"/>
            <a:ext cx="556150" cy="428590"/>
            <a:chOff x="6623914" y="2138335"/>
            <a:chExt cx="428348" cy="386204"/>
          </a:xfrm>
        </p:grpSpPr>
        <p:sp>
          <p:nvSpPr>
            <p:cNvPr id="123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charset="-122"/>
              </a:endParaRPr>
            </a:p>
          </p:txBody>
        </p:sp>
        <p:sp>
          <p:nvSpPr>
            <p:cNvPr id="124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22" name="矩形 259"/>
          <p:cNvSpPr>
            <a:spLocks noChangeArrowheads="1"/>
          </p:cNvSpPr>
          <p:nvPr/>
        </p:nvSpPr>
        <p:spPr bwMode="auto">
          <a:xfrm>
            <a:off x="1206910" y="1138049"/>
            <a:ext cx="3739896" cy="51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TW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114</a:t>
            </a:r>
            <a:r>
              <a:rPr lang="zh-TW" altLang="en-US" sz="28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學年度 第 </a:t>
            </a:r>
            <a:r>
              <a:rPr lang="en-US" altLang="zh-TW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zh-TW" alt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學期</a:t>
            </a:r>
            <a:endParaRPr lang="en-US" altLang="zh-TW" sz="28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00"/>
                            </p:stCondLst>
                            <p:childTnLst>
                              <p:par>
                                <p:cTn id="5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75203" y="2841486"/>
            <a:ext cx="324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0" dirty="0">
                <a:latin typeface="微软雅黑" panose="020B0503020204020204" charset="-122"/>
                <a:ea typeface="微软雅黑" panose="020B0503020204020204" charset="-122"/>
              </a:rPr>
              <a:t>Q &amp; A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484211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273591" y="301984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活動好康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86187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占位符 3"/>
          <p:cNvSpPr txBox="1"/>
          <p:nvPr/>
        </p:nvSpPr>
        <p:spPr>
          <a:xfrm>
            <a:off x="431687" y="56254"/>
            <a:ext cx="564495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10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二手書分送活動</a:t>
            </a:r>
            <a:endParaRPr kumimoji="1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220" y="1495500"/>
            <a:ext cx="6106658" cy="458297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0783A04-6F42-4A40-A166-E6BBD3CDC67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685710"/>
            <a:ext cx="5436000" cy="59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97FA25C-1180-4104-A4CC-8A41746B3EB5}"/>
              </a:ext>
            </a:extLst>
          </p:cNvPr>
          <p:cNvSpPr txBox="1"/>
          <p:nvPr/>
        </p:nvSpPr>
        <p:spPr>
          <a:xfrm>
            <a:off x="3421283" y="1537680"/>
            <a:ext cx="5987398" cy="37826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9600" b="1" spc="600" dirty="0">
                <a:solidFill>
                  <a:srgbClr val="E50C61"/>
                </a:solidFill>
                <a:latin typeface="微软雅黑" panose="020B0503020204020204" charset="-122"/>
                <a:ea typeface="微软雅黑" panose="020B0503020204020204" charset="-122"/>
              </a:rPr>
              <a:t>借</a:t>
            </a:r>
            <a:r>
              <a:rPr lang="zh-TW" altLang="en-US" sz="16600" b="1" spc="600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rPr>
              <a:t>書</a:t>
            </a:r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吧！</a:t>
            </a:r>
            <a: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rgbClr val="9C007F"/>
                </a:solidFill>
                <a:latin typeface="微软雅黑" panose="020B0503020204020204" charset="-122"/>
                <a:ea typeface="微软雅黑" panose="020B0503020204020204" charset="-122"/>
              </a:rPr>
              <a:t>好康</a:t>
            </a: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等你來～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8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534" y="2384436"/>
            <a:ext cx="3656393" cy="2969578"/>
          </a:xfrm>
          <a:prstGeom prst="rect">
            <a:avLst/>
          </a:prstGeom>
        </p:spPr>
      </p:pic>
      <p:sp>
        <p:nvSpPr>
          <p:cNvPr id="28" name="Freeform 16">
            <a:extLst>
              <a:ext uri="{FF2B5EF4-FFF2-40B4-BE49-F238E27FC236}">
                <a16:creationId xmlns:a16="http://schemas.microsoft.com/office/drawing/2014/main" id="{3EF99882-37D4-4395-9015-D1A3DF2EE67A}"/>
              </a:ext>
            </a:extLst>
          </p:cNvPr>
          <p:cNvSpPr/>
          <p:nvPr/>
        </p:nvSpPr>
        <p:spPr bwMode="auto">
          <a:xfrm rot="11258092">
            <a:off x="9777540" y="2342228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5951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借書集點換好禮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Freeform 16"/>
          <p:cNvSpPr/>
          <p:nvPr/>
        </p:nvSpPr>
        <p:spPr bwMode="auto">
          <a:xfrm rot="11258092">
            <a:off x="6193400" y="4822990"/>
            <a:ext cx="1971287" cy="1748896"/>
          </a:xfrm>
          <a:custGeom>
            <a:avLst/>
            <a:gdLst>
              <a:gd name="T0" fmla="*/ 0 w 859"/>
              <a:gd name="T1" fmla="*/ 486 h 762"/>
              <a:gd name="T2" fmla="*/ 129 w 859"/>
              <a:gd name="T3" fmla="*/ 600 h 762"/>
              <a:gd name="T4" fmla="*/ 703 w 859"/>
              <a:gd name="T5" fmla="*/ 624 h 762"/>
              <a:gd name="T6" fmla="*/ 676 w 859"/>
              <a:gd name="T7" fmla="*/ 115 h 762"/>
              <a:gd name="T8" fmla="*/ 547 w 859"/>
              <a:gd name="T9" fmla="*/ 0 h 762"/>
              <a:gd name="T10" fmla="*/ 0 w 859"/>
              <a:gd name="T11" fmla="*/ 48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9" h="762">
                <a:moveTo>
                  <a:pt x="0" y="486"/>
                </a:moveTo>
                <a:cubicBezTo>
                  <a:pt x="2" y="487"/>
                  <a:pt x="127" y="599"/>
                  <a:pt x="129" y="600"/>
                </a:cubicBezTo>
                <a:cubicBezTo>
                  <a:pt x="300" y="752"/>
                  <a:pt x="547" y="762"/>
                  <a:pt x="703" y="624"/>
                </a:cubicBezTo>
                <a:cubicBezTo>
                  <a:pt x="859" y="486"/>
                  <a:pt x="848" y="267"/>
                  <a:pt x="676" y="115"/>
                </a:cubicBezTo>
                <a:cubicBezTo>
                  <a:pt x="675" y="113"/>
                  <a:pt x="549" y="2"/>
                  <a:pt x="547" y="0"/>
                </a:cubicBezTo>
                <a:lnTo>
                  <a:pt x="0" y="4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0" dist="190500" dir="72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281593" y="2818849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 rot="19463081">
            <a:off x="9515073" y="542966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貓咪集點卡</a:t>
            </a:r>
            <a:endParaRPr lang="zh-TW" altLang="en-US" sz="3200" b="1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CDF3C80-A132-4C7A-9DF1-810A5C559D61}"/>
              </a:ext>
            </a:extLst>
          </p:cNvPr>
          <p:cNvGrpSpPr/>
          <p:nvPr/>
        </p:nvGrpSpPr>
        <p:grpSpPr>
          <a:xfrm>
            <a:off x="7579185" y="1158389"/>
            <a:ext cx="3307470" cy="1549568"/>
            <a:chOff x="6890743" y="923954"/>
            <a:chExt cx="3307470" cy="1549568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839" y="923954"/>
              <a:ext cx="3299374" cy="1468899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6890743" y="2104190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150</a:t>
              </a:r>
              <a:r>
                <a:rPr lang="zh-TW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元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299" y="1293391"/>
            <a:ext cx="4948920" cy="4948920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3803337" y="5328106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快扣手機背帶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:300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843771" y="5344479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小米藍芽耳機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:500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sp>
        <p:nvSpPr>
          <p:cNvPr id="30" name="文字方塊 29"/>
          <p:cNvSpPr txBox="1"/>
          <p:nvPr/>
        </p:nvSpPr>
        <p:spPr>
          <a:xfrm rot="21014699">
            <a:off x="-413576" y="3850405"/>
            <a:ext cx="13390339" cy="5847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pc="600" dirty="0"/>
              <a:t>數量</a:t>
            </a:r>
            <a:r>
              <a:rPr lang="zh-TW" altLang="en-US" sz="3200" spc="600" dirty="0"/>
              <a:t>有限</a:t>
            </a:r>
            <a:r>
              <a:rPr lang="zh-TW" altLang="en-US" spc="600" dirty="0"/>
              <a:t>，換完為止！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7214026" y="2699311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麥當勞商品券</a:t>
            </a: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:130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點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C77677D-5225-41CB-9EC2-329055044C9D}"/>
              </a:ext>
            </a:extLst>
          </p:cNvPr>
          <p:cNvGrpSpPr/>
          <p:nvPr/>
        </p:nvGrpSpPr>
        <p:grpSpPr>
          <a:xfrm>
            <a:off x="403860" y="765955"/>
            <a:ext cx="6494979" cy="1138773"/>
            <a:chOff x="403860" y="765955"/>
            <a:chExt cx="6494979" cy="1138773"/>
          </a:xfrm>
        </p:grpSpPr>
        <p:grpSp>
          <p:nvGrpSpPr>
            <p:cNvPr id="18" name="群組 17"/>
            <p:cNvGrpSpPr/>
            <p:nvPr/>
          </p:nvGrpSpPr>
          <p:grpSpPr>
            <a:xfrm>
              <a:off x="403860" y="803458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04949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  <p:sp>
          <p:nvSpPr>
            <p:cNvPr id="15" name="文字方塊 14"/>
            <p:cNvSpPr txBox="1"/>
            <p:nvPr/>
          </p:nvSpPr>
          <p:spPr>
            <a:xfrm>
              <a:off x="954653" y="765955"/>
              <a:ext cx="594418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</a:t>
              </a: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集點</a:t>
              </a:r>
              <a:r>
                <a:rPr lang="zh-TW" altLang="en-US" sz="4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換好禮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8685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16669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今夏動次動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好夢眠眠</a:t>
            </a:r>
            <a:r>
              <a:rPr kumimoji="1" lang="en-US" altLang="zh-HK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閱讀推廣活動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F9E12E1-AF16-496A-9D93-BBE1BBF39F97}"/>
              </a:ext>
            </a:extLst>
          </p:cNvPr>
          <p:cNvGrpSpPr/>
          <p:nvPr/>
        </p:nvGrpSpPr>
        <p:grpSpPr>
          <a:xfrm>
            <a:off x="361315" y="701840"/>
            <a:ext cx="7539394" cy="1692771"/>
            <a:chOff x="361315" y="701840"/>
            <a:chExt cx="7539394" cy="1692771"/>
          </a:xfrm>
        </p:grpSpPr>
        <p:sp>
          <p:nvSpPr>
            <p:cNvPr id="15" name="文字方塊 14"/>
            <p:cNvSpPr txBox="1"/>
            <p:nvPr/>
          </p:nvSpPr>
          <p:spPr>
            <a:xfrm>
              <a:off x="893663" y="701840"/>
              <a:ext cx="7007046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借書、借影片、借電子書、使用電子資源。</a:t>
              </a:r>
              <a:endPara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10-12</a:t>
              </a:r>
              <a:r>
                <a:rPr lang="zh-TW" altLang="en-US" sz="2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每個月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滿</a:t>
              </a:r>
              <a:r>
                <a:rPr lang="en-US" altLang="zh-TW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次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en-US" sz="4000" b="1" dirty="0">
                  <a:solidFill>
                    <a:srgbClr val="E400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抽好獎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！</a:t>
              </a:r>
              <a:endPara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借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越多</a:t>
              </a:r>
              <a:r>
                <a:rPr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2800" b="1" dirty="0">
                  <a:solidFill>
                    <a:srgbClr val="9C007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中奬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機率</a:t>
              </a:r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越高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～</a:t>
              </a:r>
            </a:p>
          </p:txBody>
        </p:sp>
        <p:grpSp>
          <p:nvGrpSpPr>
            <p:cNvPr id="18" name="群組 17"/>
            <p:cNvGrpSpPr/>
            <p:nvPr/>
          </p:nvGrpSpPr>
          <p:grpSpPr>
            <a:xfrm>
              <a:off x="361315" y="754063"/>
              <a:ext cx="457200" cy="457200"/>
              <a:chOff x="403860" y="803458"/>
              <a:chExt cx="457200" cy="457200"/>
            </a:xfrm>
          </p:grpSpPr>
          <p:sp>
            <p:nvSpPr>
              <p:cNvPr id="36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文本框 571"/>
              <p:cNvSpPr txBox="1"/>
              <p:nvPr/>
            </p:nvSpPr>
            <p:spPr>
              <a:xfrm>
                <a:off x="411150" y="8458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CF56C2FB-FD1B-4599-9D0A-BF8C5F359E36}"/>
              </a:ext>
            </a:extLst>
          </p:cNvPr>
          <p:cNvGrpSpPr/>
          <p:nvPr/>
        </p:nvGrpSpPr>
        <p:grpSpPr>
          <a:xfrm>
            <a:off x="361315" y="2540197"/>
            <a:ext cx="4307741" cy="523220"/>
            <a:chOff x="361315" y="2540197"/>
            <a:chExt cx="4307741" cy="523220"/>
          </a:xfrm>
        </p:grpSpPr>
        <p:grpSp>
          <p:nvGrpSpPr>
            <p:cNvPr id="39" name="群組 38"/>
            <p:cNvGrpSpPr/>
            <p:nvPr/>
          </p:nvGrpSpPr>
          <p:grpSpPr>
            <a:xfrm>
              <a:off x="361315" y="2555029"/>
              <a:ext cx="461260" cy="457200"/>
              <a:chOff x="403860" y="803458"/>
              <a:chExt cx="461260" cy="457200"/>
            </a:xfrm>
          </p:grpSpPr>
          <p:sp>
            <p:nvSpPr>
              <p:cNvPr id="41" name="矩形: 圆角 26"/>
              <p:cNvSpPr/>
              <p:nvPr/>
            </p:nvSpPr>
            <p:spPr>
              <a:xfrm>
                <a:off x="403860" y="803458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6" name="文本框 571"/>
              <p:cNvSpPr txBox="1"/>
              <p:nvPr/>
            </p:nvSpPr>
            <p:spPr>
              <a:xfrm>
                <a:off x="411150" y="845873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  <p:sp>
          <p:nvSpPr>
            <p:cNvPr id="47" name="文字方塊 46"/>
            <p:cNvSpPr txBox="1"/>
            <p:nvPr/>
          </p:nvSpPr>
          <p:spPr>
            <a:xfrm>
              <a:off x="893663" y="2540197"/>
              <a:ext cx="3775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所有項目累計滿百抽！</a:t>
              </a: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74" y="166559"/>
            <a:ext cx="3299374" cy="1468899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1170224" y="380269"/>
            <a:ext cx="766557" cy="92333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TW" dirty="0"/>
              <a:t>100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200</a:t>
            </a:r>
            <a:r>
              <a:rPr lang="zh-TW" altLang="en-US" dirty="0"/>
              <a:t>元</a:t>
            </a:r>
            <a:endParaRPr lang="en-US" altLang="zh-TW" dirty="0"/>
          </a:p>
          <a:p>
            <a:r>
              <a:rPr lang="en-US" altLang="zh-TW" dirty="0"/>
              <a:t>300</a:t>
            </a:r>
            <a:r>
              <a:rPr lang="zh-TW" altLang="en-US" dirty="0"/>
              <a:t>元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448536" y="614763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/>
              <a:t>智慧體脂計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5284628" y="6202053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zh-TW" sz="2000" b="1" dirty="0"/>
              <a:t>磁吸</a:t>
            </a:r>
            <a:r>
              <a:rPr lang="en-US" altLang="zh-TW" sz="2000" b="1" dirty="0"/>
              <a:t>2</a:t>
            </a:r>
            <a:r>
              <a:rPr lang="zh-HK" altLang="zh-TW" sz="2000" b="1" dirty="0"/>
              <a:t>用保溫杯</a:t>
            </a:r>
            <a:endParaRPr lang="zh-TW" altLang="en-US" sz="2000" b="1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2505670" y="6194241"/>
            <a:ext cx="2752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5</a:t>
            </a:r>
            <a:r>
              <a:rPr lang="zh-TW" altLang="zh-TW" sz="2000" b="1" dirty="0"/>
              <a:t>合</a:t>
            </a:r>
            <a:r>
              <a:rPr lang="en-US" altLang="zh-TW" sz="2000" b="1" dirty="0"/>
              <a:t>1</a:t>
            </a:r>
            <a:r>
              <a:rPr lang="zh-TW" altLang="zh-TW" sz="2000" b="1" dirty="0"/>
              <a:t>萬用磁吸行動電源</a:t>
            </a: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05" y="4179166"/>
            <a:ext cx="1850609" cy="1981301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32" y="2860781"/>
            <a:ext cx="1532796" cy="333346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5" y="3945208"/>
            <a:ext cx="2970720" cy="2064928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7127306" y="4098531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11</a:t>
            </a:r>
            <a:r>
              <a:rPr lang="zh-TW" altLang="en-US" b="1" dirty="0"/>
              <a:t>月</a:t>
            </a:r>
            <a:r>
              <a:rPr lang="en-US" altLang="zh-TW" b="1" dirty="0"/>
              <a:t>:</a:t>
            </a:r>
            <a:r>
              <a:rPr lang="zh-HK" altLang="zh-TW" b="1" dirty="0"/>
              <a:t>磁吸式藍芽相機手把</a:t>
            </a:r>
            <a:endParaRPr lang="zh-TW" altLang="en-US" b="1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10134856" y="4121549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10</a:t>
            </a:r>
            <a:r>
              <a:rPr lang="zh-TW" altLang="en-US" b="1" dirty="0"/>
              <a:t>月</a:t>
            </a:r>
            <a:r>
              <a:rPr lang="en-US" altLang="zh-TW" b="1" dirty="0"/>
              <a:t>:</a:t>
            </a:r>
            <a:r>
              <a:rPr lang="zh-TW" altLang="zh-TW" b="1" dirty="0"/>
              <a:t>倒影拍攝神器</a:t>
            </a:r>
            <a:endParaRPr lang="zh-TW" altLang="en-US" b="1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10150417" y="6056179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12</a:t>
            </a:r>
            <a:r>
              <a:rPr lang="zh-TW" altLang="en-US" b="1" dirty="0"/>
              <a:t>月</a:t>
            </a:r>
            <a:r>
              <a:rPr lang="en-US" altLang="zh-TW" b="1" dirty="0"/>
              <a:t>:</a:t>
            </a:r>
            <a:r>
              <a:rPr lang="zh-HK" altLang="zh-TW" b="1" dirty="0"/>
              <a:t>行動電源</a:t>
            </a:r>
            <a:endParaRPr lang="zh-TW" altLang="en-US" b="1" dirty="0"/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6" t="73221" r="36264" b="5623"/>
          <a:stretch/>
        </p:blipFill>
        <p:spPr>
          <a:xfrm>
            <a:off x="6655957" y="2685042"/>
            <a:ext cx="3492159" cy="1396863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417" y="2022293"/>
            <a:ext cx="1916279" cy="2154065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97" y="4405588"/>
            <a:ext cx="2160971" cy="2160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2059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5654272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借好書．考好運．拿證照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HK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借閱推廣活動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Freeform 6"/>
          <p:cNvSpPr/>
          <p:nvPr/>
        </p:nvSpPr>
        <p:spPr bwMode="auto">
          <a:xfrm>
            <a:off x="6621842" y="3485623"/>
            <a:ext cx="5902655" cy="4032171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99" tIns="60950" rIns="121899" bIns="6095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8" name="TextBox 170"/>
          <p:cNvSpPr txBox="1"/>
          <p:nvPr/>
        </p:nvSpPr>
        <p:spPr>
          <a:xfrm>
            <a:off x="10765695" y="3400336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01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0" name="TextBox 170"/>
          <p:cNvSpPr txBox="1"/>
          <p:nvPr/>
        </p:nvSpPr>
        <p:spPr>
          <a:xfrm>
            <a:off x="7075301" y="5792820"/>
            <a:ext cx="814082" cy="67599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>
              <a:defRPr/>
            </a:pPr>
            <a:r>
              <a:rPr lang="en-US" altLang="zh-CN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Segoe UI Emoji" panose="020B0502040204020203" pitchFamily="34" charset="0"/>
              </a:rPr>
              <a:t>03</a:t>
            </a:r>
            <a:endParaRPr lang="zh-CN" altLang="en-US" sz="3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61060" y="802975"/>
            <a:ext cx="5944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</a:t>
            </a:r>
            <a:r>
              <a:rPr lang="zh-HK" altLang="zh-TW" sz="2800" b="1" dirty="0">
                <a:solidFill>
                  <a:srgbClr val="9C007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證照考試用書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HK" altLang="zh-TW" sz="4000" b="1" dirty="0">
                <a:solidFill>
                  <a:srgbClr val="E4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紙本或電子書</a:t>
            </a:r>
            <a:r>
              <a:rPr lang="en-US" altLang="zh-TW" sz="4000" b="1" dirty="0">
                <a:solidFill>
                  <a:srgbClr val="E4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HK" altLang="zh-TW" sz="4000" b="1" dirty="0">
                <a:solidFill>
                  <a:srgbClr val="E4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HK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即可現場扭各式好禮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403860" y="803458"/>
            <a:ext cx="457893" cy="457200"/>
            <a:chOff x="403860" y="803458"/>
            <a:chExt cx="457893" cy="457200"/>
          </a:xfrm>
        </p:grpSpPr>
        <p:sp>
          <p:nvSpPr>
            <p:cNvPr id="36" name="矩形: 圆角 26"/>
            <p:cNvSpPr/>
            <p:nvPr/>
          </p:nvSpPr>
          <p:spPr>
            <a:xfrm>
              <a:off x="403860" y="803458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571"/>
            <p:cNvSpPr txBox="1"/>
            <p:nvPr/>
          </p:nvSpPr>
          <p:spPr>
            <a:xfrm>
              <a:off x="443049" y="84587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sp>
        <p:nvSpPr>
          <p:cNvPr id="24" name="文字方塊 23"/>
          <p:cNvSpPr txBox="1"/>
          <p:nvPr/>
        </p:nvSpPr>
        <p:spPr>
          <a:xfrm>
            <a:off x="5133453" y="347462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米家體脂計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551918" y="57198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香氛燈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2815722" y="535233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星巴克復古背包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8339358" y="19420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睡眠眼罩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35" y="1272666"/>
            <a:ext cx="3166129" cy="20638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32" y="3298113"/>
            <a:ext cx="1824360" cy="249470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37" y="694969"/>
            <a:ext cx="1972992" cy="142727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35" y="4751277"/>
            <a:ext cx="2060168" cy="171753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55" y="2215003"/>
            <a:ext cx="1214261" cy="3061162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5215887" y="64393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耳機包護套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59" y="2342597"/>
            <a:ext cx="2147783" cy="286209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7"/>
          <a:stretch/>
        </p:blipFill>
        <p:spPr>
          <a:xfrm>
            <a:off x="10184423" y="503230"/>
            <a:ext cx="2027602" cy="2113273"/>
          </a:xfrm>
          <a:prstGeom prst="rect">
            <a:avLst/>
          </a:prstGeom>
        </p:spPr>
      </p:pic>
      <p:sp>
        <p:nvSpPr>
          <p:cNvPr id="43" name="文字方塊 42"/>
          <p:cNvSpPr txBox="1"/>
          <p:nvPr/>
        </p:nvSpPr>
        <p:spPr>
          <a:xfrm>
            <a:off x="10127751" y="45009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拉布布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10759643" y="22078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史迪奇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5" b="9930"/>
          <a:stretch/>
        </p:blipFill>
        <p:spPr>
          <a:xfrm>
            <a:off x="8260549" y="2335455"/>
            <a:ext cx="1668514" cy="1428218"/>
          </a:xfrm>
          <a:prstGeom prst="rect">
            <a:avLst/>
          </a:prstGeom>
        </p:spPr>
      </p:pic>
      <p:sp>
        <p:nvSpPr>
          <p:cNvPr id="3" name="AutoShape 2" descr="家居膠囊咖啡扭蛋機多趣酷思專用手動扭蛋咖啡機廠家直銷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4" name="Picture 6" descr="Bacchuspirit 扭蛋機附100顆扭蛋咖啡膠囊扭蛋機家用扭蛋機咖啡膠囊收納機扭蛋抽獎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000" b="85000" l="313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03" t="23038" r="28139" b="15435"/>
          <a:stretch/>
        </p:blipFill>
        <p:spPr bwMode="auto">
          <a:xfrm>
            <a:off x="-68687" y="1920032"/>
            <a:ext cx="3126188" cy="480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/>
          <p:cNvSpPr txBox="1"/>
          <p:nvPr/>
        </p:nvSpPr>
        <p:spPr>
          <a:xfrm rot="19463081">
            <a:off x="9104710" y="542966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證照用書扭好禮</a:t>
            </a:r>
            <a:endParaRPr lang="zh-TW" altLang="en-US" sz="3200" b="1" dirty="0">
              <a:solidFill>
                <a:schemeClr val="bg1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 rot="21014699">
            <a:off x="-413576" y="3850405"/>
            <a:ext cx="13390339" cy="58477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TW" altLang="en-US" spc="600" dirty="0"/>
              <a:t>數量</a:t>
            </a:r>
            <a:r>
              <a:rPr lang="zh-TW" altLang="en-US" sz="3200" spc="600" dirty="0"/>
              <a:t>有限</a:t>
            </a:r>
            <a:r>
              <a:rPr lang="zh-TW" altLang="en-US" spc="600" dirty="0" smtClean="0"/>
              <a:t>，</a:t>
            </a:r>
            <a:r>
              <a:rPr lang="zh-TW" altLang="en-US" spc="600" dirty="0"/>
              <a:t>扭</a:t>
            </a:r>
            <a:r>
              <a:rPr lang="zh-TW" altLang="en-US" spc="600" dirty="0" smtClean="0"/>
              <a:t>完</a:t>
            </a:r>
            <a:r>
              <a:rPr lang="zh-TW" altLang="en-US" spc="600" dirty="0"/>
              <a:t>為止！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9104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48" grpId="0"/>
      <p:bldP spid="50" grpId="0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657AA3A-1FE2-42F3-A0F5-143E0F2EC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22" y="106939"/>
            <a:ext cx="5839992" cy="6644121"/>
          </a:xfrm>
        </p:spPr>
      </p:pic>
    </p:spTree>
    <p:extLst>
      <p:ext uri="{BB962C8B-B14F-4D97-AF65-F5344CB8AC3E}">
        <p14:creationId xmlns:p14="http://schemas.microsoft.com/office/powerpoint/2010/main" val="32987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75203" y="2841486"/>
            <a:ext cx="324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0" dirty="0">
                <a:latin typeface="微软雅黑" panose="020B0503020204020204" charset="-122"/>
                <a:ea typeface="微软雅黑" panose="020B0503020204020204" charset="-122"/>
              </a:rPr>
              <a:t>Q &amp; A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9926623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654910" y="2899447"/>
            <a:ext cx="6186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開、閉館時間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44615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1071996" y="2766621"/>
            <a:ext cx="3008380" cy="6623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265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課程重點</a:t>
            </a:r>
            <a:endParaRPr lang="zh-CN" altLang="en-US" sz="4265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buNone/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431035" y="284213"/>
            <a:ext cx="1192345" cy="666115"/>
            <a:chOff x="2215144" y="927951"/>
            <a:chExt cx="1244730" cy="915925"/>
          </a:xfrm>
        </p:grpSpPr>
        <p:sp>
          <p:nvSpPr>
            <p:cNvPr id="46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431035" y="957601"/>
            <a:ext cx="1192345" cy="672217"/>
            <a:chOff x="2215144" y="1952311"/>
            <a:chExt cx="1244730" cy="924318"/>
          </a:xfrm>
        </p:grpSpPr>
        <p:sp>
          <p:nvSpPr>
            <p:cNvPr id="49" name="平行四边形 48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0" name="文本框 10"/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4431035" y="1660635"/>
            <a:ext cx="1192345" cy="666115"/>
            <a:chOff x="2215144" y="3018134"/>
            <a:chExt cx="1244730" cy="915925"/>
          </a:xfrm>
        </p:grpSpPr>
        <p:sp>
          <p:nvSpPr>
            <p:cNvPr id="52" name="平行四边形 51"/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3" name="文本框 11"/>
            <p:cNvSpPr txBox="1"/>
            <p:nvPr/>
          </p:nvSpPr>
          <p:spPr>
            <a:xfrm>
              <a:off x="2393075" y="3018134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431035" y="2346173"/>
            <a:ext cx="1192345" cy="677512"/>
            <a:chOff x="2215144" y="4047039"/>
            <a:chExt cx="1244730" cy="931598"/>
          </a:xfrm>
        </p:grpSpPr>
        <p:sp>
          <p:nvSpPr>
            <p:cNvPr id="55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2393075" y="4047039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336706" y="301961"/>
            <a:ext cx="5143000" cy="612920"/>
            <a:chOff x="4315150" y="953426"/>
            <a:chExt cx="3857250" cy="540057"/>
          </a:xfrm>
        </p:grpSpPr>
        <p:sp>
          <p:nvSpPr>
            <p:cNvPr id="61" name="矩形 60"/>
            <p:cNvSpPr/>
            <p:nvPr/>
          </p:nvSpPr>
          <p:spPr>
            <a:xfrm>
              <a:off x="4841196" y="1036090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環境介紹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36706" y="994735"/>
            <a:ext cx="5143000" cy="612920"/>
            <a:chOff x="4315150" y="1647579"/>
            <a:chExt cx="3857250" cy="540057"/>
          </a:xfrm>
        </p:grpSpPr>
        <p:sp>
          <p:nvSpPr>
            <p:cNvPr id="64" name="矩形 63"/>
            <p:cNvSpPr/>
            <p:nvPr/>
          </p:nvSpPr>
          <p:spPr>
            <a:xfrm>
              <a:off x="4841196" y="1730243"/>
              <a:ext cx="2827147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好康活動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平行四边形 64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336706" y="1687507"/>
            <a:ext cx="5143000" cy="612920"/>
            <a:chOff x="4315150" y="2341731"/>
            <a:chExt cx="3857250" cy="540057"/>
          </a:xfrm>
        </p:grpSpPr>
        <p:sp>
          <p:nvSpPr>
            <p:cNvPr id="67" name="矩形 66"/>
            <p:cNvSpPr/>
            <p:nvPr/>
          </p:nvSpPr>
          <p:spPr>
            <a:xfrm>
              <a:off x="4841196" y="2424395"/>
              <a:ext cx="3241668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開閉館時間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平行四边形 67"/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336706" y="2388596"/>
            <a:ext cx="5143000" cy="612920"/>
            <a:chOff x="4315150" y="3035884"/>
            <a:chExt cx="3857250" cy="540057"/>
          </a:xfrm>
        </p:grpSpPr>
        <p:sp>
          <p:nvSpPr>
            <p:cNvPr id="70" name="矩形 69"/>
            <p:cNvSpPr/>
            <p:nvPr/>
          </p:nvSpPr>
          <p:spPr>
            <a:xfrm>
              <a:off x="4841196" y="3118548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入館須知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1" name="等腰三角形 80"/>
          <p:cNvSpPr/>
          <p:nvPr/>
        </p:nvSpPr>
        <p:spPr>
          <a:xfrm>
            <a:off x="-125866" y="4437500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等腰三角形 81"/>
          <p:cNvSpPr/>
          <p:nvPr/>
        </p:nvSpPr>
        <p:spPr>
          <a:xfrm>
            <a:off x="1348800" y="5033297"/>
            <a:ext cx="2607127" cy="1948097"/>
          </a:xfrm>
          <a:prstGeom prst="triangl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9" name="组合 44">
            <a:extLst>
              <a:ext uri="{FF2B5EF4-FFF2-40B4-BE49-F238E27FC236}">
                <a16:creationId xmlns:a16="http://schemas.microsoft.com/office/drawing/2014/main" id="{3F356578-1D61-42DA-AC73-F41976463633}"/>
              </a:ext>
            </a:extLst>
          </p:cNvPr>
          <p:cNvGrpSpPr/>
          <p:nvPr/>
        </p:nvGrpSpPr>
        <p:grpSpPr>
          <a:xfrm>
            <a:off x="4312415" y="3066139"/>
            <a:ext cx="1192345" cy="666115"/>
            <a:chOff x="2215144" y="927951"/>
            <a:chExt cx="1244730" cy="915925"/>
          </a:xfrm>
        </p:grpSpPr>
        <p:sp>
          <p:nvSpPr>
            <p:cNvPr id="30" name="平行四边形 45">
              <a:extLst>
                <a:ext uri="{FF2B5EF4-FFF2-40B4-BE49-F238E27FC236}">
                  <a16:creationId xmlns:a16="http://schemas.microsoft.com/office/drawing/2014/main" id="{F879A161-4410-4BFE-A954-C1AE6A0CCA6D}"/>
                </a:ext>
              </a:extLst>
            </p:cNvPr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31" name="文本框 9">
              <a:extLst>
                <a:ext uri="{FF2B5EF4-FFF2-40B4-BE49-F238E27FC236}">
                  <a16:creationId xmlns:a16="http://schemas.microsoft.com/office/drawing/2014/main" id="{C523D6BA-C554-4CF9-B448-271AF9EA6432}"/>
                </a:ext>
              </a:extLst>
            </p:cNvPr>
            <p:cNvSpPr txBox="1"/>
            <p:nvPr/>
          </p:nvSpPr>
          <p:spPr>
            <a:xfrm>
              <a:off x="2393075" y="927951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2" name="组合 59">
            <a:extLst>
              <a:ext uri="{FF2B5EF4-FFF2-40B4-BE49-F238E27FC236}">
                <a16:creationId xmlns:a16="http://schemas.microsoft.com/office/drawing/2014/main" id="{170B7AFB-818A-487E-9A22-6A70667D5B43}"/>
              </a:ext>
            </a:extLst>
          </p:cNvPr>
          <p:cNvGrpSpPr/>
          <p:nvPr/>
        </p:nvGrpSpPr>
        <p:grpSpPr>
          <a:xfrm>
            <a:off x="5218086" y="3083887"/>
            <a:ext cx="5143000" cy="612920"/>
            <a:chOff x="4315150" y="953426"/>
            <a:chExt cx="3857250" cy="540057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F6FA8C6-D20D-4F70-99FF-CE6E99217646}"/>
                </a:ext>
              </a:extLst>
            </p:cNvPr>
            <p:cNvSpPr/>
            <p:nvPr/>
          </p:nvSpPr>
          <p:spPr>
            <a:xfrm>
              <a:off x="4841196" y="1036090"/>
              <a:ext cx="3015224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借閱規則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平行四边形 61">
              <a:extLst>
                <a:ext uri="{FF2B5EF4-FFF2-40B4-BE49-F238E27FC236}">
                  <a16:creationId xmlns:a16="http://schemas.microsoft.com/office/drawing/2014/main" id="{877172A1-9674-4EE3-BAF8-E4A5A72EF4DA}"/>
                </a:ext>
              </a:extLst>
            </p:cNvPr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5" name="组合 47">
            <a:extLst>
              <a:ext uri="{FF2B5EF4-FFF2-40B4-BE49-F238E27FC236}">
                <a16:creationId xmlns:a16="http://schemas.microsoft.com/office/drawing/2014/main" id="{013BE50B-47BF-4390-910F-97448B90B0E8}"/>
              </a:ext>
            </a:extLst>
          </p:cNvPr>
          <p:cNvGrpSpPr/>
          <p:nvPr/>
        </p:nvGrpSpPr>
        <p:grpSpPr>
          <a:xfrm>
            <a:off x="4312415" y="3751233"/>
            <a:ext cx="1192345" cy="672217"/>
            <a:chOff x="2215144" y="1952311"/>
            <a:chExt cx="1244730" cy="924318"/>
          </a:xfrm>
        </p:grpSpPr>
        <p:sp>
          <p:nvSpPr>
            <p:cNvPr id="36" name="平行四边形 48">
              <a:extLst>
                <a:ext uri="{FF2B5EF4-FFF2-40B4-BE49-F238E27FC236}">
                  <a16:creationId xmlns:a16="http://schemas.microsoft.com/office/drawing/2014/main" id="{6509845B-DF15-4BB8-A2EA-8CCFD4EF361C}"/>
                </a:ext>
              </a:extLst>
            </p:cNvPr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37" name="文本框 10">
              <a:extLst>
                <a:ext uri="{FF2B5EF4-FFF2-40B4-BE49-F238E27FC236}">
                  <a16:creationId xmlns:a16="http://schemas.microsoft.com/office/drawing/2014/main" id="{FA9C0DCE-DA0E-4CE6-BA1B-1EDD430834C7}"/>
                </a:ext>
              </a:extLst>
            </p:cNvPr>
            <p:cNvSpPr txBox="1"/>
            <p:nvPr/>
          </p:nvSpPr>
          <p:spPr>
            <a:xfrm>
              <a:off x="2393075" y="1952311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6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8" name="组合 50">
            <a:extLst>
              <a:ext uri="{FF2B5EF4-FFF2-40B4-BE49-F238E27FC236}">
                <a16:creationId xmlns:a16="http://schemas.microsoft.com/office/drawing/2014/main" id="{3F8333FA-A8D9-4239-A043-9AFD2B143C1E}"/>
              </a:ext>
            </a:extLst>
          </p:cNvPr>
          <p:cNvGrpSpPr/>
          <p:nvPr/>
        </p:nvGrpSpPr>
        <p:grpSpPr>
          <a:xfrm>
            <a:off x="4312415" y="4454274"/>
            <a:ext cx="1192345" cy="666115"/>
            <a:chOff x="2215144" y="3018134"/>
            <a:chExt cx="1244730" cy="915925"/>
          </a:xfrm>
        </p:grpSpPr>
        <p:sp>
          <p:nvSpPr>
            <p:cNvPr id="39" name="平行四边形 51">
              <a:extLst>
                <a:ext uri="{FF2B5EF4-FFF2-40B4-BE49-F238E27FC236}">
                  <a16:creationId xmlns:a16="http://schemas.microsoft.com/office/drawing/2014/main" id="{7EFAA7C9-A05A-446F-A416-B2D1A6C713A7}"/>
                </a:ext>
              </a:extLst>
            </p:cNvPr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40" name="文本框 11">
              <a:extLst>
                <a:ext uri="{FF2B5EF4-FFF2-40B4-BE49-F238E27FC236}">
                  <a16:creationId xmlns:a16="http://schemas.microsoft.com/office/drawing/2014/main" id="{0D6EE85F-B2F9-40CD-9658-3C26DC4E84F7}"/>
                </a:ext>
              </a:extLst>
            </p:cNvPr>
            <p:cNvSpPr txBox="1"/>
            <p:nvPr/>
          </p:nvSpPr>
          <p:spPr>
            <a:xfrm>
              <a:off x="2393075" y="3018134"/>
              <a:ext cx="1066799" cy="915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7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1" name="组合 62">
            <a:extLst>
              <a:ext uri="{FF2B5EF4-FFF2-40B4-BE49-F238E27FC236}">
                <a16:creationId xmlns:a16="http://schemas.microsoft.com/office/drawing/2014/main" id="{71679B16-7CCD-4C7D-A71B-928C344CC55C}"/>
              </a:ext>
            </a:extLst>
          </p:cNvPr>
          <p:cNvGrpSpPr/>
          <p:nvPr/>
        </p:nvGrpSpPr>
        <p:grpSpPr>
          <a:xfrm>
            <a:off x="5218086" y="3788367"/>
            <a:ext cx="5143000" cy="1303145"/>
            <a:chOff x="4315150" y="1647579"/>
            <a:chExt cx="3857250" cy="1148229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1CAFC317-A111-461A-BBB9-C59ED9F1D127}"/>
                </a:ext>
              </a:extLst>
            </p:cNvPr>
            <p:cNvSpPr/>
            <p:nvPr/>
          </p:nvSpPr>
          <p:spPr>
            <a:xfrm>
              <a:off x="4841196" y="2390162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館藏查詢</a:t>
              </a:r>
              <a:r>
                <a:rPr lang="en-US" altLang="zh-TW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小密訣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平行四边形 64">
              <a:extLst>
                <a:ext uri="{FF2B5EF4-FFF2-40B4-BE49-F238E27FC236}">
                  <a16:creationId xmlns:a16="http://schemas.microsoft.com/office/drawing/2014/main" id="{D6CA3020-74C2-42C1-B526-5F8C3614A2BA}"/>
                </a:ext>
              </a:extLst>
            </p:cNvPr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组合 65">
            <a:extLst>
              <a:ext uri="{FF2B5EF4-FFF2-40B4-BE49-F238E27FC236}">
                <a16:creationId xmlns:a16="http://schemas.microsoft.com/office/drawing/2014/main" id="{2AC22F6D-3D34-4E76-BF23-0CD698631164}"/>
              </a:ext>
            </a:extLst>
          </p:cNvPr>
          <p:cNvGrpSpPr/>
          <p:nvPr/>
        </p:nvGrpSpPr>
        <p:grpSpPr>
          <a:xfrm>
            <a:off x="5218086" y="4481145"/>
            <a:ext cx="5143000" cy="1268467"/>
            <a:chOff x="4315150" y="2341731"/>
            <a:chExt cx="3857250" cy="1117674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87E14C69-0E7D-450F-B8E3-002901671CE4}"/>
                </a:ext>
              </a:extLst>
            </p:cNvPr>
            <p:cNvSpPr/>
            <p:nvPr/>
          </p:nvSpPr>
          <p:spPr>
            <a:xfrm>
              <a:off x="4822257" y="3052622"/>
              <a:ext cx="3241668" cy="406783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平行四边形 67">
              <a:extLst>
                <a:ext uri="{FF2B5EF4-FFF2-40B4-BE49-F238E27FC236}">
                  <a16:creationId xmlns:a16="http://schemas.microsoft.com/office/drawing/2014/main" id="{03467F3C-664B-4330-A060-728CBEB2C956}"/>
                </a:ext>
              </a:extLst>
            </p:cNvPr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9" name="组合 53"/>
          <p:cNvGrpSpPr/>
          <p:nvPr/>
        </p:nvGrpSpPr>
        <p:grpSpPr>
          <a:xfrm>
            <a:off x="4080376" y="5166073"/>
            <a:ext cx="1192345" cy="677512"/>
            <a:chOff x="2215144" y="4047039"/>
            <a:chExt cx="1244730" cy="931598"/>
          </a:xfrm>
        </p:grpSpPr>
        <p:sp>
          <p:nvSpPr>
            <p:cNvPr id="72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5">
                <a:latin typeface="Impact" panose="020B0806030902050204" pitchFamily="34" charset="0"/>
              </a:endParaRPr>
            </a:p>
          </p:txBody>
        </p:sp>
        <p:sp>
          <p:nvSpPr>
            <p:cNvPr id="73" name="文本框 12"/>
            <p:cNvSpPr txBox="1"/>
            <p:nvPr/>
          </p:nvSpPr>
          <p:spPr>
            <a:xfrm>
              <a:off x="2393075" y="4047039"/>
              <a:ext cx="1066799" cy="9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0</a:t>
              </a:r>
              <a:r>
                <a:rPr lang="en-US" altLang="zh-TW" sz="3735" dirty="0">
                  <a:solidFill>
                    <a:schemeClr val="bg1"/>
                  </a:solidFill>
                  <a:latin typeface="Impact" panose="020B0806030902050204" pitchFamily="34" charset="0"/>
                </a:rPr>
                <a:t>8</a:t>
              </a:r>
              <a:endParaRPr lang="zh-CN" altLang="en-US" sz="3735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74" name="组合 68"/>
          <p:cNvGrpSpPr/>
          <p:nvPr/>
        </p:nvGrpSpPr>
        <p:grpSpPr>
          <a:xfrm>
            <a:off x="4986047" y="5208496"/>
            <a:ext cx="5143000" cy="612920"/>
            <a:chOff x="4315150" y="3035884"/>
            <a:chExt cx="3857250" cy="540057"/>
          </a:xfrm>
        </p:grpSpPr>
        <p:sp>
          <p:nvSpPr>
            <p:cNvPr id="75" name="矩形 74"/>
            <p:cNvSpPr/>
            <p:nvPr/>
          </p:nvSpPr>
          <p:spPr>
            <a:xfrm>
              <a:off x="4863504" y="3132332"/>
              <a:ext cx="2827147" cy="405646"/>
            </a:xfrm>
            <a:prstGeom prst="rect">
              <a:avLst/>
            </a:prstGeom>
            <a:ln w="158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電子資源無所不在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6" name="平行四边形 70"/>
            <p:cNvSpPr/>
            <p:nvPr/>
          </p:nvSpPr>
          <p:spPr>
            <a:xfrm>
              <a:off x="4315150" y="3035884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zh-CN" altLang="en-US" sz="2135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972969" y="389068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線上預借服務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1" grpId="0" animBg="1"/>
      <p:bldP spid="82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>
          <a:xfrm>
            <a:off x="9459016" y="3095663"/>
            <a:ext cx="2215446" cy="3103574"/>
          </a:xfrm>
          <a:prstGeom prst="rect">
            <a:avLst/>
          </a:prstGeom>
          <a:solidFill>
            <a:srgbClr val="580076">
              <a:alpha val="4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各項樓層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服務開放時間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Group 3"/>
          <p:cNvGrpSpPr/>
          <p:nvPr/>
        </p:nvGrpSpPr>
        <p:grpSpPr bwMode="auto">
          <a:xfrm>
            <a:off x="177800" y="1720151"/>
            <a:ext cx="12040625" cy="114252"/>
            <a:chOff x="1765833" y="4036682"/>
            <a:chExt cx="9317522" cy="50962"/>
          </a:xfrm>
        </p:grpSpPr>
        <p:sp>
          <p:nvSpPr>
            <p:cNvPr id="3" name="Rectangle 4"/>
            <p:cNvSpPr/>
            <p:nvPr/>
          </p:nvSpPr>
          <p:spPr>
            <a:xfrm>
              <a:off x="3040807" y="4036682"/>
              <a:ext cx="1683494" cy="509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4" name="Rectangle 5"/>
            <p:cNvSpPr/>
            <p:nvPr/>
          </p:nvSpPr>
          <p:spPr>
            <a:xfrm>
              <a:off x="4724303" y="4036682"/>
              <a:ext cx="1715155" cy="509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5" name="Rectangle 6"/>
            <p:cNvSpPr/>
            <p:nvPr/>
          </p:nvSpPr>
          <p:spPr>
            <a:xfrm>
              <a:off x="6435557" y="4036682"/>
              <a:ext cx="1661572" cy="509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6" name="Rectangle 7"/>
            <p:cNvSpPr/>
            <p:nvPr/>
          </p:nvSpPr>
          <p:spPr>
            <a:xfrm>
              <a:off x="8087643" y="4036682"/>
              <a:ext cx="1720740" cy="509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7" name="Rectangle 8"/>
            <p:cNvSpPr/>
            <p:nvPr/>
          </p:nvSpPr>
          <p:spPr>
            <a:xfrm>
              <a:off x="1765833" y="4036682"/>
              <a:ext cx="1274973" cy="509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  <p:sp>
          <p:nvSpPr>
            <p:cNvPr id="8" name="Rectangle 9"/>
            <p:cNvSpPr/>
            <p:nvPr/>
          </p:nvSpPr>
          <p:spPr>
            <a:xfrm>
              <a:off x="9808382" y="4036682"/>
              <a:ext cx="1274973" cy="509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Helvetica Neue"/>
              </a:endParaRPr>
            </a:p>
          </p:txBody>
        </p:sp>
      </p:grpSp>
      <p:grpSp>
        <p:nvGrpSpPr>
          <p:cNvPr id="63" name="Group 25"/>
          <p:cNvGrpSpPr/>
          <p:nvPr/>
        </p:nvGrpSpPr>
        <p:grpSpPr>
          <a:xfrm>
            <a:off x="1312325" y="2205935"/>
            <a:ext cx="1715214" cy="780981"/>
            <a:chOff x="861433" y="1098786"/>
            <a:chExt cx="1346837" cy="587228"/>
          </a:xfrm>
        </p:grpSpPr>
        <p:sp>
          <p:nvSpPr>
            <p:cNvPr id="64" name="Text Placeholder 3"/>
            <p:cNvSpPr txBox="1"/>
            <p:nvPr/>
          </p:nvSpPr>
          <p:spPr>
            <a:xfrm>
              <a:off x="861433" y="1098786"/>
              <a:ext cx="1346837" cy="277705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400" dirty="0" smtClean="0">
                  <a:solidFill>
                    <a:schemeClr val="tx1"/>
                  </a:solidFill>
                </a:rPr>
                <a:t>星期一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,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二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,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四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5" name="Text Placeholder 3"/>
            <p:cNvSpPr txBox="1"/>
            <p:nvPr/>
          </p:nvSpPr>
          <p:spPr>
            <a:xfrm>
              <a:off x="981086" y="1310378"/>
              <a:ext cx="1215889" cy="375636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000" dirty="0" smtClean="0">
                  <a:solidFill>
                    <a:schemeClr val="tx1"/>
                  </a:solidFill>
                  <a:sym typeface="Arial" panose="020B0604020202020204" pitchFamily="34" charset="0"/>
                </a:rPr>
                <a:t>8:30-20:30</a:t>
              </a:r>
              <a:endParaRPr lang="en-US" altLang="zh-CN" sz="2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6" name="Group 25"/>
          <p:cNvGrpSpPr/>
          <p:nvPr/>
        </p:nvGrpSpPr>
        <p:grpSpPr>
          <a:xfrm>
            <a:off x="3968889" y="2231885"/>
            <a:ext cx="1967116" cy="759238"/>
            <a:chOff x="992142" y="1125213"/>
            <a:chExt cx="1544637" cy="570882"/>
          </a:xfrm>
        </p:grpSpPr>
        <p:sp>
          <p:nvSpPr>
            <p:cNvPr id="67" name="Text Placeholder 3"/>
            <p:cNvSpPr txBox="1"/>
            <p:nvPr/>
          </p:nvSpPr>
          <p:spPr>
            <a:xfrm>
              <a:off x="1019510" y="1125213"/>
              <a:ext cx="1035931" cy="27770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400" dirty="0" smtClean="0">
                  <a:solidFill>
                    <a:schemeClr val="tx1"/>
                  </a:solidFill>
                </a:rPr>
                <a:t>星期三</a:t>
              </a:r>
              <a:r>
                <a:rPr lang="en-US" altLang="zh-TW" sz="2400" dirty="0" smtClean="0">
                  <a:solidFill>
                    <a:schemeClr val="tx1"/>
                  </a:solidFill>
                </a:rPr>
                <a:t>,</a:t>
              </a:r>
              <a:r>
                <a:rPr lang="zh-TW" altLang="en-US" sz="2400" dirty="0" smtClean="0">
                  <a:solidFill>
                    <a:schemeClr val="tx1"/>
                  </a:solidFill>
                </a:rPr>
                <a:t>五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8" name="Text Placeholder 3"/>
            <p:cNvSpPr txBox="1"/>
            <p:nvPr/>
          </p:nvSpPr>
          <p:spPr>
            <a:xfrm>
              <a:off x="992142" y="1320457"/>
              <a:ext cx="1544637" cy="37563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000" dirty="0">
                  <a:solidFill>
                    <a:schemeClr val="tx1"/>
                  </a:solidFill>
                  <a:sym typeface="Arial" panose="020B0604020202020204" pitchFamily="34" charset="0"/>
                </a:rPr>
                <a:t>8:30-17:00</a:t>
              </a:r>
              <a:endParaRPr lang="en-US" altLang="zh-CN" sz="2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9" name="Group 25"/>
          <p:cNvGrpSpPr/>
          <p:nvPr/>
        </p:nvGrpSpPr>
        <p:grpSpPr>
          <a:xfrm>
            <a:off x="6535985" y="2278664"/>
            <a:ext cx="1794542" cy="724912"/>
            <a:chOff x="952190" y="765064"/>
            <a:chExt cx="1409127" cy="545071"/>
          </a:xfrm>
        </p:grpSpPr>
        <p:sp>
          <p:nvSpPr>
            <p:cNvPr id="70" name="Text Placeholder 3"/>
            <p:cNvSpPr txBox="1"/>
            <p:nvPr/>
          </p:nvSpPr>
          <p:spPr>
            <a:xfrm>
              <a:off x="1148765" y="765064"/>
              <a:ext cx="725026" cy="27770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400" dirty="0">
                  <a:solidFill>
                    <a:schemeClr val="tx1"/>
                  </a:solidFill>
                </a:rPr>
                <a:t>星期日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1" name="Text Placeholder 3"/>
            <p:cNvSpPr txBox="1"/>
            <p:nvPr/>
          </p:nvSpPr>
          <p:spPr>
            <a:xfrm>
              <a:off x="952190" y="934498"/>
              <a:ext cx="1409127" cy="375637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000" dirty="0">
                  <a:solidFill>
                    <a:schemeClr val="tx1"/>
                  </a:solidFill>
                  <a:sym typeface="Arial" panose="020B0604020202020204" pitchFamily="34" charset="0"/>
                </a:rPr>
                <a:t>10:10-16:00</a:t>
              </a:r>
              <a:endParaRPr lang="en-US" altLang="zh-CN" sz="20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73" name="Text Placeholder 3"/>
          <p:cNvSpPr txBox="1"/>
          <p:nvPr/>
        </p:nvSpPr>
        <p:spPr>
          <a:xfrm>
            <a:off x="9319938" y="2280367"/>
            <a:ext cx="2462213" cy="369332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defPPr>
              <a:defRPr lang="zh-CN"/>
            </a:defPPr>
            <a:lvl1pPr marL="0" indent="0" algn="ctr" defTabSz="1216025">
              <a:spcBef>
                <a:spcPct val="20000"/>
              </a:spcBef>
              <a:buNone/>
              <a:defRPr sz="20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indent="0">
              <a:buNone/>
              <a:defRPr sz="900"/>
            </a:lvl6pPr>
            <a:lvl7pPr indent="0">
              <a:buNone/>
              <a:defRPr sz="900"/>
            </a:lvl7pPr>
            <a:lvl8pPr indent="0">
              <a:buNone/>
              <a:defRPr sz="900"/>
            </a:lvl8pPr>
            <a:lvl9pPr indent="0">
              <a:buNone/>
              <a:defRPr sz="900"/>
            </a:lvl9pPr>
          </a:lstStyle>
          <a:p>
            <a:r>
              <a:rPr lang="zh-TW" altLang="en-US" sz="2400" dirty="0">
                <a:solidFill>
                  <a:schemeClr val="tx1"/>
                </a:solidFill>
              </a:rPr>
              <a:t>星期六，國定假日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1" name="Rounded Rectangle 11"/>
          <p:cNvSpPr>
            <a:spLocks noChangeAspect="1"/>
          </p:cNvSpPr>
          <p:nvPr/>
        </p:nvSpPr>
        <p:spPr>
          <a:xfrm>
            <a:off x="177800" y="3459858"/>
            <a:ext cx="1015370" cy="7206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B1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2" name="Rounded Rectangle 11"/>
          <p:cNvSpPr>
            <a:spLocks noChangeAspect="1"/>
          </p:cNvSpPr>
          <p:nvPr/>
        </p:nvSpPr>
        <p:spPr>
          <a:xfrm>
            <a:off x="177800" y="4400016"/>
            <a:ext cx="1015370" cy="720645"/>
          </a:xfrm>
          <a:prstGeom prst="roundRect">
            <a:avLst>
              <a:gd name="adj" fmla="val 50000"/>
            </a:avLst>
          </a:prstGeom>
          <a:solidFill>
            <a:srgbClr val="E4015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1-4F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3" name="Rounded Rectangle 11"/>
          <p:cNvSpPr>
            <a:spLocks noChangeAspect="1"/>
          </p:cNvSpPr>
          <p:nvPr/>
        </p:nvSpPr>
        <p:spPr>
          <a:xfrm>
            <a:off x="177800" y="5365714"/>
            <a:ext cx="1015370" cy="720645"/>
          </a:xfrm>
          <a:prstGeom prst="roundRect">
            <a:avLst>
              <a:gd name="adj" fmla="val 50000"/>
            </a:avLst>
          </a:prstGeom>
          <a:solidFill>
            <a:srgbClr val="9C01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 anchorCtr="0"/>
          <a:lstStyle/>
          <a:p>
            <a:pPr algn="ctr">
              <a:lnSpc>
                <a:spcPct val="120000"/>
              </a:lnSpc>
            </a:pPr>
            <a:r>
              <a:rPr lang="en-US" altLang="zh-TW" sz="3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5F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50" name="直線接點 49"/>
          <p:cNvCxnSpPr>
            <a:cxnSpLocks/>
          </p:cNvCxnSpPr>
          <p:nvPr/>
        </p:nvCxnSpPr>
        <p:spPr>
          <a:xfrm>
            <a:off x="1418946" y="4360588"/>
            <a:ext cx="8040070" cy="46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/>
          <p:cNvCxnSpPr>
            <a:cxnSpLocks/>
          </p:cNvCxnSpPr>
          <p:nvPr/>
        </p:nvCxnSpPr>
        <p:spPr>
          <a:xfrm>
            <a:off x="1384765" y="5297590"/>
            <a:ext cx="8074251" cy="2016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B84E1700-758C-410A-BAE1-36AFA8D505D2}"/>
              </a:ext>
            </a:extLst>
          </p:cNvPr>
          <p:cNvGrpSpPr/>
          <p:nvPr/>
        </p:nvGrpSpPr>
        <p:grpSpPr>
          <a:xfrm>
            <a:off x="1786465" y="4350051"/>
            <a:ext cx="6002481" cy="1053226"/>
            <a:chOff x="1786465" y="4350051"/>
            <a:chExt cx="6002481" cy="1053226"/>
          </a:xfrm>
        </p:grpSpPr>
        <p:sp>
          <p:nvSpPr>
            <p:cNvPr id="85" name="文字方塊 84"/>
            <p:cNvSpPr txBox="1"/>
            <p:nvPr/>
          </p:nvSpPr>
          <p:spPr>
            <a:xfrm>
              <a:off x="4327046" y="4350051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92" name="文字方塊 91"/>
            <p:cNvSpPr txBox="1"/>
            <p:nvPr/>
          </p:nvSpPr>
          <p:spPr>
            <a:xfrm>
              <a:off x="1786465" y="4373336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93" name="文字方塊 92"/>
            <p:cNvSpPr txBox="1"/>
            <p:nvPr/>
          </p:nvSpPr>
          <p:spPr>
            <a:xfrm>
              <a:off x="7014375" y="4387614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810074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810074"/>
                </a:solidFill>
              </a:endParaRPr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12EFA7D1-965A-4B95-9C83-B0A234D83E37}"/>
              </a:ext>
            </a:extLst>
          </p:cNvPr>
          <p:cNvGrpSpPr/>
          <p:nvPr/>
        </p:nvGrpSpPr>
        <p:grpSpPr>
          <a:xfrm>
            <a:off x="1786465" y="3391327"/>
            <a:ext cx="5909507" cy="1053336"/>
            <a:chOff x="1786465" y="3391327"/>
            <a:chExt cx="5909507" cy="1053336"/>
          </a:xfrm>
        </p:grpSpPr>
        <p:sp>
          <p:nvSpPr>
            <p:cNvPr id="51" name="文字方塊 50"/>
            <p:cNvSpPr txBox="1"/>
            <p:nvPr/>
          </p:nvSpPr>
          <p:spPr>
            <a:xfrm>
              <a:off x="1786465" y="3409201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88" name="文字方塊 87"/>
            <p:cNvSpPr txBox="1"/>
            <p:nvPr/>
          </p:nvSpPr>
          <p:spPr>
            <a:xfrm>
              <a:off x="4346266" y="3429000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94" name="文字方塊 93"/>
            <p:cNvSpPr txBox="1"/>
            <p:nvPr/>
          </p:nvSpPr>
          <p:spPr>
            <a:xfrm>
              <a:off x="7014375" y="3391327"/>
              <a:ext cx="68159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810074"/>
                  </a:solidFill>
                  <a:sym typeface="Wingdings 2" panose="05020102010507070707" pitchFamily="18" charset="2"/>
                </a:rPr>
                <a:t></a:t>
              </a:r>
              <a:endParaRPr lang="zh-TW" altLang="en-US" sz="6000" b="1" dirty="0">
                <a:solidFill>
                  <a:srgbClr val="810074"/>
                </a:solidFill>
              </a:endParaRPr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835327BD-CC73-4513-85B4-FA01B1CC473B}"/>
              </a:ext>
            </a:extLst>
          </p:cNvPr>
          <p:cNvGrpSpPr/>
          <p:nvPr/>
        </p:nvGrpSpPr>
        <p:grpSpPr>
          <a:xfrm>
            <a:off x="1509618" y="5222741"/>
            <a:ext cx="6211438" cy="1093048"/>
            <a:chOff x="1509618" y="5222741"/>
            <a:chExt cx="6211438" cy="1093048"/>
          </a:xfrm>
        </p:grpSpPr>
        <p:sp>
          <p:nvSpPr>
            <p:cNvPr id="86" name="文字方塊 85"/>
            <p:cNvSpPr txBox="1"/>
            <p:nvPr/>
          </p:nvSpPr>
          <p:spPr>
            <a:xfrm>
              <a:off x="4317680" y="5245863"/>
              <a:ext cx="68159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810074"/>
                  </a:solidFill>
                  <a:sym typeface="Wingdings 2" panose="05020102010507070707" pitchFamily="18" charset="2"/>
                </a:rPr>
                <a:t></a:t>
              </a:r>
              <a:endParaRPr lang="zh-TW" altLang="en-US" sz="6000" b="1" dirty="0">
                <a:solidFill>
                  <a:srgbClr val="810074"/>
                </a:solidFill>
              </a:endParaRPr>
            </a:p>
          </p:txBody>
        </p:sp>
        <p:sp>
          <p:nvSpPr>
            <p:cNvPr id="87" name="文字方塊 86"/>
            <p:cNvSpPr txBox="1"/>
            <p:nvPr/>
          </p:nvSpPr>
          <p:spPr>
            <a:xfrm>
              <a:off x="1786465" y="5222741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89" name="Text Placeholder 3"/>
            <p:cNvSpPr txBox="1"/>
            <p:nvPr/>
          </p:nvSpPr>
          <p:spPr>
            <a:xfrm>
              <a:off x="1509618" y="5856929"/>
              <a:ext cx="1669875" cy="458860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1800" b="1" dirty="0">
                  <a:solidFill>
                    <a:srgbClr val="9C0186"/>
                  </a:solidFill>
                  <a:sym typeface="Arial" panose="020B0604020202020204" pitchFamily="34" charset="0"/>
                </a:rPr>
                <a:t>10:00-17:00</a:t>
              </a:r>
              <a:endParaRPr lang="en-US" altLang="zh-CN" sz="1800" b="1" dirty="0">
                <a:solidFill>
                  <a:srgbClr val="9C0186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5" name="文字方塊 94"/>
            <p:cNvSpPr txBox="1"/>
            <p:nvPr/>
          </p:nvSpPr>
          <p:spPr>
            <a:xfrm>
              <a:off x="7039459" y="5255458"/>
              <a:ext cx="68159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810074"/>
                  </a:solidFill>
                  <a:sym typeface="Wingdings 2" panose="05020102010507070707" pitchFamily="18" charset="2"/>
                </a:rPr>
                <a:t></a:t>
              </a:r>
              <a:endParaRPr lang="zh-TW" altLang="en-US" sz="6000" b="1" dirty="0">
                <a:solidFill>
                  <a:srgbClr val="810074"/>
                </a:solidFill>
              </a:endParaRPr>
            </a:p>
          </p:txBody>
        </p:sp>
      </p:grpSp>
      <p:sp>
        <p:nvSpPr>
          <p:cNvPr id="96" name="文字方塊 95"/>
          <p:cNvSpPr txBox="1"/>
          <p:nvPr/>
        </p:nvSpPr>
        <p:spPr>
          <a:xfrm>
            <a:off x="10210245" y="3206385"/>
            <a:ext cx="681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sym typeface="Wingdings 2" panose="05020102010507070707" pitchFamily="18" charset="2"/>
              </a:rPr>
              <a:t></a:t>
            </a:r>
            <a:endParaRPr lang="zh-TW" altLang="en-US" sz="6000" b="1" dirty="0">
              <a:solidFill>
                <a:schemeClr val="bg1"/>
              </a:solidFill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9459016" y="3936356"/>
            <a:ext cx="2243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還書</a:t>
            </a:r>
            <a:r>
              <a:rPr lang="en-US" altLang="zh-TW" sz="2400" dirty="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使用還書箱</a:t>
            </a:r>
            <a:endParaRPr lang="en-US" altLang="zh-TW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400" dirty="0">
                <a:solidFill>
                  <a:schemeClr val="bg1"/>
                </a:solidFill>
                <a:latin typeface="+mj-ea"/>
                <a:ea typeface="+mj-ea"/>
              </a:rPr>
              <a:t>進修部學生週六借書可申請線上預借服務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298609" y="6488668"/>
            <a:ext cx="465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Wingdings 2" panose="05020102010507070707" pitchFamily="18" charset="2"/>
              </a:rPr>
              <a:t></a:t>
            </a:r>
            <a:r>
              <a:rPr lang="zh-TW" altLang="en-US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Wingdings 2" panose="05020102010507070707" pitchFamily="18" charset="2"/>
              </a:rPr>
              <a:t>寒暑假另行公告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sym typeface="Wingdings 2" panose="05020102010507070707" pitchFamily="18" charset="2"/>
              </a:rPr>
              <a:t>,</a:t>
            </a:r>
            <a:r>
              <a:rPr lang="zh-TW" altLang="en-US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閉館前</a:t>
            </a:r>
            <a:r>
              <a:rPr lang="en-US" altLang="zh-TW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15</a:t>
            </a:r>
            <a:r>
              <a:rPr lang="zh-TW" altLang="en-US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分鐘停止借還書</a:t>
            </a:r>
          </a:p>
        </p:txBody>
      </p:sp>
      <p:grpSp>
        <p:nvGrpSpPr>
          <p:cNvPr id="40" name="Group 41"/>
          <p:cNvGrpSpPr/>
          <p:nvPr/>
        </p:nvGrpSpPr>
        <p:grpSpPr>
          <a:xfrm>
            <a:off x="1871024" y="794928"/>
            <a:ext cx="954964" cy="1307245"/>
            <a:chOff x="1549049" y="2785055"/>
            <a:chExt cx="954964" cy="1307245"/>
          </a:xfrm>
        </p:grpSpPr>
        <p:sp>
          <p:nvSpPr>
            <p:cNvPr id="47" name="矩形 52"/>
            <p:cNvSpPr/>
            <p:nvPr/>
          </p:nvSpPr>
          <p:spPr bwMode="auto">
            <a:xfrm>
              <a:off x="1722029" y="2785055"/>
              <a:ext cx="781984" cy="36000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isometricOffAxis2Top">
                <a:rot lat="19390491" lon="18812960" rev="21592509"/>
              </a:camera>
              <a:lightRig rig="chilly" dir="t">
                <a:rot lat="0" lon="0" rev="600000"/>
              </a:lightRig>
            </a:scene3d>
            <a:sp3d extrusionH="666750"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Calibri" panose="020F0502020204030204"/>
                <a:ea typeface="微软雅黑 Light" panose="020B0502040204020203" pitchFamily="34" charset="-122"/>
              </a:endParaRPr>
            </a:p>
          </p:txBody>
        </p:sp>
        <p:sp>
          <p:nvSpPr>
            <p:cNvPr id="42" name="Oval 43"/>
            <p:cNvSpPr>
              <a:spLocks noChangeAspect="1"/>
            </p:cNvSpPr>
            <p:nvPr/>
          </p:nvSpPr>
          <p:spPr>
            <a:xfrm>
              <a:off x="1549049" y="3506408"/>
              <a:ext cx="585892" cy="58589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pic>
        <p:nvPicPr>
          <p:cNvPr id="16" name="圖形 15" descr="打開的書本">
            <a:extLst>
              <a:ext uri="{FF2B5EF4-FFF2-40B4-BE49-F238E27FC236}">
                <a16:creationId xmlns:a16="http://schemas.microsoft.com/office/drawing/2014/main" id="{65F3DF28-4CB5-43E8-98E3-7838B82EE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9245" y="1567529"/>
            <a:ext cx="468000" cy="468000"/>
          </a:xfrm>
          <a:prstGeom prst="rect">
            <a:avLst/>
          </a:prstGeom>
        </p:spPr>
      </p:pic>
      <p:grpSp>
        <p:nvGrpSpPr>
          <p:cNvPr id="49" name="群組 48">
            <a:extLst>
              <a:ext uri="{FF2B5EF4-FFF2-40B4-BE49-F238E27FC236}">
                <a16:creationId xmlns:a16="http://schemas.microsoft.com/office/drawing/2014/main" id="{061E64AE-8A29-48BE-B727-F5C72F93914D}"/>
              </a:ext>
            </a:extLst>
          </p:cNvPr>
          <p:cNvGrpSpPr/>
          <p:nvPr/>
        </p:nvGrpSpPr>
        <p:grpSpPr>
          <a:xfrm>
            <a:off x="4349396" y="794925"/>
            <a:ext cx="946453" cy="1725209"/>
            <a:chOff x="3988568" y="794924"/>
            <a:chExt cx="946453" cy="1725209"/>
          </a:xfrm>
        </p:grpSpPr>
        <p:grpSp>
          <p:nvGrpSpPr>
            <p:cNvPr id="32" name="Group 33"/>
            <p:cNvGrpSpPr/>
            <p:nvPr/>
          </p:nvGrpSpPr>
          <p:grpSpPr>
            <a:xfrm>
              <a:off x="3988568" y="794924"/>
              <a:ext cx="946453" cy="1725209"/>
              <a:chOff x="3627621" y="2792822"/>
              <a:chExt cx="946453" cy="1712875"/>
            </a:xfrm>
          </p:grpSpPr>
          <p:sp>
            <p:nvSpPr>
              <p:cNvPr id="39" name="矩形 52"/>
              <p:cNvSpPr/>
              <p:nvPr/>
            </p:nvSpPr>
            <p:spPr bwMode="auto">
              <a:xfrm>
                <a:off x="3792089" y="2792822"/>
                <a:ext cx="781985" cy="357426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4" name="Oval 35"/>
              <p:cNvSpPr>
                <a:spLocks noChangeAspect="1"/>
              </p:cNvSpPr>
              <p:nvPr/>
            </p:nvSpPr>
            <p:spPr>
              <a:xfrm>
                <a:off x="3627621" y="3544252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sp>
            <p:nvSpPr>
              <p:cNvPr id="37" name="AutoShape 127"/>
              <p:cNvSpPr/>
              <p:nvPr/>
            </p:nvSpPr>
            <p:spPr bwMode="auto">
              <a:xfrm>
                <a:off x="3887943" y="4428811"/>
                <a:ext cx="77447" cy="7688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pic>
          <p:nvPicPr>
            <p:cNvPr id="25" name="圖形 24" descr="花">
              <a:extLst>
                <a:ext uri="{FF2B5EF4-FFF2-40B4-BE49-F238E27FC236}">
                  <a16:creationId xmlns:a16="http://schemas.microsoft.com/office/drawing/2014/main" id="{E450DDA3-81E8-4C17-B575-75F6F854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47514" y="1637202"/>
              <a:ext cx="468000" cy="468000"/>
            </a:xfrm>
            <a:prstGeom prst="rect">
              <a:avLst/>
            </a:prstGeom>
          </p:spPr>
        </p:pic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E1D41D61-DD4E-4CC0-A920-2510043D4A49}"/>
              </a:ext>
            </a:extLst>
          </p:cNvPr>
          <p:cNvGrpSpPr/>
          <p:nvPr/>
        </p:nvGrpSpPr>
        <p:grpSpPr>
          <a:xfrm>
            <a:off x="6918582" y="777968"/>
            <a:ext cx="909610" cy="1384935"/>
            <a:chOff x="6151059" y="794920"/>
            <a:chExt cx="909610" cy="1384935"/>
          </a:xfrm>
        </p:grpSpPr>
        <p:grpSp>
          <p:nvGrpSpPr>
            <p:cNvPr id="26" name="Group 27"/>
            <p:cNvGrpSpPr/>
            <p:nvPr/>
          </p:nvGrpSpPr>
          <p:grpSpPr>
            <a:xfrm>
              <a:off x="6151059" y="794920"/>
              <a:ext cx="909610" cy="1384935"/>
              <a:chOff x="6355858" y="2841150"/>
              <a:chExt cx="909610" cy="1390840"/>
            </a:xfrm>
          </p:grpSpPr>
          <p:sp>
            <p:nvSpPr>
              <p:cNvPr id="31" name="矩形 52"/>
              <p:cNvSpPr/>
              <p:nvPr/>
            </p:nvSpPr>
            <p:spPr bwMode="auto">
              <a:xfrm>
                <a:off x="6483483" y="2841150"/>
                <a:ext cx="781985" cy="361536"/>
              </a:xfrm>
              <a:prstGeom prst="rect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9" name="Oval 30"/>
              <p:cNvSpPr>
                <a:spLocks noChangeAspect="1"/>
              </p:cNvSpPr>
              <p:nvPr/>
            </p:nvSpPr>
            <p:spPr>
              <a:xfrm>
                <a:off x="6355858" y="3646098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</p:grpSp>
        <p:pic>
          <p:nvPicPr>
            <p:cNvPr id="35" name="圖形 34" descr="花盆中的花">
              <a:extLst>
                <a:ext uri="{FF2B5EF4-FFF2-40B4-BE49-F238E27FC236}">
                  <a16:creationId xmlns:a16="http://schemas.microsoft.com/office/drawing/2014/main" id="{A96DDAB5-BCE1-41E2-BB25-EF7F30142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7732" y="1636492"/>
              <a:ext cx="468000" cy="468000"/>
            </a:xfrm>
            <a:prstGeom prst="rect">
              <a:avLst/>
            </a:prstGeom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EB84AB26-968A-4CB1-805F-3E5F10567359}"/>
              </a:ext>
            </a:extLst>
          </p:cNvPr>
          <p:cNvGrpSpPr/>
          <p:nvPr/>
        </p:nvGrpSpPr>
        <p:grpSpPr>
          <a:xfrm>
            <a:off x="10073661" y="767042"/>
            <a:ext cx="907863" cy="1773740"/>
            <a:chOff x="8252392" y="794922"/>
            <a:chExt cx="907863" cy="1773740"/>
          </a:xfrm>
        </p:grpSpPr>
        <p:grpSp>
          <p:nvGrpSpPr>
            <p:cNvPr id="9" name="Group 10"/>
            <p:cNvGrpSpPr/>
            <p:nvPr/>
          </p:nvGrpSpPr>
          <p:grpSpPr>
            <a:xfrm>
              <a:off x="8252392" y="794922"/>
              <a:ext cx="907863" cy="1773740"/>
              <a:chOff x="8377518" y="2866909"/>
              <a:chExt cx="907863" cy="1773740"/>
            </a:xfrm>
          </p:grpSpPr>
          <p:sp>
            <p:nvSpPr>
              <p:cNvPr id="18" name="矩形 52"/>
              <p:cNvSpPr/>
              <p:nvPr/>
            </p:nvSpPr>
            <p:spPr bwMode="auto">
              <a:xfrm>
                <a:off x="8503397" y="2866909"/>
                <a:ext cx="781984" cy="359999"/>
              </a:xfrm>
              <a:prstGeom prst="rect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" lastClr="FFFFFF"/>
                  </a:solidFill>
                  <a:latin typeface="Calibri" panose="020F0502020204030204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1" name="Oval 12"/>
              <p:cNvSpPr>
                <a:spLocks noChangeAspect="1"/>
              </p:cNvSpPr>
              <p:nvPr/>
            </p:nvSpPr>
            <p:spPr>
              <a:xfrm>
                <a:off x="8377518" y="3641324"/>
                <a:ext cx="585892" cy="58589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sp>
            <p:nvSpPr>
              <p:cNvPr id="15" name="AutoShape 54"/>
              <p:cNvSpPr/>
              <p:nvPr/>
            </p:nvSpPr>
            <p:spPr bwMode="auto">
              <a:xfrm>
                <a:off x="8581811" y="4588456"/>
                <a:ext cx="49948" cy="52193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pic>
          <p:nvPicPr>
            <p:cNvPr id="43" name="圖形 42" descr="健行">
              <a:extLst>
                <a:ext uri="{FF2B5EF4-FFF2-40B4-BE49-F238E27FC236}">
                  <a16:creationId xmlns:a16="http://schemas.microsoft.com/office/drawing/2014/main" id="{F934CBC7-6788-4CB9-8591-F7F8A869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20652" y="1629076"/>
              <a:ext cx="46800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905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3" grpId="0"/>
      <p:bldP spid="81" grpId="0" bldLvl="0" animBg="1"/>
      <p:bldP spid="82" grpId="0" bldLvl="0" animBg="1"/>
      <p:bldP spid="83" grpId="0" bldLvl="0" animBg="1"/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340093" y="2916073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入館須知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3827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入館步驟與方式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15"/>
          <p:cNvSpPr txBox="1"/>
          <p:nvPr/>
        </p:nvSpPr>
        <p:spPr>
          <a:xfrm>
            <a:off x="431687" y="1154061"/>
            <a:ext cx="3713581" cy="113500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館內禁止飲食、高聲喧嘩。請勿攜帶食物</a:t>
            </a:r>
            <a:r>
              <a:rPr lang="en-US" altLang="zh-TW" sz="2400" dirty="0">
                <a:solidFill>
                  <a:schemeClr val="tx1"/>
                </a:solidFill>
                <a:sym typeface="Arial" panose="020B0604020202020204" pitchFamily="34" charset="0"/>
              </a:rPr>
              <a:t>/</a:t>
            </a:r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飲料入館</a:t>
            </a:r>
            <a:r>
              <a:rPr lang="zh-TW" altLang="en-US" sz="2400" dirty="0">
                <a:sym typeface="Arial" panose="020B0604020202020204" pitchFamily="34" charset="0"/>
              </a:rPr>
              <a:t>。</a:t>
            </a: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5296277" y="1229949"/>
            <a:ext cx="6753885" cy="1135006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未帶證件，請確實換卡入館</a:t>
            </a:r>
            <a:r>
              <a:rPr lang="zh-TW" altLang="en-US" sz="2400" dirty="0">
                <a:sym typeface="Arial" panose="020B0604020202020204" pitchFamily="34" charset="0"/>
              </a:rPr>
              <a:t>。</a:t>
            </a:r>
            <a:r>
              <a:rPr lang="zh-TW" altLang="en-US" sz="2400" b="1" dirty="0">
                <a:solidFill>
                  <a:srgbClr val="0070C0"/>
                </a:solidFill>
                <a:sym typeface="Arial" panose="020B0604020202020204" pitchFamily="34" charset="0"/>
              </a:rPr>
              <a:t>未拿到學生證前，可利用身份證、駕照、健保卡等入館、借閱圖書</a:t>
            </a:r>
            <a:r>
              <a:rPr lang="zh-TW" altLang="en-US" sz="2000" dirty="0">
                <a:sym typeface="Arial" panose="020B0604020202020204" pitchFamily="34" charset="0"/>
              </a:rPr>
              <a:t>。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353421" y="2440842"/>
            <a:ext cx="2716854" cy="18913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TextBox 15"/>
          <p:cNvSpPr txBox="1"/>
          <p:nvPr/>
        </p:nvSpPr>
        <p:spPr>
          <a:xfrm>
            <a:off x="975228" y="4217890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输入文字，添加相关标题，修改文字内容。</a:t>
            </a:r>
          </a:p>
        </p:txBody>
      </p:sp>
      <p:sp>
        <p:nvSpPr>
          <p:cNvPr id="47" name="TextBox 15"/>
          <p:cNvSpPr txBox="1"/>
          <p:nvPr/>
        </p:nvSpPr>
        <p:spPr>
          <a:xfrm>
            <a:off x="3489887" y="2610595"/>
            <a:ext cx="2385812" cy="142290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000" dirty="0">
                <a:sym typeface="Arial" panose="020B0604020202020204" pitchFamily="34" charset="0"/>
              </a:rPr>
              <a:t>本人的學生證</a:t>
            </a:r>
            <a:r>
              <a:rPr lang="en-US" altLang="zh-TW" sz="2000" dirty="0">
                <a:sym typeface="Arial" panose="020B0604020202020204" pitchFamily="34" charset="0"/>
              </a:rPr>
              <a:t>/</a:t>
            </a:r>
            <a:r>
              <a:rPr lang="zh-TW" altLang="en-US" sz="2000" dirty="0">
                <a:sym typeface="Arial" panose="020B0604020202020204" pitchFamily="34" charset="0"/>
              </a:rPr>
              <a:t>教職員證，感應刷卡→燈綠→推門入館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sp>
        <p:nvSpPr>
          <p:cNvPr id="48" name="TextBox 15"/>
          <p:cNvSpPr txBox="1"/>
          <p:nvPr/>
        </p:nvSpPr>
        <p:spPr>
          <a:xfrm>
            <a:off x="6539869" y="4137558"/>
            <a:ext cx="2003564" cy="738615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Arial" panose="020B0604020202020204" pitchFamily="34" charset="0"/>
              </a:rPr>
              <a:t>输入文字，添加相关标题，修改文字容。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2231784-9565-4A03-AF4E-69A0CAA06102}"/>
              </a:ext>
            </a:extLst>
          </p:cNvPr>
          <p:cNvGrpSpPr/>
          <p:nvPr/>
        </p:nvGrpSpPr>
        <p:grpSpPr>
          <a:xfrm>
            <a:off x="464133" y="2441116"/>
            <a:ext cx="5546922" cy="3713851"/>
            <a:chOff x="464133" y="2441116"/>
            <a:chExt cx="5546922" cy="371385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33" y="2441116"/>
              <a:ext cx="2755115" cy="3675144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530" y="4445458"/>
              <a:ext cx="2663525" cy="1709509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8964851" y="4098916"/>
            <a:ext cx="2716854" cy="205605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2500">
              <a:solidFill>
                <a:prstClr val="white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TextBox 15"/>
          <p:cNvSpPr txBox="1"/>
          <p:nvPr/>
        </p:nvSpPr>
        <p:spPr>
          <a:xfrm>
            <a:off x="8960828" y="4245836"/>
            <a:ext cx="2663525" cy="1884570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000" dirty="0">
                <a:sym typeface="Arial" panose="020B0604020202020204" pitchFamily="34" charset="0"/>
              </a:rPr>
              <a:t>未帶證件，可洽詢櫃枱以身份證</a:t>
            </a:r>
            <a:r>
              <a:rPr lang="en-US" altLang="zh-TW" sz="2000" dirty="0">
                <a:sym typeface="Arial" panose="020B0604020202020204" pitchFamily="34" charset="0"/>
              </a:rPr>
              <a:t>,</a:t>
            </a:r>
            <a:r>
              <a:rPr lang="zh-TW" altLang="en-US" sz="2000" dirty="0">
                <a:sym typeface="Arial" panose="020B0604020202020204" pitchFamily="34" charset="0"/>
              </a:rPr>
              <a:t>駕照</a:t>
            </a:r>
            <a:r>
              <a:rPr lang="en-US" altLang="zh-TW" sz="2000" dirty="0">
                <a:sym typeface="Arial" panose="020B0604020202020204" pitchFamily="34" charset="0"/>
              </a:rPr>
              <a:t>,</a:t>
            </a:r>
            <a:r>
              <a:rPr lang="zh-TW" altLang="en-US" sz="2000" dirty="0">
                <a:sym typeface="Arial" panose="020B0604020202020204" pitchFamily="34" charset="0"/>
              </a:rPr>
              <a:t>健保卡等證件換發臨時證入館。</a:t>
            </a:r>
            <a:endParaRPr lang="zh-CN" altLang="en-US" sz="2000" dirty="0">
              <a:sym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B29B523-3A71-43B5-B4EB-731C0B04B761}"/>
              </a:ext>
            </a:extLst>
          </p:cNvPr>
          <p:cNvGrpSpPr/>
          <p:nvPr/>
        </p:nvGrpSpPr>
        <p:grpSpPr>
          <a:xfrm>
            <a:off x="6139337" y="2440842"/>
            <a:ext cx="5542368" cy="3714125"/>
            <a:chOff x="6139337" y="2440842"/>
            <a:chExt cx="5542368" cy="3714125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3075" y="2440842"/>
              <a:ext cx="1778453" cy="1118235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361" y="3046262"/>
              <a:ext cx="1563344" cy="972747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337" y="2479367"/>
              <a:ext cx="2755456" cy="36756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01378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 bldLvl="0" animBg="1"/>
      <p:bldP spid="46" grpId="0"/>
      <p:bldP spid="47" grpId="0"/>
      <p:bldP spid="48" grpId="0"/>
      <p:bldP spid="41" grpId="0" animBg="1"/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522662" y="2932698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借閱規則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36332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借閱冊數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罰則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6DDA3C1-D97E-171B-8A6F-456DF9E66AC9}"/>
              </a:ext>
            </a:extLst>
          </p:cNvPr>
          <p:cNvGrpSpPr/>
          <p:nvPr/>
        </p:nvGrpSpPr>
        <p:grpSpPr>
          <a:xfrm>
            <a:off x="-1758778" y="1496895"/>
            <a:ext cx="14650695" cy="1161536"/>
            <a:chOff x="-1758778" y="1496895"/>
            <a:chExt cx="14650695" cy="1999634"/>
          </a:xfrm>
        </p:grpSpPr>
        <p:sp>
          <p:nvSpPr>
            <p:cNvPr id="16" name="Color 1"/>
            <p:cNvSpPr/>
            <p:nvPr/>
          </p:nvSpPr>
          <p:spPr bwMode="auto">
            <a:xfrm>
              <a:off x="9526570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7" name="Color 3"/>
            <p:cNvSpPr/>
            <p:nvPr/>
          </p:nvSpPr>
          <p:spPr bwMode="auto">
            <a:xfrm>
              <a:off x="5767270" y="1496910"/>
              <a:ext cx="3363487" cy="1999619"/>
            </a:xfrm>
            <a:custGeom>
              <a:avLst/>
              <a:gdLst>
                <a:gd name="T0" fmla="*/ 766 w 766"/>
                <a:gd name="T1" fmla="*/ 0 h 453"/>
                <a:gd name="T2" fmla="*/ 669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2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69" y="85"/>
                  </a:cubicBezTo>
                  <a:cubicBezTo>
                    <a:pt x="622" y="161"/>
                    <a:pt x="494" y="357"/>
                    <a:pt x="470" y="390"/>
                  </a:cubicBezTo>
                  <a:cubicBezTo>
                    <a:pt x="441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4" y="428"/>
                    <a:pt x="133" y="390"/>
                  </a:cubicBezTo>
                  <a:cubicBezTo>
                    <a:pt x="157" y="357"/>
                    <a:pt x="285" y="161"/>
                    <a:pt x="332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8" name="Color 2"/>
            <p:cNvSpPr/>
            <p:nvPr/>
          </p:nvSpPr>
          <p:spPr bwMode="auto">
            <a:xfrm>
              <a:off x="7645991" y="1496910"/>
              <a:ext cx="3361630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5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19" name="Color 5"/>
            <p:cNvSpPr/>
            <p:nvPr/>
          </p:nvSpPr>
          <p:spPr bwMode="auto">
            <a:xfrm>
              <a:off x="2000534" y="1496910"/>
              <a:ext cx="3365347" cy="1999619"/>
            </a:xfrm>
            <a:custGeom>
              <a:avLst/>
              <a:gdLst>
                <a:gd name="T0" fmla="*/ 766 w 766"/>
                <a:gd name="T1" fmla="*/ 0 h 453"/>
                <a:gd name="T2" fmla="*/ 670 w 766"/>
                <a:gd name="T3" fmla="*/ 85 h 453"/>
                <a:gd name="T4" fmla="*/ 470 w 766"/>
                <a:gd name="T5" fmla="*/ 390 h 453"/>
                <a:gd name="T6" fmla="*/ 337 w 766"/>
                <a:gd name="T7" fmla="*/ 453 h 453"/>
                <a:gd name="T8" fmla="*/ 0 w 766"/>
                <a:gd name="T9" fmla="*/ 453 h 453"/>
                <a:gd name="T10" fmla="*/ 133 w 766"/>
                <a:gd name="T11" fmla="*/ 390 h 453"/>
                <a:gd name="T12" fmla="*/ 333 w 766"/>
                <a:gd name="T13" fmla="*/ 85 h 453"/>
                <a:gd name="T14" fmla="*/ 429 w 766"/>
                <a:gd name="T15" fmla="*/ 0 h 453"/>
                <a:gd name="T16" fmla="*/ 766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766" y="0"/>
                  </a:moveTo>
                  <a:cubicBezTo>
                    <a:pt x="766" y="0"/>
                    <a:pt x="720" y="3"/>
                    <a:pt x="670" y="85"/>
                  </a:cubicBezTo>
                  <a:cubicBezTo>
                    <a:pt x="623" y="161"/>
                    <a:pt x="495" y="357"/>
                    <a:pt x="470" y="390"/>
                  </a:cubicBezTo>
                  <a:cubicBezTo>
                    <a:pt x="442" y="428"/>
                    <a:pt x="406" y="453"/>
                    <a:pt x="337" y="453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69" y="453"/>
                    <a:pt x="105" y="428"/>
                    <a:pt x="133" y="390"/>
                  </a:cubicBezTo>
                  <a:cubicBezTo>
                    <a:pt x="158" y="357"/>
                    <a:pt x="286" y="161"/>
                    <a:pt x="333" y="85"/>
                  </a:cubicBezTo>
                  <a:cubicBezTo>
                    <a:pt x="383" y="3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0" name="Color 4"/>
            <p:cNvSpPr/>
            <p:nvPr/>
          </p:nvSpPr>
          <p:spPr bwMode="auto">
            <a:xfrm>
              <a:off x="3881116" y="1496910"/>
              <a:ext cx="3365347" cy="1999619"/>
            </a:xfrm>
            <a:custGeom>
              <a:avLst/>
              <a:gdLst>
                <a:gd name="T0" fmla="*/ 0 w 766"/>
                <a:gd name="T1" fmla="*/ 0 h 453"/>
                <a:gd name="T2" fmla="*/ 96 w 766"/>
                <a:gd name="T3" fmla="*/ 85 h 453"/>
                <a:gd name="T4" fmla="*/ 296 w 766"/>
                <a:gd name="T5" fmla="*/ 390 h 453"/>
                <a:gd name="T6" fmla="*/ 429 w 766"/>
                <a:gd name="T7" fmla="*/ 453 h 453"/>
                <a:gd name="T8" fmla="*/ 766 w 766"/>
                <a:gd name="T9" fmla="*/ 453 h 453"/>
                <a:gd name="T10" fmla="*/ 633 w 766"/>
                <a:gd name="T11" fmla="*/ 390 h 453"/>
                <a:gd name="T12" fmla="*/ 433 w 766"/>
                <a:gd name="T13" fmla="*/ 85 h 453"/>
                <a:gd name="T14" fmla="*/ 337 w 766"/>
                <a:gd name="T15" fmla="*/ 0 h 453"/>
                <a:gd name="T16" fmla="*/ 0 w 766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6" y="390"/>
                  </a:cubicBezTo>
                  <a:cubicBezTo>
                    <a:pt x="324" y="428"/>
                    <a:pt x="360" y="453"/>
                    <a:pt x="429" y="453"/>
                  </a:cubicBezTo>
                  <a:cubicBezTo>
                    <a:pt x="766" y="453"/>
                    <a:pt x="766" y="453"/>
                    <a:pt x="766" y="453"/>
                  </a:cubicBezTo>
                  <a:cubicBezTo>
                    <a:pt x="697" y="453"/>
                    <a:pt x="661" y="428"/>
                    <a:pt x="633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1" name="Side Color"/>
            <p:cNvSpPr/>
            <p:nvPr/>
          </p:nvSpPr>
          <p:spPr bwMode="auto">
            <a:xfrm>
              <a:off x="-1758778" y="1496895"/>
              <a:ext cx="3365346" cy="1187507"/>
            </a:xfrm>
            <a:custGeom>
              <a:avLst/>
              <a:gdLst>
                <a:gd name="T0" fmla="*/ 766 w 766"/>
                <a:gd name="T1" fmla="*/ 0 h 269"/>
                <a:gd name="T2" fmla="*/ 670 w 766"/>
                <a:gd name="T3" fmla="*/ 50 h 269"/>
                <a:gd name="T4" fmla="*/ 470 w 766"/>
                <a:gd name="T5" fmla="*/ 232 h 269"/>
                <a:gd name="T6" fmla="*/ 337 w 766"/>
                <a:gd name="T7" fmla="*/ 269 h 269"/>
                <a:gd name="T8" fmla="*/ 0 w 766"/>
                <a:gd name="T9" fmla="*/ 269 h 269"/>
                <a:gd name="T10" fmla="*/ 133 w 766"/>
                <a:gd name="T11" fmla="*/ 232 h 269"/>
                <a:gd name="T12" fmla="*/ 332 w 766"/>
                <a:gd name="T13" fmla="*/ 50 h 269"/>
                <a:gd name="T14" fmla="*/ 429 w 766"/>
                <a:gd name="T15" fmla="*/ 0 h 269"/>
                <a:gd name="T16" fmla="*/ 766 w 766"/>
                <a:gd name="T17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6" h="269">
                  <a:moveTo>
                    <a:pt x="766" y="0"/>
                  </a:moveTo>
                  <a:cubicBezTo>
                    <a:pt x="766" y="0"/>
                    <a:pt x="720" y="1"/>
                    <a:pt x="670" y="50"/>
                  </a:cubicBezTo>
                  <a:cubicBezTo>
                    <a:pt x="623" y="96"/>
                    <a:pt x="495" y="212"/>
                    <a:pt x="470" y="232"/>
                  </a:cubicBezTo>
                  <a:cubicBezTo>
                    <a:pt x="442" y="255"/>
                    <a:pt x="406" y="269"/>
                    <a:pt x="337" y="269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69" y="269"/>
                    <a:pt x="104" y="255"/>
                    <a:pt x="133" y="232"/>
                  </a:cubicBezTo>
                  <a:cubicBezTo>
                    <a:pt x="158" y="212"/>
                    <a:pt x="285" y="96"/>
                    <a:pt x="332" y="50"/>
                  </a:cubicBezTo>
                  <a:cubicBezTo>
                    <a:pt x="383" y="1"/>
                    <a:pt x="429" y="0"/>
                    <a:pt x="429" y="0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  <p:sp>
          <p:nvSpPr>
            <p:cNvPr id="22" name="Color 6"/>
            <p:cNvSpPr/>
            <p:nvPr/>
          </p:nvSpPr>
          <p:spPr bwMode="auto">
            <a:xfrm>
              <a:off x="121808" y="1496907"/>
              <a:ext cx="3359771" cy="1999619"/>
            </a:xfrm>
            <a:custGeom>
              <a:avLst/>
              <a:gdLst>
                <a:gd name="T0" fmla="*/ 0 w 765"/>
                <a:gd name="T1" fmla="*/ 0 h 453"/>
                <a:gd name="T2" fmla="*/ 96 w 765"/>
                <a:gd name="T3" fmla="*/ 85 h 453"/>
                <a:gd name="T4" fmla="*/ 295 w 765"/>
                <a:gd name="T5" fmla="*/ 390 h 453"/>
                <a:gd name="T6" fmla="*/ 428 w 765"/>
                <a:gd name="T7" fmla="*/ 453 h 453"/>
                <a:gd name="T8" fmla="*/ 765 w 765"/>
                <a:gd name="T9" fmla="*/ 453 h 453"/>
                <a:gd name="T10" fmla="*/ 632 w 765"/>
                <a:gd name="T11" fmla="*/ 390 h 453"/>
                <a:gd name="T12" fmla="*/ 433 w 765"/>
                <a:gd name="T13" fmla="*/ 85 h 453"/>
                <a:gd name="T14" fmla="*/ 337 w 765"/>
                <a:gd name="T15" fmla="*/ 0 h 453"/>
                <a:gd name="T16" fmla="*/ 0 w 765"/>
                <a:gd name="T17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53">
                  <a:moveTo>
                    <a:pt x="0" y="0"/>
                  </a:moveTo>
                  <a:cubicBezTo>
                    <a:pt x="0" y="0"/>
                    <a:pt x="46" y="3"/>
                    <a:pt x="96" y="85"/>
                  </a:cubicBezTo>
                  <a:cubicBezTo>
                    <a:pt x="143" y="161"/>
                    <a:pt x="271" y="357"/>
                    <a:pt x="295" y="390"/>
                  </a:cubicBezTo>
                  <a:cubicBezTo>
                    <a:pt x="324" y="428"/>
                    <a:pt x="359" y="453"/>
                    <a:pt x="428" y="453"/>
                  </a:cubicBezTo>
                  <a:cubicBezTo>
                    <a:pt x="765" y="453"/>
                    <a:pt x="765" y="453"/>
                    <a:pt x="765" y="453"/>
                  </a:cubicBezTo>
                  <a:cubicBezTo>
                    <a:pt x="696" y="453"/>
                    <a:pt x="661" y="428"/>
                    <a:pt x="632" y="390"/>
                  </a:cubicBezTo>
                  <a:cubicBezTo>
                    <a:pt x="608" y="357"/>
                    <a:pt x="480" y="161"/>
                    <a:pt x="433" y="85"/>
                  </a:cubicBezTo>
                  <a:cubicBezTo>
                    <a:pt x="383" y="3"/>
                    <a:pt x="337" y="0"/>
                    <a:pt x="3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0" tIns="0" rIns="0" bIns="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1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League Gothic Regular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32579" y="1000280"/>
            <a:ext cx="1679238" cy="47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圖書部份</a:t>
            </a:r>
            <a:endParaRPr lang="en-US" sz="28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6113" y="971880"/>
            <a:ext cx="1518132" cy="4732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視聽資料</a:t>
            </a:r>
            <a:endParaRPr lang="en-US" sz="28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86348" y="921090"/>
            <a:ext cx="2205118" cy="47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indent="0" algn="just" defTabSz="6858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Neris Thin" panose="00000300000000000000" pitchFamily="50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latin typeface="Neris Thin" panose="00000300000000000000" pitchFamily="50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Neris Thin" panose="00000300000000000000" pitchFamily="50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TW" altLang="en-US" sz="2800" dirty="0">
                <a:solidFill>
                  <a:schemeClr val="tx1"/>
                </a:solidFill>
                <a:sym typeface="Arial" panose="020B0604020202020204" pitchFamily="34" charset="0"/>
              </a:rPr>
              <a:t>其他注意事項</a:t>
            </a:r>
            <a:endParaRPr lang="en-US" sz="28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5" name="Text Placeholder 7"/>
          <p:cNvSpPr txBox="1"/>
          <p:nvPr/>
        </p:nvSpPr>
        <p:spPr>
          <a:xfrm>
            <a:off x="600886" y="378961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s-ES_tradnl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Text Placeholder 7"/>
          <p:cNvSpPr txBox="1"/>
          <p:nvPr/>
        </p:nvSpPr>
        <p:spPr>
          <a:xfrm>
            <a:off x="5814245" y="3803922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49" name="Text Placeholder 7"/>
          <p:cNvSpPr txBox="1"/>
          <p:nvPr/>
        </p:nvSpPr>
        <p:spPr>
          <a:xfrm>
            <a:off x="5774475" y="4799925"/>
            <a:ext cx="582762" cy="480955"/>
          </a:xfrm>
          <a:prstGeom prst="rect">
            <a:avLst/>
          </a:prstGeom>
        </p:spPr>
        <p:txBody>
          <a:bodyPr vert="horz" lIns="0" tIns="98492" rIns="0" bIns="98492" anchor="ctr" anchorCtr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110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_tradnl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22AC004-D505-430E-B577-B47DD3815283}"/>
              </a:ext>
            </a:extLst>
          </p:cNvPr>
          <p:cNvGrpSpPr/>
          <p:nvPr/>
        </p:nvGrpSpPr>
        <p:grpSpPr>
          <a:xfrm>
            <a:off x="7748450" y="3018286"/>
            <a:ext cx="3637188" cy="720645"/>
            <a:chOff x="7952750" y="3636143"/>
            <a:chExt cx="3637188" cy="720645"/>
          </a:xfrm>
        </p:grpSpPr>
        <p:sp>
          <p:nvSpPr>
            <p:cNvPr id="56" name="Rounded Rectangle 11"/>
            <p:cNvSpPr>
              <a:spLocks noChangeAspect="1"/>
            </p:cNvSpPr>
            <p:nvPr/>
          </p:nvSpPr>
          <p:spPr>
            <a:xfrm>
              <a:off x="7952750" y="3636143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FF388C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01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7" name="Text Placeholder 7"/>
            <p:cNvSpPr txBox="1"/>
            <p:nvPr/>
          </p:nvSpPr>
          <p:spPr>
            <a:xfrm>
              <a:off x="8840737" y="3834859"/>
              <a:ext cx="2749201" cy="4049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書</a:t>
              </a:r>
              <a:r>
                <a:rPr lang="en-US" altLang="zh-TW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+</a:t>
              </a:r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視聽</a:t>
              </a:r>
              <a:r>
                <a:rPr lang="en-US" altLang="zh-TW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,</a:t>
              </a:r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不超過</a:t>
              </a:r>
              <a:r>
                <a:rPr lang="en-US" altLang="zh-TW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20</a:t>
              </a:r>
              <a:r>
                <a:rPr lang="zh-TW" altLang="en-US" sz="2400" b="0" dirty="0">
                  <a:solidFill>
                    <a:schemeClr val="tx1"/>
                  </a:solidFill>
                  <a:sym typeface="Arial" panose="020B0604020202020204" pitchFamily="34" charset="0"/>
                </a:rPr>
                <a:t>件</a:t>
              </a:r>
              <a:endParaRPr lang="es-ES_tradnl" sz="2400" b="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1A86701-9648-4278-9999-9232E16AF1E1}"/>
              </a:ext>
            </a:extLst>
          </p:cNvPr>
          <p:cNvGrpSpPr/>
          <p:nvPr/>
        </p:nvGrpSpPr>
        <p:grpSpPr>
          <a:xfrm>
            <a:off x="7830918" y="4238361"/>
            <a:ext cx="3548200" cy="1131331"/>
            <a:chOff x="7952750" y="4681073"/>
            <a:chExt cx="3548200" cy="1131331"/>
          </a:xfrm>
        </p:grpSpPr>
        <p:sp>
          <p:nvSpPr>
            <p:cNvPr id="58" name="Rounded Rectangle 27"/>
            <p:cNvSpPr>
              <a:spLocks noChangeAspect="1"/>
            </p:cNvSpPr>
            <p:nvPr/>
          </p:nvSpPr>
          <p:spPr>
            <a:xfrm>
              <a:off x="7952750" y="4681073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A4178A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02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9" name="Text Placeholder 7"/>
            <p:cNvSpPr txBox="1"/>
            <p:nvPr/>
          </p:nvSpPr>
          <p:spPr>
            <a:xfrm>
              <a:off x="8751749" y="4704408"/>
              <a:ext cx="2749201" cy="1107996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b="0" dirty="0">
                  <a:solidFill>
                    <a:schemeClr val="tx1"/>
                  </a:solidFill>
                  <a:sym typeface="Arial" panose="020B0604020202020204" pitchFamily="34" charset="0"/>
                </a:rPr>
                <a:t>館藏外借如有遺失，須賠原資料，如賠款則為該資料定價</a:t>
              </a:r>
              <a:r>
                <a:rPr lang="en-US" altLang="zh-TW" b="0" dirty="0">
                  <a:solidFill>
                    <a:schemeClr val="tx1"/>
                  </a:solidFill>
                  <a:sym typeface="Arial" panose="020B0604020202020204" pitchFamily="34" charset="0"/>
                </a:rPr>
                <a:t>2</a:t>
              </a:r>
              <a:r>
                <a:rPr lang="zh-TW" altLang="en-US" b="0" dirty="0">
                  <a:solidFill>
                    <a:schemeClr val="tx1"/>
                  </a:solidFill>
                  <a:sym typeface="Arial" panose="020B0604020202020204" pitchFamily="34" charset="0"/>
                </a:rPr>
                <a:t>倍</a:t>
              </a:r>
              <a:endParaRPr lang="es-ES_tradnl" b="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5D822D3C-645C-4208-A767-0FEEB23CA659}"/>
              </a:ext>
            </a:extLst>
          </p:cNvPr>
          <p:cNvGrpSpPr/>
          <p:nvPr/>
        </p:nvGrpSpPr>
        <p:grpSpPr>
          <a:xfrm>
            <a:off x="7915991" y="5727288"/>
            <a:ext cx="3581472" cy="982562"/>
            <a:chOff x="7952750" y="5838747"/>
            <a:chExt cx="3581472" cy="982562"/>
          </a:xfrm>
        </p:grpSpPr>
        <p:sp>
          <p:nvSpPr>
            <p:cNvPr id="51" name="Rounded Rectangle 23"/>
            <p:cNvSpPr>
              <a:spLocks noChangeAspect="1"/>
            </p:cNvSpPr>
            <p:nvPr/>
          </p:nvSpPr>
          <p:spPr>
            <a:xfrm>
              <a:off x="7952750" y="5838747"/>
              <a:ext cx="719905" cy="720645"/>
            </a:xfrm>
            <a:prstGeom prst="roundRect">
              <a:avLst>
                <a:gd name="adj" fmla="val 50000"/>
              </a:avLst>
            </a:prstGeom>
            <a:solidFill>
              <a:srgbClr val="E40059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r>
                <a:rPr lang="en-US" altLang="zh-TW" sz="2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03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1" name="Text Placeholder 7"/>
            <p:cNvSpPr txBox="1"/>
            <p:nvPr/>
          </p:nvSpPr>
          <p:spPr>
            <a:xfrm>
              <a:off x="8785021" y="5973128"/>
              <a:ext cx="2749201" cy="84818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400" b="0" dirty="0">
                  <a:solidFill>
                    <a:srgbClr val="0070C0"/>
                  </a:solidFill>
                  <a:sym typeface="Arial" panose="020B0604020202020204" pitchFamily="34" charset="0"/>
                </a:rPr>
                <a:t>請勿將證件借給他人，以免產生糾紛</a:t>
              </a:r>
              <a:endParaRPr lang="es-ES_tradnl" sz="2400" b="0" dirty="0">
                <a:solidFill>
                  <a:srgbClr val="0070C0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62" name="圖形 57" descr="書籍">
            <a:extLst>
              <a:ext uri="{FF2B5EF4-FFF2-40B4-BE49-F238E27FC236}">
                <a16:creationId xmlns:a16="http://schemas.microsoft.com/office/drawing/2014/main" id="{BBEE7B50-BE0E-4040-BB00-EDA4348E5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08" y="953332"/>
            <a:ext cx="540000" cy="540000"/>
          </a:xfrm>
          <a:prstGeom prst="rect">
            <a:avLst/>
          </a:prstGeom>
        </p:spPr>
      </p:pic>
      <p:pic>
        <p:nvPicPr>
          <p:cNvPr id="63" name="圖形 12" descr="影片膠片">
            <a:extLst>
              <a:ext uri="{FF2B5EF4-FFF2-40B4-BE49-F238E27FC236}">
                <a16:creationId xmlns:a16="http://schemas.microsoft.com/office/drawing/2014/main" id="{E353D5E8-9D07-4880-9FA9-6A40B4833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1454" y="916357"/>
            <a:ext cx="540000" cy="54000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F153FC0C-5FD2-4234-87EF-0A18646C506D}"/>
              </a:ext>
            </a:extLst>
          </p:cNvPr>
          <p:cNvGrpSpPr/>
          <p:nvPr/>
        </p:nvGrpSpPr>
        <p:grpSpPr>
          <a:xfrm>
            <a:off x="196038" y="3018287"/>
            <a:ext cx="3458615" cy="966908"/>
            <a:chOff x="585663" y="3636143"/>
            <a:chExt cx="3458615" cy="966908"/>
          </a:xfrm>
        </p:grpSpPr>
        <p:sp>
          <p:nvSpPr>
            <p:cNvPr id="31" name="Text Placeholder 7"/>
            <p:cNvSpPr txBox="1"/>
            <p:nvPr/>
          </p:nvSpPr>
          <p:spPr>
            <a:xfrm>
              <a:off x="1385535" y="3685070"/>
              <a:ext cx="1954874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冊數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2" name="Text Placeholder 2"/>
            <p:cNvSpPr txBox="1"/>
            <p:nvPr/>
          </p:nvSpPr>
          <p:spPr>
            <a:xfrm>
              <a:off x="1298303" y="4022043"/>
              <a:ext cx="2745975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可借閱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20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冊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9" name="Rounded Rectangle 11"/>
            <p:cNvSpPr>
              <a:spLocks noChangeAspect="1"/>
            </p:cNvSpPr>
            <p:nvPr/>
          </p:nvSpPr>
          <p:spPr>
            <a:xfrm>
              <a:off x="585663" y="363614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388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3" name="圖形 2" descr="書籍">
              <a:extLst>
                <a:ext uri="{FF2B5EF4-FFF2-40B4-BE49-F238E27FC236}">
                  <a16:creationId xmlns:a16="http://schemas.microsoft.com/office/drawing/2014/main" id="{B3563C27-306F-46B0-9DA4-0E86623D5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4608" y="3748291"/>
              <a:ext cx="540000" cy="540000"/>
            </a:xfrm>
            <a:prstGeom prst="rect">
              <a:avLst/>
            </a:prstGeom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D67599D-B225-4A29-AE79-D71D091294C8}"/>
              </a:ext>
            </a:extLst>
          </p:cNvPr>
          <p:cNvGrpSpPr/>
          <p:nvPr/>
        </p:nvGrpSpPr>
        <p:grpSpPr>
          <a:xfrm>
            <a:off x="3723647" y="3040112"/>
            <a:ext cx="3617306" cy="922427"/>
            <a:chOff x="4371976" y="3636143"/>
            <a:chExt cx="3617306" cy="922427"/>
          </a:xfrm>
        </p:grpSpPr>
        <p:sp>
          <p:nvSpPr>
            <p:cNvPr id="34" name="Rounded Rectangle 11"/>
            <p:cNvSpPr>
              <a:spLocks noChangeAspect="1"/>
            </p:cNvSpPr>
            <p:nvPr/>
          </p:nvSpPr>
          <p:spPr>
            <a:xfrm>
              <a:off x="4371976" y="363614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FF388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7" name="Text Placeholder 7"/>
            <p:cNvSpPr txBox="1"/>
            <p:nvPr/>
          </p:nvSpPr>
          <p:spPr>
            <a:xfrm>
              <a:off x="5240081" y="3666166"/>
              <a:ext cx="2749201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片數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8" name="Text Placeholder 2"/>
            <p:cNvSpPr txBox="1"/>
            <p:nvPr/>
          </p:nvSpPr>
          <p:spPr>
            <a:xfrm>
              <a:off x="5240081" y="3977562"/>
              <a:ext cx="2749201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可借閱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6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片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48" name="圖形 12" descr="影片膠片">
              <a:extLst>
                <a:ext uri="{FF2B5EF4-FFF2-40B4-BE49-F238E27FC236}">
                  <a16:creationId xmlns:a16="http://schemas.microsoft.com/office/drawing/2014/main" id="{CC63CCE0-F0CC-4E9C-86BE-5BDA1E465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2525" y="3726294"/>
              <a:ext cx="540000" cy="540000"/>
            </a:xfrm>
            <a:prstGeom prst="rect">
              <a:avLst/>
            </a:prstGeom>
          </p:spPr>
        </p:pic>
      </p:grpSp>
      <p:pic>
        <p:nvPicPr>
          <p:cNvPr id="5" name="圖形 4" descr="警告">
            <a:extLst>
              <a:ext uri="{FF2B5EF4-FFF2-40B4-BE49-F238E27FC236}">
                <a16:creationId xmlns:a16="http://schemas.microsoft.com/office/drawing/2014/main" id="{A9B077CF-190D-45EE-A003-1C70FD8C79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5991" y="848971"/>
            <a:ext cx="540000" cy="54000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3BE21F47-03A6-4E29-AC63-69674C7A51FD}"/>
              </a:ext>
            </a:extLst>
          </p:cNvPr>
          <p:cNvGrpSpPr/>
          <p:nvPr/>
        </p:nvGrpSpPr>
        <p:grpSpPr>
          <a:xfrm>
            <a:off x="177800" y="4218685"/>
            <a:ext cx="3545847" cy="900059"/>
            <a:chOff x="585663" y="4681073"/>
            <a:chExt cx="3545847" cy="900059"/>
          </a:xfrm>
        </p:grpSpPr>
        <p:sp>
          <p:nvSpPr>
            <p:cNvPr id="42" name="Text Placeholder 7"/>
            <p:cNvSpPr txBox="1"/>
            <p:nvPr/>
          </p:nvSpPr>
          <p:spPr>
            <a:xfrm>
              <a:off x="1385535" y="4681073"/>
              <a:ext cx="2745975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借期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3" name="Text Placeholder 2"/>
            <p:cNvSpPr txBox="1"/>
            <p:nvPr/>
          </p:nvSpPr>
          <p:spPr>
            <a:xfrm>
              <a:off x="1345225" y="5000124"/>
              <a:ext cx="2745975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個月、可續借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次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4" name="Rounded Rectangle 27"/>
            <p:cNvSpPr>
              <a:spLocks noChangeAspect="1"/>
            </p:cNvSpPr>
            <p:nvPr/>
          </p:nvSpPr>
          <p:spPr>
            <a:xfrm>
              <a:off x="585663" y="468107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9C00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9" name="圖形 8" descr="月曆">
              <a:extLst>
                <a:ext uri="{FF2B5EF4-FFF2-40B4-BE49-F238E27FC236}">
                  <a16:creationId xmlns:a16="http://schemas.microsoft.com/office/drawing/2014/main" id="{5BE0EA50-0D00-41A7-8C76-C485021AF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5615" y="4792751"/>
              <a:ext cx="540000" cy="540000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719D6D3-226D-46D4-8B30-6B9F97510426}"/>
              </a:ext>
            </a:extLst>
          </p:cNvPr>
          <p:cNvGrpSpPr/>
          <p:nvPr/>
        </p:nvGrpSpPr>
        <p:grpSpPr>
          <a:xfrm>
            <a:off x="3720170" y="4238361"/>
            <a:ext cx="3794250" cy="915738"/>
            <a:chOff x="4371976" y="4681073"/>
            <a:chExt cx="3794250" cy="915738"/>
          </a:xfrm>
        </p:grpSpPr>
        <p:sp>
          <p:nvSpPr>
            <p:cNvPr id="46" name="Text Placeholder 7"/>
            <p:cNvSpPr txBox="1"/>
            <p:nvPr/>
          </p:nvSpPr>
          <p:spPr>
            <a:xfrm>
              <a:off x="5240081" y="4704408"/>
              <a:ext cx="2749201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借期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7" name="Text Placeholder 2"/>
            <p:cNvSpPr txBox="1"/>
            <p:nvPr/>
          </p:nvSpPr>
          <p:spPr>
            <a:xfrm>
              <a:off x="5240081" y="5015803"/>
              <a:ext cx="2926145" cy="5810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借期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7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天，不得續借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0" name="Rounded Rectangle 27"/>
            <p:cNvSpPr>
              <a:spLocks noChangeAspect="1"/>
            </p:cNvSpPr>
            <p:nvPr/>
          </p:nvSpPr>
          <p:spPr>
            <a:xfrm>
              <a:off x="4371976" y="4681073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9C00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65" name="圖形 64" descr="月曆">
              <a:extLst>
                <a:ext uri="{FF2B5EF4-FFF2-40B4-BE49-F238E27FC236}">
                  <a16:creationId xmlns:a16="http://schemas.microsoft.com/office/drawing/2014/main" id="{F6F27588-1187-485A-B6E2-36AFCF96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59048" y="4792751"/>
              <a:ext cx="540000" cy="540000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DB6A309-5F32-41D9-97EB-8E18B98CD67A}"/>
              </a:ext>
            </a:extLst>
          </p:cNvPr>
          <p:cNvGrpSpPr/>
          <p:nvPr/>
        </p:nvGrpSpPr>
        <p:grpSpPr>
          <a:xfrm>
            <a:off x="196038" y="5537033"/>
            <a:ext cx="3545847" cy="1284506"/>
            <a:chOff x="585663" y="5838747"/>
            <a:chExt cx="3545847" cy="1284506"/>
          </a:xfrm>
        </p:grpSpPr>
        <p:sp>
          <p:nvSpPr>
            <p:cNvPr id="33" name="Rounded Rectangle 23"/>
            <p:cNvSpPr>
              <a:spLocks noChangeAspect="1"/>
            </p:cNvSpPr>
            <p:nvPr/>
          </p:nvSpPr>
          <p:spPr>
            <a:xfrm>
              <a:off x="585663" y="5838747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005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2" name="Text Placeholder 7"/>
            <p:cNvSpPr txBox="1"/>
            <p:nvPr/>
          </p:nvSpPr>
          <p:spPr>
            <a:xfrm>
              <a:off x="1385535" y="5838747"/>
              <a:ext cx="2745975" cy="47256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罰則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5" name="Text Placeholder 2"/>
            <p:cNvSpPr txBox="1"/>
            <p:nvPr/>
          </p:nvSpPr>
          <p:spPr>
            <a:xfrm>
              <a:off x="1281291" y="6292305"/>
              <a:ext cx="2850219" cy="83094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逾期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天，每本罰金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2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元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pic>
          <p:nvPicPr>
            <p:cNvPr id="11" name="圖形 10" descr="硬幣">
              <a:extLst>
                <a:ext uri="{FF2B5EF4-FFF2-40B4-BE49-F238E27FC236}">
                  <a16:creationId xmlns:a16="http://schemas.microsoft.com/office/drawing/2014/main" id="{F7EF9FE5-DAEC-4395-A8B3-63D99C69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88765" y="5943611"/>
              <a:ext cx="540000" cy="540000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1BC514A-05D5-4AEE-9E69-286CDF37AF2E}"/>
              </a:ext>
            </a:extLst>
          </p:cNvPr>
          <p:cNvGrpSpPr/>
          <p:nvPr/>
        </p:nvGrpSpPr>
        <p:grpSpPr>
          <a:xfrm>
            <a:off x="3699482" y="5543610"/>
            <a:ext cx="3774584" cy="1261089"/>
            <a:chOff x="4371976" y="5838747"/>
            <a:chExt cx="3774584" cy="1261089"/>
          </a:xfrm>
        </p:grpSpPr>
        <p:sp>
          <p:nvSpPr>
            <p:cNvPr id="53" name="Text Placeholder 2"/>
            <p:cNvSpPr txBox="1"/>
            <p:nvPr/>
          </p:nvSpPr>
          <p:spPr>
            <a:xfrm>
              <a:off x="5176906" y="6268888"/>
              <a:ext cx="2969654" cy="83094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逾期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天，每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l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片罰金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10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元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4" name="Text Placeholder 7"/>
            <p:cNvSpPr txBox="1"/>
            <p:nvPr/>
          </p:nvSpPr>
          <p:spPr>
            <a:xfrm>
              <a:off x="5240081" y="5911763"/>
              <a:ext cx="2745975" cy="4725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indent="0" algn="just" defTabSz="685800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latin typeface="Neris Thin" panose="00000300000000000000" pitchFamily="50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latin typeface="Neris Thin" panose="00000300000000000000" pitchFamily="50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>
                  <a:latin typeface="Neris Thin" panose="00000300000000000000" pitchFamily="50" charset="0"/>
                </a:defRPr>
              </a:lvl5pPr>
              <a:lvl6pPr marL="18859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  <a:sym typeface="Arial" panose="020B0604020202020204" pitchFamily="34" charset="0"/>
                </a:rPr>
                <a:t>罰則</a:t>
              </a:r>
              <a:endParaRPr lang="es-ES_tradnl" sz="28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0" name="Rounded Rectangle 23"/>
            <p:cNvSpPr>
              <a:spLocks noChangeAspect="1"/>
            </p:cNvSpPr>
            <p:nvPr/>
          </p:nvSpPr>
          <p:spPr>
            <a:xfrm>
              <a:off x="4371976" y="5838747"/>
              <a:ext cx="719905" cy="720645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E4005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694" tIns="43347" rIns="86694" bIns="43347" rtlCol="0" anchor="ctr" anchorCtr="0"/>
            <a:lstStyle/>
            <a:p>
              <a:pPr algn="ctr">
                <a:lnSpc>
                  <a:spcPct val="120000"/>
                </a:lnSpc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66" name="圖形 65" descr="硬幣">
              <a:extLst>
                <a:ext uri="{FF2B5EF4-FFF2-40B4-BE49-F238E27FC236}">
                  <a16:creationId xmlns:a16="http://schemas.microsoft.com/office/drawing/2014/main" id="{FD8C1FBA-9FB1-46C5-BF18-71E7F27F3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59048" y="5943611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2192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6" grpId="0"/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75203" y="2841486"/>
            <a:ext cx="324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0" dirty="0">
                <a:latin typeface="微软雅黑" panose="020B0503020204020204" charset="-122"/>
                <a:ea typeface="微软雅黑" panose="020B0503020204020204" charset="-122"/>
              </a:rPr>
              <a:t>Q &amp; A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1172120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2632114" y="2283504"/>
            <a:ext cx="8186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TW" altLang="en-US" dirty="0"/>
              <a:t>線上圖書預借服務</a:t>
            </a:r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050771" y="3872710"/>
            <a:ext cx="7003514" cy="19943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圖書館得來速服務</a:t>
            </a:r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線上預借申請，館方預先為您準備好圖書、影片等，到館即可取用，節省您的時間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552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C0D0982-B1BE-8B6D-9522-2870DC9B6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536" y="1472569"/>
            <a:ext cx="8345065" cy="506800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1"/>
            <a:ext cx="5466694" cy="567024"/>
            <a:chOff x="6627851" y="3493208"/>
            <a:chExt cx="5466694" cy="567347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4852610" cy="523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软雅黑" panose="020B0503020204020204" charset="-122"/>
                  <a:ea typeface="微软雅黑" panose="020B0503020204020204" charset="-122"/>
                </a:rPr>
                <a:t>熱門服務→線上圖書預借服務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2882311" y="4503228"/>
            <a:ext cx="1807384" cy="1764405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65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5466694" cy="542837"/>
            <a:chOff x="6627851" y="1871939"/>
            <a:chExt cx="5466694" cy="542837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48526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软雅黑" panose="020B0503020204020204" charset="-122"/>
                  <a:ea typeface="微软雅黑" panose="020B0503020204020204" charset="-122"/>
                </a:rPr>
                <a:t>輸入學校電子郵件帳號、密碼</a:t>
              </a:r>
              <a:endParaRPr lang="zh-CN" altLang="en-US" sz="2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0812" t="28999" r="28269" b="34065"/>
          <a:stretch/>
        </p:blipFill>
        <p:spPr>
          <a:xfrm>
            <a:off x="1201417" y="1401153"/>
            <a:ext cx="10151629" cy="5154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7111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8333" t="8662" r="32235" b="41815"/>
          <a:stretch/>
        </p:blipFill>
        <p:spPr>
          <a:xfrm>
            <a:off x="361315" y="1480656"/>
            <a:ext cx="8609511" cy="485191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1"/>
            <a:ext cx="9571985" cy="567024"/>
            <a:chOff x="6627851" y="3493208"/>
            <a:chExt cx="9571985" cy="567347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8957901" cy="523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使用對象</a:t>
              </a:r>
              <a:r>
                <a:rPr lang="en-US" altLang="zh-TW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本校師生。先利用</a:t>
              </a:r>
              <a:r>
                <a:rPr lang="en-US" altLang="zh-TW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書籍索引</a:t>
              </a:r>
              <a:r>
                <a:rPr lang="en-US" altLang="zh-TW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查詢欲借館藏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7361853" y="3122845"/>
            <a:ext cx="765111" cy="4321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任意多边形 8"/>
          <p:cNvSpPr/>
          <p:nvPr/>
        </p:nvSpPr>
        <p:spPr>
          <a:xfrm>
            <a:off x="8970826" y="2747631"/>
            <a:ext cx="2802577" cy="1322684"/>
          </a:xfrm>
          <a:custGeom>
            <a:avLst/>
            <a:gdLst>
              <a:gd name="connsiteX0" fmla="*/ 0 w 2955843"/>
              <a:gd name="connsiteY0" fmla="*/ 348736 h 1394942"/>
              <a:gd name="connsiteX1" fmla="*/ 2258372 w 2955843"/>
              <a:gd name="connsiteY1" fmla="*/ 348736 h 1394942"/>
              <a:gd name="connsiteX2" fmla="*/ 2258372 w 2955843"/>
              <a:gd name="connsiteY2" fmla="*/ 0 h 1394942"/>
              <a:gd name="connsiteX3" fmla="*/ 2955843 w 2955843"/>
              <a:gd name="connsiteY3" fmla="*/ 697471 h 1394942"/>
              <a:gd name="connsiteX4" fmla="*/ 2258372 w 2955843"/>
              <a:gd name="connsiteY4" fmla="*/ 1394942 h 1394942"/>
              <a:gd name="connsiteX5" fmla="*/ 2258372 w 2955843"/>
              <a:gd name="connsiteY5" fmla="*/ 1046207 h 1394942"/>
              <a:gd name="connsiteX6" fmla="*/ 0 w 2955843"/>
              <a:gd name="connsiteY6" fmla="*/ 1046207 h 1394942"/>
              <a:gd name="connsiteX7" fmla="*/ 0 w 2955843"/>
              <a:gd name="connsiteY7" fmla="*/ 348736 h 13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843" h="1394942">
                <a:moveTo>
                  <a:pt x="0" y="348736"/>
                </a:moveTo>
                <a:lnTo>
                  <a:pt x="2258372" y="348736"/>
                </a:lnTo>
                <a:lnTo>
                  <a:pt x="2258372" y="0"/>
                </a:lnTo>
                <a:lnTo>
                  <a:pt x="2955843" y="697471"/>
                </a:lnTo>
                <a:lnTo>
                  <a:pt x="2258372" y="1394942"/>
                </a:lnTo>
                <a:lnTo>
                  <a:pt x="2258372" y="1046207"/>
                </a:lnTo>
                <a:lnTo>
                  <a:pt x="0" y="1046207"/>
                </a:lnTo>
                <a:lnTo>
                  <a:pt x="0" y="348736"/>
                </a:lnTo>
                <a:close/>
              </a:path>
            </a:pathLst>
          </a:custGeom>
          <a:ln>
            <a:noFill/>
          </a:ln>
        </p:spPr>
        <p:style>
          <a:lnRef idx="2">
            <a:scrgbClr r="0" g="0" b="0"/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974" tIns="359535" rIns="571453" bIns="540590" numCol="1" spcCol="1204" anchor="ctr" anchorCtr="0">
            <a:noAutofit/>
          </a:bodyPr>
          <a:lstStyle/>
          <a:p>
            <a:pPr algn="ctr" defTabSz="336550">
              <a:lnSpc>
                <a:spcPct val="120000"/>
              </a:lnSpc>
            </a:pP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注意事項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980158" y="4070315"/>
            <a:ext cx="2793246" cy="2585323"/>
          </a:xfrm>
          <a:prstGeom prst="rect">
            <a:avLst/>
          </a:prstGeom>
          <a:noFill/>
          <a:ln w="38100">
            <a:solidFill>
              <a:srgbClr val="005BD3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利用書籍索引查詢館藏的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書名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片名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條碼號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索書號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資料請確實、完整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2905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067884" y="301984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環境介紹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9072" t="25122" r="19296" b="10649"/>
          <a:stretch/>
        </p:blipFill>
        <p:spPr>
          <a:xfrm>
            <a:off x="361308" y="1057522"/>
            <a:ext cx="8818906" cy="587512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線上圖書預借服務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386706" y="493607"/>
            <a:ext cx="3671331" cy="542837"/>
            <a:chOff x="6627851" y="1871939"/>
            <a:chExt cx="3671331" cy="542837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3057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點選</a:t>
              </a:r>
              <a:r>
                <a:rPr lang="en-US" altLang="zh-TW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r>
                <a:rPr lang="zh-TW" altLang="en-US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借閱申請</a:t>
              </a:r>
              <a:r>
                <a:rPr lang="en-US" altLang="zh-TW" sz="2800" b="1" dirty="0">
                  <a:solidFill>
                    <a:srgbClr val="005BD3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zh-CN" altLang="en-US" sz="2800" b="1" dirty="0">
                <a:solidFill>
                  <a:srgbClr val="005BD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6661689" y="1015366"/>
            <a:ext cx="765111" cy="432119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22F0F9F2-2630-8BFD-5E7C-5E68D5AF6CC5}"/>
              </a:ext>
            </a:extLst>
          </p:cNvPr>
          <p:cNvGrpSpPr/>
          <p:nvPr/>
        </p:nvGrpSpPr>
        <p:grpSpPr>
          <a:xfrm>
            <a:off x="223421" y="1447485"/>
            <a:ext cx="11607271" cy="1322684"/>
            <a:chOff x="223421" y="1447485"/>
            <a:chExt cx="11607271" cy="1322684"/>
          </a:xfrm>
        </p:grpSpPr>
        <p:sp>
          <p:nvSpPr>
            <p:cNvPr id="12" name="任意多边形 4"/>
            <p:cNvSpPr/>
            <p:nvPr/>
          </p:nvSpPr>
          <p:spPr>
            <a:xfrm>
              <a:off x="9078162" y="1447485"/>
              <a:ext cx="2752530" cy="1322684"/>
            </a:xfrm>
            <a:custGeom>
              <a:avLst/>
              <a:gdLst>
                <a:gd name="connsiteX0" fmla="*/ 0 w 9581341"/>
                <a:gd name="connsiteY0" fmla="*/ 348736 h 1394942"/>
                <a:gd name="connsiteX1" fmla="*/ 8883870 w 9581341"/>
                <a:gd name="connsiteY1" fmla="*/ 348736 h 1394942"/>
                <a:gd name="connsiteX2" fmla="*/ 8883870 w 9581341"/>
                <a:gd name="connsiteY2" fmla="*/ 0 h 1394942"/>
                <a:gd name="connsiteX3" fmla="*/ 9581341 w 9581341"/>
                <a:gd name="connsiteY3" fmla="*/ 697471 h 1394942"/>
                <a:gd name="connsiteX4" fmla="*/ 8883870 w 9581341"/>
                <a:gd name="connsiteY4" fmla="*/ 1394942 h 1394942"/>
                <a:gd name="connsiteX5" fmla="*/ 8883870 w 9581341"/>
                <a:gd name="connsiteY5" fmla="*/ 1046207 h 1394942"/>
                <a:gd name="connsiteX6" fmla="*/ 0 w 9581341"/>
                <a:gd name="connsiteY6" fmla="*/ 1046207 h 1394942"/>
                <a:gd name="connsiteX7" fmla="*/ 0 w 95813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81341" h="1394942">
                  <a:moveTo>
                    <a:pt x="0" y="348736"/>
                  </a:moveTo>
                  <a:lnTo>
                    <a:pt x="8883870" y="348736"/>
                  </a:lnTo>
                  <a:lnTo>
                    <a:pt x="8883870" y="0"/>
                  </a:lnTo>
                  <a:lnTo>
                    <a:pt x="9581341" y="697471"/>
                  </a:lnTo>
                  <a:lnTo>
                    <a:pt x="8883870" y="1394942"/>
                  </a:lnTo>
                  <a:lnTo>
                    <a:pt x="88838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974" tIns="359535" rIns="571453" bIns="540590" numCol="1" spcCol="1204" anchor="ctr" anchorCtr="0">
              <a:noAutofit/>
            </a:bodyPr>
            <a:lstStyle/>
            <a:p>
              <a:pPr algn="ctr" defTabSz="336550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填寫完整資料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橢圓 3"/>
            <p:cNvSpPr/>
            <p:nvPr/>
          </p:nvSpPr>
          <p:spPr>
            <a:xfrm>
              <a:off x="223421" y="1782256"/>
              <a:ext cx="326571" cy="3265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1</a:t>
              </a:r>
              <a:endParaRPr lang="zh-TW" altLang="en-US" dirty="0"/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0AAF27AA-39DF-B6D6-0019-A2C0AAB2D993}"/>
              </a:ext>
            </a:extLst>
          </p:cNvPr>
          <p:cNvGrpSpPr/>
          <p:nvPr/>
        </p:nvGrpSpPr>
        <p:grpSpPr>
          <a:xfrm>
            <a:off x="243153" y="4952867"/>
            <a:ext cx="11739638" cy="1443267"/>
            <a:chOff x="243153" y="4952867"/>
            <a:chExt cx="11739638" cy="1443267"/>
          </a:xfrm>
        </p:grpSpPr>
        <p:sp>
          <p:nvSpPr>
            <p:cNvPr id="16" name="橢圓 15"/>
            <p:cNvSpPr/>
            <p:nvPr/>
          </p:nvSpPr>
          <p:spPr>
            <a:xfrm>
              <a:off x="243153" y="5903526"/>
              <a:ext cx="326571" cy="3265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3</a:t>
              </a:r>
              <a:endParaRPr lang="zh-TW" altLang="en-US" dirty="0"/>
            </a:p>
          </p:txBody>
        </p:sp>
        <p:sp>
          <p:nvSpPr>
            <p:cNvPr id="17" name="任意多边形 7"/>
            <p:cNvSpPr/>
            <p:nvPr/>
          </p:nvSpPr>
          <p:spPr>
            <a:xfrm>
              <a:off x="9180214" y="4952867"/>
              <a:ext cx="2802577" cy="1322684"/>
            </a:xfrm>
            <a:custGeom>
              <a:avLst/>
              <a:gdLst>
                <a:gd name="connsiteX0" fmla="*/ 0 w 5164342"/>
                <a:gd name="connsiteY0" fmla="*/ 348736 h 1394942"/>
                <a:gd name="connsiteX1" fmla="*/ 4466871 w 5164342"/>
                <a:gd name="connsiteY1" fmla="*/ 348736 h 1394942"/>
                <a:gd name="connsiteX2" fmla="*/ 4466871 w 5164342"/>
                <a:gd name="connsiteY2" fmla="*/ 0 h 1394942"/>
                <a:gd name="connsiteX3" fmla="*/ 5164342 w 5164342"/>
                <a:gd name="connsiteY3" fmla="*/ 697471 h 1394942"/>
                <a:gd name="connsiteX4" fmla="*/ 4466871 w 5164342"/>
                <a:gd name="connsiteY4" fmla="*/ 1394942 h 1394942"/>
                <a:gd name="connsiteX5" fmla="*/ 4466871 w 5164342"/>
                <a:gd name="connsiteY5" fmla="*/ 1046207 h 1394942"/>
                <a:gd name="connsiteX6" fmla="*/ 0 w 5164342"/>
                <a:gd name="connsiteY6" fmla="*/ 1046207 h 1394942"/>
                <a:gd name="connsiteX7" fmla="*/ 0 w 5164342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4342" h="1394942">
                  <a:moveTo>
                    <a:pt x="0" y="348736"/>
                  </a:moveTo>
                  <a:lnTo>
                    <a:pt x="4466871" y="348736"/>
                  </a:lnTo>
                  <a:lnTo>
                    <a:pt x="4466871" y="0"/>
                  </a:lnTo>
                  <a:lnTo>
                    <a:pt x="5164342" y="697471"/>
                  </a:lnTo>
                  <a:lnTo>
                    <a:pt x="4466871" y="1394942"/>
                  </a:lnTo>
                  <a:lnTo>
                    <a:pt x="4466871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974" tIns="359535" rIns="571453" bIns="540590" numCol="1" spcCol="1204" anchor="ctr" anchorCtr="0">
              <a:noAutofit/>
            </a:bodyPr>
            <a:lstStyle/>
            <a:p>
              <a:pPr algn="ctr" defTabSz="336550">
                <a:lnSpc>
                  <a:spcPct val="120000"/>
                </a:lnSpc>
              </a:pPr>
              <a:r>
                <a:rPr lang="zh-TW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進修學生可勾選</a:t>
              </a:r>
              <a:r>
                <a:rPr lang="en-US" altLang="zh-TW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”</a:t>
              </a:r>
              <a:r>
                <a:rPr lang="zh-TW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週六</a:t>
              </a:r>
              <a:r>
                <a:rPr lang="en-US" altLang="zh-TW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”</a:t>
              </a:r>
              <a:r>
                <a:rPr lang="zh-TW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取書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581452" y="6112265"/>
              <a:ext cx="1997996" cy="28386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3DF6B18F-511E-1275-DFD4-3DECE6C4755E}"/>
              </a:ext>
            </a:extLst>
          </p:cNvPr>
          <p:cNvGrpSpPr/>
          <p:nvPr/>
        </p:nvGrpSpPr>
        <p:grpSpPr>
          <a:xfrm>
            <a:off x="278674" y="3829160"/>
            <a:ext cx="11580256" cy="1244290"/>
            <a:chOff x="278674" y="3829160"/>
            <a:chExt cx="11580256" cy="1244290"/>
          </a:xfrm>
        </p:grpSpPr>
        <p:sp>
          <p:nvSpPr>
            <p:cNvPr id="14" name="橢圓 13"/>
            <p:cNvSpPr/>
            <p:nvPr/>
          </p:nvSpPr>
          <p:spPr>
            <a:xfrm>
              <a:off x="278674" y="4376918"/>
              <a:ext cx="326571" cy="3265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2</a:t>
              </a:r>
              <a:endParaRPr lang="zh-TW" altLang="en-US" dirty="0"/>
            </a:p>
          </p:txBody>
        </p:sp>
        <p:sp>
          <p:nvSpPr>
            <p:cNvPr id="15" name="任意多边形 6"/>
            <p:cNvSpPr/>
            <p:nvPr/>
          </p:nvSpPr>
          <p:spPr>
            <a:xfrm>
              <a:off x="9128851" y="3829160"/>
              <a:ext cx="2730079" cy="1244290"/>
            </a:xfrm>
            <a:custGeom>
              <a:avLst/>
              <a:gdLst>
                <a:gd name="connsiteX0" fmla="*/ 0 w 7372841"/>
                <a:gd name="connsiteY0" fmla="*/ 348736 h 1394942"/>
                <a:gd name="connsiteX1" fmla="*/ 6675370 w 7372841"/>
                <a:gd name="connsiteY1" fmla="*/ 348736 h 1394942"/>
                <a:gd name="connsiteX2" fmla="*/ 6675370 w 7372841"/>
                <a:gd name="connsiteY2" fmla="*/ 0 h 1394942"/>
                <a:gd name="connsiteX3" fmla="*/ 7372841 w 7372841"/>
                <a:gd name="connsiteY3" fmla="*/ 697471 h 1394942"/>
                <a:gd name="connsiteX4" fmla="*/ 6675370 w 7372841"/>
                <a:gd name="connsiteY4" fmla="*/ 1394942 h 1394942"/>
                <a:gd name="connsiteX5" fmla="*/ 6675370 w 7372841"/>
                <a:gd name="connsiteY5" fmla="*/ 1046207 h 1394942"/>
                <a:gd name="connsiteX6" fmla="*/ 0 w 7372841"/>
                <a:gd name="connsiteY6" fmla="*/ 1046207 h 1394942"/>
                <a:gd name="connsiteX7" fmla="*/ 0 w 7372841"/>
                <a:gd name="connsiteY7" fmla="*/ 348736 h 13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72841" h="1394942">
                  <a:moveTo>
                    <a:pt x="0" y="348736"/>
                  </a:moveTo>
                  <a:lnTo>
                    <a:pt x="6675370" y="348736"/>
                  </a:lnTo>
                  <a:lnTo>
                    <a:pt x="6675370" y="0"/>
                  </a:lnTo>
                  <a:lnTo>
                    <a:pt x="7372841" y="697471"/>
                  </a:lnTo>
                  <a:lnTo>
                    <a:pt x="6675370" y="1394942"/>
                  </a:lnTo>
                  <a:lnTo>
                    <a:pt x="6675370" y="1046207"/>
                  </a:lnTo>
                  <a:lnTo>
                    <a:pt x="0" y="1046207"/>
                  </a:lnTo>
                  <a:lnTo>
                    <a:pt x="0" y="34873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974" tIns="359535" rIns="571453" bIns="540590" numCol="1" spcCol="1204" anchor="ctr" anchorCtr="0">
              <a:noAutofit/>
            </a:bodyPr>
            <a:lstStyle/>
            <a:p>
              <a:pPr algn="ctr" defTabSz="336550">
                <a:lnSpc>
                  <a:spcPct val="120000"/>
                </a:lnSpc>
              </a:pPr>
              <a:r>
                <a:rPr lang="zh-TW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點選</a:t>
              </a:r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”</a:t>
              </a:r>
              <a:r>
                <a:rPr lang="zh-TW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申請</a:t>
              </a:r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”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4362524" y="4376918"/>
              <a:ext cx="765111" cy="432119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EE622287-5E20-DFF3-1A0D-4C6392F882A2}"/>
              </a:ext>
            </a:extLst>
          </p:cNvPr>
          <p:cNvGrpSpPr/>
          <p:nvPr/>
        </p:nvGrpSpPr>
        <p:grpSpPr>
          <a:xfrm>
            <a:off x="3648015" y="5863636"/>
            <a:ext cx="8334776" cy="1322684"/>
            <a:chOff x="3648015" y="5863636"/>
            <a:chExt cx="8334776" cy="1322684"/>
          </a:xfrm>
        </p:grpSpPr>
        <p:sp>
          <p:nvSpPr>
            <p:cNvPr id="21" name="橢圓 20"/>
            <p:cNvSpPr/>
            <p:nvPr/>
          </p:nvSpPr>
          <p:spPr>
            <a:xfrm>
              <a:off x="3648015" y="6361694"/>
              <a:ext cx="326571" cy="3265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4</a:t>
              </a:r>
              <a:endParaRPr lang="zh-TW" altLang="en-US" dirty="0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F5A9EBB9-E6EC-A97A-8447-8C925BBADCCC}"/>
                </a:ext>
              </a:extLst>
            </p:cNvPr>
            <p:cNvGrpSpPr/>
            <p:nvPr/>
          </p:nvGrpSpPr>
          <p:grpSpPr>
            <a:xfrm>
              <a:off x="4352588" y="5863636"/>
              <a:ext cx="7630203" cy="1322684"/>
              <a:chOff x="4352588" y="5863636"/>
              <a:chExt cx="7630203" cy="1322684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4352588" y="6308919"/>
                <a:ext cx="889367" cy="432119"/>
              </a:xfrm>
              <a:prstGeom prst="roundRect">
                <a:avLst/>
              </a:prstGeom>
              <a:noFill/>
              <a:ln w="76200">
                <a:solidFill>
                  <a:srgbClr val="E401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任意多边形 8"/>
              <p:cNvSpPr/>
              <p:nvPr/>
            </p:nvSpPr>
            <p:spPr>
              <a:xfrm>
                <a:off x="9180214" y="5863636"/>
                <a:ext cx="2802577" cy="1322684"/>
              </a:xfrm>
              <a:custGeom>
                <a:avLst/>
                <a:gdLst>
                  <a:gd name="connsiteX0" fmla="*/ 0 w 2955843"/>
                  <a:gd name="connsiteY0" fmla="*/ 348736 h 1394942"/>
                  <a:gd name="connsiteX1" fmla="*/ 2258372 w 2955843"/>
                  <a:gd name="connsiteY1" fmla="*/ 348736 h 1394942"/>
                  <a:gd name="connsiteX2" fmla="*/ 2258372 w 2955843"/>
                  <a:gd name="connsiteY2" fmla="*/ 0 h 1394942"/>
                  <a:gd name="connsiteX3" fmla="*/ 2955843 w 2955843"/>
                  <a:gd name="connsiteY3" fmla="*/ 697471 h 1394942"/>
                  <a:gd name="connsiteX4" fmla="*/ 2258372 w 2955843"/>
                  <a:gd name="connsiteY4" fmla="*/ 1394942 h 1394942"/>
                  <a:gd name="connsiteX5" fmla="*/ 2258372 w 2955843"/>
                  <a:gd name="connsiteY5" fmla="*/ 1046207 h 1394942"/>
                  <a:gd name="connsiteX6" fmla="*/ 0 w 2955843"/>
                  <a:gd name="connsiteY6" fmla="*/ 1046207 h 1394942"/>
                  <a:gd name="connsiteX7" fmla="*/ 0 w 2955843"/>
                  <a:gd name="connsiteY7" fmla="*/ 348736 h 139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55843" h="1394942">
                    <a:moveTo>
                      <a:pt x="0" y="348736"/>
                    </a:moveTo>
                    <a:lnTo>
                      <a:pt x="2258372" y="348736"/>
                    </a:lnTo>
                    <a:lnTo>
                      <a:pt x="2258372" y="0"/>
                    </a:lnTo>
                    <a:lnTo>
                      <a:pt x="2955843" y="697471"/>
                    </a:lnTo>
                    <a:lnTo>
                      <a:pt x="2258372" y="1394942"/>
                    </a:lnTo>
                    <a:lnTo>
                      <a:pt x="2258372" y="1046207"/>
                    </a:lnTo>
                    <a:lnTo>
                      <a:pt x="0" y="1046207"/>
                    </a:lnTo>
                    <a:lnTo>
                      <a:pt x="0" y="34873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rgbClr r="0" g="0" b="0"/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11974" tIns="359535" rIns="571453" bIns="540590" numCol="1" spcCol="1204" anchor="ctr" anchorCtr="0">
                <a:noAutofit/>
              </a:bodyPr>
              <a:lstStyle/>
              <a:p>
                <a:pPr algn="ctr" defTabSz="336550">
                  <a:lnSpc>
                    <a:spcPct val="120000"/>
                  </a:lnSpc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cs typeface="+mn-ea"/>
                    <a:sym typeface="Arial" panose="020B0604020202020204" pitchFamily="34" charset="0"/>
                  </a:rPr>
                  <a:t>確認無誤送出即可</a:t>
                </a:r>
                <a:endPara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195892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申請、取書注意事項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57838" y="829016"/>
            <a:ext cx="6492835" cy="707886"/>
            <a:chOff x="6627851" y="1871850"/>
            <a:chExt cx="6492835" cy="707886"/>
          </a:xfrm>
        </p:grpSpPr>
        <p:sp>
          <p:nvSpPr>
            <p:cNvPr id="3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570"/>
            <p:cNvSpPr txBox="1"/>
            <p:nvPr/>
          </p:nvSpPr>
          <p:spPr>
            <a:xfrm>
              <a:off x="7293450" y="1871850"/>
              <a:ext cx="5827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圖書、影片皆可提出申請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文本框 571"/>
            <p:cNvSpPr txBox="1"/>
            <p:nvPr/>
          </p:nvSpPr>
          <p:spPr>
            <a:xfrm>
              <a:off x="6667040" y="19143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588885" y="1798861"/>
            <a:ext cx="9151159" cy="1323439"/>
            <a:chOff x="6627851" y="3377689"/>
            <a:chExt cx="9151157" cy="1324193"/>
          </a:xfrm>
        </p:grpSpPr>
        <p:sp>
          <p:nvSpPr>
            <p:cNvPr id="8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文本框 573"/>
            <p:cNvSpPr txBox="1"/>
            <p:nvPr/>
          </p:nvSpPr>
          <p:spPr>
            <a:xfrm>
              <a:off x="7293448" y="3377689"/>
              <a:ext cx="8485560" cy="1324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必須是</a:t>
              </a:r>
              <a:r>
                <a:rPr lang="en-US" altLang="zh-TW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“</a:t>
              </a: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書在館</a:t>
              </a:r>
              <a:r>
                <a:rPr lang="en-US" altLang="zh-TW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”</a:t>
              </a: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狀態</a:t>
              </a:r>
              <a:r>
                <a:rPr lang="en-US" altLang="zh-TW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方能為您準備資料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文本框 574"/>
            <p:cNvSpPr txBox="1"/>
            <p:nvPr/>
          </p:nvSpPr>
          <p:spPr>
            <a:xfrm>
              <a:off x="6667040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588885" y="5818457"/>
            <a:ext cx="8544679" cy="707886"/>
            <a:chOff x="6627851" y="5163977"/>
            <a:chExt cx="8544679" cy="708289"/>
          </a:xfrm>
        </p:grpSpPr>
        <p:sp>
          <p:nvSpPr>
            <p:cNvPr id="13" name="矩形: 圆角 28"/>
            <p:cNvSpPr/>
            <p:nvPr/>
          </p:nvSpPr>
          <p:spPr>
            <a:xfrm>
              <a:off x="6627851" y="5163977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文本框 576"/>
            <p:cNvSpPr txBox="1"/>
            <p:nvPr/>
          </p:nvSpPr>
          <p:spPr>
            <a:xfrm>
              <a:off x="7293450" y="5163977"/>
              <a:ext cx="7879080" cy="708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申請後，接獲郵件再攜證到館取書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文本框 577"/>
            <p:cNvSpPr txBox="1"/>
            <p:nvPr/>
          </p:nvSpPr>
          <p:spPr>
            <a:xfrm>
              <a:off x="6667040" y="5210848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1"/>
          <p:cNvGrpSpPr/>
          <p:nvPr/>
        </p:nvGrpSpPr>
        <p:grpSpPr>
          <a:xfrm>
            <a:off x="1628075" y="3238362"/>
            <a:ext cx="7831740" cy="1323439"/>
            <a:chOff x="6627851" y="5113666"/>
            <a:chExt cx="4530858" cy="1324193"/>
          </a:xfrm>
        </p:grpSpPr>
        <p:sp>
          <p:nvSpPr>
            <p:cNvPr id="19" name="矩形: 圆角 28"/>
            <p:cNvSpPr/>
            <p:nvPr/>
          </p:nvSpPr>
          <p:spPr>
            <a:xfrm>
              <a:off x="6627851" y="5163977"/>
              <a:ext cx="24183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576"/>
            <p:cNvSpPr txBox="1"/>
            <p:nvPr/>
          </p:nvSpPr>
          <p:spPr>
            <a:xfrm>
              <a:off x="7009671" y="5113666"/>
              <a:ext cx="4149038" cy="1324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取書地點為圖書館</a:t>
              </a:r>
              <a:r>
                <a:rPr lang="en-US" altLang="zh-TW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本框 577"/>
            <p:cNvSpPr txBox="1"/>
            <p:nvPr/>
          </p:nvSpPr>
          <p:spPr>
            <a:xfrm>
              <a:off x="6638185" y="521084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grpSp>
        <p:nvGrpSpPr>
          <p:cNvPr id="23" name="组合 6"/>
          <p:cNvGrpSpPr/>
          <p:nvPr/>
        </p:nvGrpSpPr>
        <p:grpSpPr>
          <a:xfrm>
            <a:off x="1557838" y="4135194"/>
            <a:ext cx="9822286" cy="1323439"/>
            <a:chOff x="6627851" y="3377689"/>
            <a:chExt cx="8459199" cy="1324192"/>
          </a:xfrm>
        </p:grpSpPr>
        <p:sp>
          <p:nvSpPr>
            <p:cNvPr id="24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573"/>
            <p:cNvSpPr txBox="1"/>
            <p:nvPr/>
          </p:nvSpPr>
          <p:spPr>
            <a:xfrm>
              <a:off x="7293448" y="3377689"/>
              <a:ext cx="7793602" cy="132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進修部學生可在備註欄勾選欲週六至進修部辦公室取件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文本框 574"/>
            <p:cNvSpPr txBox="1"/>
            <p:nvPr/>
          </p:nvSpPr>
          <p:spPr>
            <a:xfrm>
              <a:off x="6667040" y="3537851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6412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475203" y="2841486"/>
            <a:ext cx="324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8000" dirty="0">
                <a:latin typeface="微软雅黑" panose="020B0503020204020204" charset="-122"/>
                <a:ea typeface="微软雅黑" panose="020B0503020204020204" charset="-122"/>
              </a:rPr>
              <a:t>Q &amp; A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620155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361795" y="2760558"/>
            <a:ext cx="41857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200" b="1" spc="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TW" altLang="en-US" dirty="0"/>
              <a:t>館藏</a:t>
            </a:r>
            <a:r>
              <a:rPr lang="zh-TW" altLang="en-US" dirty="0" smtClean="0"/>
              <a:t>查詢</a:t>
            </a:r>
            <a:endParaRPr lang="en-US" altLang="zh-TW" dirty="0" smtClean="0"/>
          </a:p>
          <a:p>
            <a:pPr algn="ctr"/>
            <a:r>
              <a:rPr lang="zh-TW" altLang="en-US" sz="4000" dirty="0" smtClean="0"/>
              <a:t>使用</a:t>
            </a:r>
            <a:r>
              <a:rPr lang="zh-TW" altLang="en-US" sz="4000" dirty="0"/>
              <a:t>小訣竅</a:t>
            </a:r>
            <a:endParaRPr lang="zh-CN" altLang="en-US" sz="4000" dirty="0"/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27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07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85190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740087"/>
            <a:ext cx="4318235" cy="481282"/>
            <a:chOff x="6627851" y="1871939"/>
            <a:chExt cx="4318235" cy="481282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142352" y="1891556"/>
              <a:ext cx="3803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學校首頁</a:t>
              </a:r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3"/>
                </a:rPr>
                <a:t>www.uch.edu.tw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3936" t="12984" r="7669" b="50019"/>
          <a:stretch/>
        </p:blipFill>
        <p:spPr>
          <a:xfrm>
            <a:off x="1802755" y="1233499"/>
            <a:ext cx="8684141" cy="2304177"/>
          </a:xfrm>
          <a:prstGeom prst="rect">
            <a:avLst/>
          </a:prstGeom>
        </p:spPr>
      </p:pic>
      <p:grpSp>
        <p:nvGrpSpPr>
          <p:cNvPr id="54" name="组合 6"/>
          <p:cNvGrpSpPr/>
          <p:nvPr/>
        </p:nvGrpSpPr>
        <p:grpSpPr>
          <a:xfrm>
            <a:off x="334156" y="3804989"/>
            <a:ext cx="3224750" cy="467454"/>
            <a:chOff x="6627851" y="3482687"/>
            <a:chExt cx="3224750" cy="467721"/>
          </a:xfrm>
        </p:grpSpPr>
        <p:sp>
          <p:nvSpPr>
            <p:cNvPr id="55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73"/>
            <p:cNvSpPr txBox="1"/>
            <p:nvPr/>
          </p:nvSpPr>
          <p:spPr>
            <a:xfrm>
              <a:off x="7205723" y="3482687"/>
              <a:ext cx="2646878" cy="461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行政單位→圖書館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文本框 574"/>
            <p:cNvSpPr txBox="1"/>
            <p:nvPr/>
          </p:nvSpPr>
          <p:spPr>
            <a:xfrm>
              <a:off x="6667040" y="353785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1793702" y="4229243"/>
            <a:ext cx="9640825" cy="2655259"/>
            <a:chOff x="1922490" y="4398019"/>
            <a:chExt cx="8825652" cy="2118698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5"/>
            <a:srcRect l="35911" t="27245" r="9153" b="57053"/>
            <a:stretch/>
          </p:blipFill>
          <p:spPr>
            <a:xfrm>
              <a:off x="1922490" y="4398019"/>
              <a:ext cx="8825652" cy="1021725"/>
            </a:xfrm>
            <a:prstGeom prst="rect">
              <a:avLst/>
            </a:prstGeom>
          </p:spPr>
        </p:pic>
        <p:pic>
          <p:nvPicPr>
            <p:cNvPr id="59" name="圖片 58"/>
            <p:cNvPicPr>
              <a:picLocks noChangeAspect="1"/>
            </p:cNvPicPr>
            <p:nvPr/>
          </p:nvPicPr>
          <p:blipFill rotWithShape="1">
            <a:blip r:embed="rId5"/>
            <a:srcRect l="35911" t="58450" r="9153" b="24692"/>
            <a:stretch/>
          </p:blipFill>
          <p:spPr>
            <a:xfrm>
              <a:off x="1922490" y="5419744"/>
              <a:ext cx="8825652" cy="1096973"/>
            </a:xfrm>
            <a:prstGeom prst="rect">
              <a:avLst/>
            </a:prstGeom>
          </p:spPr>
        </p:pic>
      </p:grpSp>
      <p:sp>
        <p:nvSpPr>
          <p:cNvPr id="5" name="AutoShape 2" descr="data:image/png;base64,iVBORw0KGgoAAAANSUhEUgAAAPoAAAD6CAYAAACI7Fo9AAAAAXNSR0IArs4c6QAAFxNJREFUeF7t3dt2G1kOA9D4/z86s3zpycOMtdlBsaoko18pkCBIHMrpXN5+//79+1f/qwJV4KUVeKvRX3q+ba4KfChQo3cRqsAPUKBG/wFDbotVoEbvDlSBH6BAjf4DhtwWq0CN3h2oAj9AgRr9Bwy5LVaBGr07UAV+gAIjo7+9vb20FPo9Q1f3fzW/tL7w28t19fy2+5voW6P/+vVLQl29KFfzS+sLv22Eq+e33d9E3xq9RuceapFkJOFJIPyA+IXpL4dP9K3Ra3QuqhZJRhKeBMIPiF+Y/nL4RN8avUbnomqRZCThSSD8gPiF6S+HT/St0Wt0LqoWSUYSngTCD4hfmP5y+ETfGr1G56JqkWQk4Ukg/ID4hekvh0/0rdFrdC6qFklGEp4Ewg+IX5j+cvhE30OMPil0pRoatPinePW+nf/q+q/en/RN40foV6MfcNH1UGjQRwxSNR7Ft+tv51fvV9cXP8WP4F+j1+i/jlikKx+SM4yiGpvxI+ZTo9foNfrN/9rEGn34jKZCpXjR3M5/df1X70/6pvEj9OtF70XvRe9F/3yLjnhR0lctwaf8U7y4b+e/uv6r9yd90/gR+vWi96KvP+RHLGpilqvrJ9yPOrSnGF1Cp0Lof2+pvvDit53/1etv65fmF17zUVz7p/rCfzwWk3/AIS0kvIRQXI2qvvCqv53/1etv65fmF17zUVz7p/rC1+hfE5gI9WhYRwxCy/DK9bf1S/MLn8zuHav9U33ha/QaPd3RD3y6iCleTaT5hVd9xWVU1Re+Rq/RtYOjeLqIKV4k0/zCq77iMqrqC1+j1+jawVE8XcQUL5JpfuFVX3EZVfWFr9FrdO3gKJ4uYooXyTS/8KqvuIyq+sLX6DW6dnAUTxcxxYtkml941VdcRlV94Wv0g4yuQSquQQo/GfSjHKqv/Cle/aXxlJ/wKb8z9O3/Rx/87410kMKni6RFSesrv/gLL35pPOUnfMpP+qi+8L3ovegfCqSLlOJTowif8hNe9RWXUVVf+Bq9Rq/RB9/oZDQZWXEZVfWFr9Fr9Bq9Rv/zDqUvivB68RTXi6b6wqt+Ghc/5U/5q77yp3j1l8ZTfsKn/M7Qt78YN3jR00EKny6SFiWtr/ziL7z4pfGUn/ApP+mj+sL3q3u/uver++Chl9Fq9C8Fnl0o8Z+8qI+WQfm1SHevr/5S/tInrS+86iuu/lVf+F704UU/Quga/XsFJosqsyT6qr7mn3B7x6b1ha/Ra/TRV3ctshZNRhFe9RVP6wuv+oqrf9UXvkav0Wv0Ay6qjKy4jFqjn2TUI4ROvlqmiyK8+hP+jEUVh0TflH/CrV/d/4V66aC28Wpl22hX11d/0l/8FU/rC6/6iqt/1Re+X91P+kagQWuQwk8GnVy8tL76S/mLX1pfeNVXXP2rvvA1eo3en9H7M/qfd+iIF0Wv2mY85S98yl0v8tX11V/KL+1/G6/+t+PSV/2fdtG3hVD+VCjhVV9xDerq+uKf8kv738ar/+249FX/NfpBX93TQWtQGvR2feVP+aX9b+PV/3Zc+qr/Gr1G/1BgsiiPllmLKCOovvJv48V/O572X6PX6DX6AQ9djb6twDB/+iIKP6Tx7cfSi7RdX/lTfdL+t/HqfzsufdV/L3ovei96L/qfd+qIF2X71Ut+htSLqP7T3u5eX/2l+qT9b+PV/3Zc+qr/wy76dqPb+SVUKnTxbw9HeLX+2/u1nV/61egHfXWX0DV6jb5pdu1fjV6jj35Gf/WHatOEZ+Su0YcqS6hXX/Sf3v9wTW77Mc2vF70XvRf9tvadE6vRh1pJqF70e/+Mnc5vuCa3/Zj670XvRe9Fv61958Rq9KFWEqoXvRd9uEqXfEz7O77ol7C/UVEZXVQng1COR3Hx266fcJ9gX72/iQbpZ0b/JFNa5NnxWjT1t2008duur/7T+Kv3l+ozwdfoA5W0aEqxbTTx266v/tP4q/eX6jPB1+gDlbRoSrFtNPHbrq/+0/ir95fqM8HX6AOVtGhKsW008duur/7T+Kv3l+ozwdfoA5W0aEqxbTTx266v/tP4q/eX6jPB1+gDlbRoSrFtNPHbrq/+0/ir95fqM8HX6AOVtGhKsW008duur/7T+Kv3l+ozwY+MLqEnhR59Jl3ElJ/q3z2/9E/7E171FU/1Vf7teKpP2v+kfo0++KuEtgeR5tciaxFUX3jVV1z1hb86nuqT9j+pX6PX6L+0aJNFSsym+knuM7CpPmn/k/o1eo1eo4evwcRoj0rU6MMBbAt19/ySSYuo/oRXfcVVX/ir46k+af+T+r3ovei96OFLMTFaL/rAaJrD9ot49/zSR4uo/oRXfcVVX/ir46k+af+T+r3og4dmexBpfi26FkH1hVd9xVVf+KvjqT5p/5P6I6NLSBGdELnyq434q/+0P+UXv7S+8ouf6qf5r66v/sRP8VSfCb8a/dcv/oyqQU2EVo7koUvrby9aml/aqf+0vvKLn+Jn8KvRa/T1hy5dZBlFRkzrK7/4KX4Gvxq9Rq/R4cQa/UsgvUipUMqvF1P1t/OLn+Lip/7S/MKrvvgrv+Lb9ZVf/BRP9Znw60XvRe9F70XXW/QZ14s0eXGSX4wSS9UX/zS/8IqLn/pL8wuv+uKv/Ipv11d+8VM81WfCrxd98FBpUBOhlSN56NL624uW5pd26j+tr/zip/gZ/EZGF5FUiDS/8BJ6m39aP+1P9RWXPuKX4lN+wt+df8rv41v3b01hcPEGKR5qnTYivAa9zT+tn/an+opLH/FL8Sk/4e/OP+VXo39tgBYxXRThVV+DVv40nvJL8eKv/MJLX+UXXvXT/MLX6DW6dvAjrkXSoqd4kVR+4e/OP+VXo9fo8kCNfsBDJ5H1UNXoXwpKiFRo4bfrp/nFX/HtRUz7Ez/1p/rKL7zqp/mF70XvRdcO9qL3ov/ZkcmL8mij9CIqv/DaZuUXfrt+ml/8FZc+4pfiU37C351/ym980VOhhE8XQXjVVzwVWnjVV1z9q/42XvzFT3jxFz6tr/wpP+WfxEf/H12JUqEkhPILL/6Kp/WFV33F1b/qb+PFX/yEF3/h0/rKn/JT/km8Rh+opEXQIIUfUHj4kbT+Nl79pfqI/3Z95U/5Kf8kXqMPVNIiapDCDyjU6A8UkP7S9+r5iN8R8Rp9oKIWQYsm/IBCjV6jR2tSow/kk1Fr9N8DFb//iPRVcukvfFpf+VN+yj+J1+gDlbQIGqTwAwq96L3o0ZrU6AP5ZNQavRf90RppPwYrGH9kZHQtulhc3aj4i5/w6l9x1Rc+5af6yi+8+Cue1hde9bf7U33xn/Cr0U/4LY4a5GRQj3JoEdL6yp/yF7+0vvCqv92f6ov/hF+NXqOv/zFULbLi6aILr/oTIylHEhf/Cb8avUav0eHCiZESIwtbo0uhr3gqlPBDGt9+LF2klJ/qK7/wqT5pfeHFb7s/1Rf/Cb9e9F70XvRe9E8F9KLoRZq8OMqRxMVf/IRPuL1jVV/5U36qr/zCi7/iaX3hVX+7P9UX/wm/XvSB0SS0BqX4ZFCPcqT8VF/5hVf/iqf1hVf97f5UX/wn/E4xuhqZEFWOK+MahLil/af1xU9x8U/5Kb/4qX6aX/UVFz/hJ/xrdKk4iJ8xqM2LPmjx4Ue0aHfXR/xTfYQ/Q58aXVMYxM8YVI0+GMQ3H9F8avQv4STU34/gE3m10Cn/VJ+0/7R+2r/4p/yUX/xVP82v+oqLn/AT/r3oUnEQP2NQveiDQfSifytSjf73+/NfZI3++E+v3V2fyUU8YE2+N+HbW5R+wr9GjyT+BN99kQ9o8WEKLdrd9RH/bf3O0KdGP2CKZwyqX93/flCaT40+/MU4CbUttPL//YrMkOpfWcQ/zf/s9cVf8W39VD+NH7Efh1x0CXkE0We+aBr0tj7PXl/8Fdd+Cn91/Ij9qNEPmGK6SEcMMmnj7vWT3t6x6XzS+in+iPnU6OkUDlikIwaZtHH3+klvNfqnejV6ukU1eqygHpq0QC96jZ7u0Ac+XSQteppfTd69vvgrvq2f6qfxI+bTi55OoUaPFdQipwVq9F70dId60Q9QsEZ/LKL0mTxkp1z0A3bhYYpUiBS/3Z/yp/yFV30tmvILr/pp/hQvfneI1+iD38KaLuL2oNNFFV78pY/yC6/6af4UL353iNfoNfr679XfNlKaP8XfwcjiUKPX6DU6/vRY+o1DJjwjXqPX6DV6jf751tz9q03KL8Wf8SI/qpHyF1796eIpv/Cqn+ZP8eJ3h3gv+hM8ZFqUdFGFV30ZVfmFV/00f4oXvzvEa/Qand/YtKgy6raR0vwpXvrcIT4yuoheLZTqi38aTxc9rS+8+AkvfZX/2fHSZzue6vfx4/dvTWnQxRFEBmW+/YjqJ7knWEl4d37qUfzT/u+Olz7b8VT/Gv2gCaWLehCNb9OIn+qni/bseOmzHU/1q9EPmpCMpEEdRKNG/0YB6a/5bc9H+Y/g36/uUnkQ16JoUIMS0UfET8nFX/mfHS99tuOpfr3oB00oXfSDaPSi96J//+tY/cW43GY1evYPOKT6bePzDcky9KJ/6SchMpmNThfNFbJPiJ+yS1/lf3a89NmOp/qd9tU9FWJ7kVJ+RwziEYe750/5Ca/5pPuR5hc+7U/51X+NLgWHcQ1yMogafSj2//mY9NV8VFn5hU/rK/+E3ym/6i6iiqsRCSm86iu+Xf/u+VN+wkt/zXc7v/il9ZVf/feiS8FhXIOcDKIXfSh2L/r/KDDZr170v9+v/yJr9Mf/7K8WUfppRFfnF7+0P+VX/73oUnAY1yAng+hFH4rdi96L/t2qpEbTCtbovejJQ639Unyy3/3qLhUH8Rq9Rn8Jo2uRB16IPjJ5sTaFVn3pI7zEUX7h03jKX/XVn+oLr/rKL7zq3yH/6KKrEQmRxreFEj/Vlz7Cq77yC5/GU/6qr/5UX3jVV37hVf8O+Wt0TXHwb6tdPehBC9FH0kVV8VQ/4VU/7U/175C/RtcW1OjxvxYriVOjCK/6dzBi8qPnhH+Nri2o0Wt07IgemokRa/SB0eRVDUJ4DUr5hVd95Rc+jaf8VV/9qb7wqq/8wqv+HfL3omuKg4fm6kEPWog+ki6qiqf6Ca/6aX+qf4f8Nbq2oEbvV/ef8tV94IWHH0lfPOHF7w4vavIzWNqf9JM+2/i0P+HFX3jpI/wd4qOLnhKV0BJSePFTfuFVfzu/+Kl+yn8bn/YnvPgLL32Fv0O8Rh9MQYuSLoLyi6LqK//V+LQ/4dW/8NJH+DvEa/TBFLQo6SIovyiqvvJfjU/7E179Cy99hL9DvEYfTEGLki6C8oui6iv/1fi0P+HVv/DSR/g7xGv0wRS0KOkiKL8oqr7yX41P+xNe/QsvfYS/Q7xGH0xBi5IugvKLouor/9X4tD/h1b/w0kf4O8Rr9MEUtCjpIii/KKq+8l+NT/sTXv0LL32Ev0N8ZPRUKDUqIbfri992XP2r/tX6PDt/6ZvGpY/mJ/yEX40+UWn5M+kgtSjL9OPfOXc1/6v1Uf/pfrz3V6NvT3mQPx2kFmVAIfrIs/OPmh+ApY/mJ/yAQo0+EWn7M+kgtSjlv63A4/yar+Yn/KS7XvSJSsufSQepRVmm36/uEFjz1fyEn8y3Rp+otPyZdJBalGX6NXqNPlsxLfrVizzr4u8/pf6V+Wp9np2/9E3j0kfzE37Crxd9otLyZ9JBalGW6feiv8pF316Uu+eXkWTUFC99lF/4NL7dv/pT/bQ/1U/zi7/qC//Ob3TR00aeHZ8KneKln/ILn8a1aOK3jU/7E/80/xn91+iDKWnQZwzqEU3xG7QYfWS7f/Wn+lFz79fw7fE/OZXmF3/VF74XfTihVOgUL5rKL3wa16KJ3zY+7U/80/xn9N+LPpiSBn3GoHrRv1dA+g9G/PAjmn+aX/xVX/he9OGEUqFTvGgqv/BpXIsmftv4tD/xT/Of0X8v+mBKGvQZg+pF70X/TgHtXy/6wOQfIuEXYyR0ihdN5Rc+jW/3r/5UP+1P9dP84q/6wo+NrkJpo1fjJ0JdeVFTftI3ne/V/FRf/W3jpb/iKf8a/UthDTodhPCKp/yUX4sk/NX8VF/9beOln+Ip/xq9Rv9QQIukRZRRhFdc/FT/arz6UzzlX6PX6DX6Df5tvRpdChwU10VQGb24wiue8lP+lP/V/FRf/W3jpb/iKf9e9F70XvRe9D/vjF4UvUh3j+tFF/9tfVJ+2/yv5qf6ms82XvornvLvRe9F70XvRZ9fdL2IerG24+mLKLz4b+sjfmn9NL/w0k/xtD/lF/+0vvKL36T+6LfAisikkMhuxlP+wov7tj7il9ZP8wsv/RRP+1N+8U/rK7/4TerX6Ad8dTtiEMrxKK5FmSzCZn7xS3p/x6b9qb74p/WVX/wm9Wv0waKcMQgNc9OIqq3+tWjCq77iqi+84uKf1ld+8ZvUr9FrdO0Rf+ecFi1dZBFUfeEVF/+0vvKL36R+jV6ja49q9PBPL0rgGl0KDeMSUi+i8KKh/MIrLn5p/TS/8OpP8bQ/5Rf/tL7yi9+kfi96L7r2qBe9F/1zR/SipC+WNjGtL7zqqz/lF171FU/rX41Xf3ePp/qpP+V/x59y0Z99kSW0+tMghFd9xdP6V+PV393jqX7qT/lr9C8FJ0I9EltGVX7hNWjF0/pX49Xf3eOpfupP+Wv0Gv1DAT00WqRtvBb97vFUP/Wn/DV6jV6jy0UHxGVEPZSioPw1eo1eo8tFB8RlxBp9KHIqpPCioUEpv/Cqr3ha/2q8+rt7PNVP/Sl/L3ovei+6XHRAXEZMH3rlr9FvYnTtkhZhMuhHNZRf/FR/O7/4KZ7yU37FU/2Er9Fr9NFF317UNL/witfoXwpJCL0owmsQiqf1hVd99ffs+dW/+pM+aX7hFU/5Kb/iqX7C96L3oveiD34fgYyaxmVUPUTC1+g1eo1eo/95p9IXRfhneBEfcVR/kxf3zvk1H/UnfdL8wiue8lN+xVP9hO9F70XvRe9F70XXS/xPXBdh8uL2on+vQKqf5qj5CZ/G1Z/4Cd+LPrzoRwidLIPqJ7kn2MkibT5Uaf9X85fGZ/TXP49+wF+ckS7S9iIov+Jpf1pk5Rf+7vzF74z+avQaXXvIv0FICbTINfqbJHwYl3796t6v7qMFmyxSv7qPpPy/H9JDqMyT+fSi96Jrj3rR+5dDfu6IXpT0xdImpvW38eKv+LZ+qi99hBd/5Rde9ZVfeNXfzi9+k/q96Ac8VBOhNazkq2+Se4JN+0uNIrx6uJq/+J3RX41eo2sP+Y1NCbTIMqLwqq/8wqv+dn7xm9Q/xegiuh1PByX8Nn/l16DFX3jVV1z1hX/2+La+E31q9AMu+kTozc9okWQ04VPuqp/mvzt+W99J/zV6jR5/Ndei1ei/JdF6vEav0Wv0ZZv1oi8L/E96XRQNQviT2vi2TMpf+LS/u+uX9if8tr6q/x7vRe9F70WfOCX4TI0eiPdvoLooGoTw/4bLxmdT/sKnnO+uX9qf8Nv6qn4v+pdCGsTdFzXlL/xkkR595u76pf0Jv62v6h9m9EmhO39Gg0gXVflTbbb5Kf+z9yf9797/RP9DfkaXUHePSygNWv0pv/CKb/NT/mfvL9X36v4n9Wv0E34xbjIILdvmV2Pxq9Ef/3lx6ZfM9uNr9wF/eq5Gr9H5q+5HLFqy7Kqv3KkRVT/NL/5H1K/Ra/QaHU47wmgyc/KNbfLQ1Og1eo1eo38qoBctea3ugNWLmPav/KkG2/yU/9n7k/5373+ify96L3ovei+63rrGq0AVeAYFRhf9GRopxypQBb5XoEbvdlSBH6BAjf4DhtwWq0CN3h2oAj9AgRr9Bwy5LVaBGr07UAV+gAI1+g8YclusAjV6d6AK/AAF/gOias57B5Vlb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4" descr="data:image/png;base64,iVBORw0KGgoAAAANSUhEUgAAAPoAAAD6CAYAAACI7Fo9AAAAAXNSR0IArs4c6QAAFxNJREFUeF7t3dt2G1kOA9D4/z86s3zpycOMtdlBsaoko18pkCBIHMrpXN5+//79+1f/qwJV4KUVeKvRX3q+ba4KfChQo3cRqsAPUKBG/wFDbotVoEbvDlSBH6BAjf4DhtwWq0CN3h2oAj9AgRr9Bwy5LVaBGr07UAV+gAIjo7+9vb20FPo9Q1f3fzW/tL7w28t19fy2+5voW6P/+vVLQl29KFfzS+sLv22Eq+e33d9E3xq9RuceapFkJOFJIPyA+IXpL4dP9K3Ra3QuqhZJRhKeBMIPiF+Y/nL4RN8avUbnomqRZCThSSD8gPiF6S+HT/St0Wt0LqoWSUYSngTCD4hfmP5y+ETfGr1G56JqkWQk4Ukg/ID4hekvh0/0rdFrdC6qFklGEp4Ewg+IX5j+cvhE30OMPil0pRoatPinePW+nf/q+q/en/RN40foV6MfcNH1UGjQRwxSNR7Ft+tv51fvV9cXP8WP4F+j1+i/jlikKx+SM4yiGpvxI+ZTo9foNfrN/9rEGn34jKZCpXjR3M5/df1X70/6pvEj9OtF70XvRe9F/3yLjnhR0lctwaf8U7y4b+e/uv6r9yd90/gR+vWi96KvP+RHLGpilqvrJ9yPOrSnGF1Cp0Lof2+pvvDit53/1etv65fmF17zUVz7p/rCfzwWk3/AIS0kvIRQXI2qvvCqv53/1etv65fmF17zUVz7p/rC1+hfE5gI9WhYRwxCy/DK9bf1S/MLn8zuHav9U33ha/QaPd3RD3y6iCleTaT5hVd9xWVU1Re+Rq/RtYOjeLqIKV4k0/zCq77iMqrqC1+j1+jawVE8XcQUL5JpfuFVX3EZVfWFr9FrdO3gKJ4uYooXyTS/8KqvuIyq+sLX6DW6dnAUTxcxxYtkml941VdcRlV94Wv0g4yuQSquQQo/GfSjHKqv/Cle/aXxlJ/wKb8z9O3/Rx/87410kMKni6RFSesrv/gLL35pPOUnfMpP+qi+8L3ovegfCqSLlOJTowif8hNe9RWXUVVf+Bq9Rq/RB9/oZDQZWXEZVfWFr9Fr9Bq9Rv/zDqUvivB68RTXi6b6wqt+Ghc/5U/5q77yp3j1l8ZTfsKn/M7Qt78YN3jR00EKny6SFiWtr/ziL7z4pfGUn/ApP+mj+sL3q3u/uver++Chl9Fq9C8Fnl0o8Z+8qI+WQfm1SHevr/5S/tInrS+86iuu/lVf+F704UU/Quga/XsFJosqsyT6qr7mn3B7x6b1ha/Ra/TRV3ctshZNRhFe9RVP6wuv+oqrf9UXvkav0Wv0Ay6qjKy4jFqjn2TUI4ROvlqmiyK8+hP+jEUVh0TflH/CrV/d/4V66aC28Wpl22hX11d/0l/8FU/rC6/6iqt/1Re+X91P+kagQWuQwk8GnVy8tL76S/mLX1pfeNVXXP2rvvA1eo3en9H7M/qfd+iIF0Wv2mY85S98yl0v8tX11V/KL+1/G6/+t+PSV/2fdtG3hVD+VCjhVV9xDerq+uKf8kv738ar/+249FX/NfpBX93TQWtQGvR2feVP+aX9b+PV/3Zc+qr/Gr1G/1BgsiiPllmLKCOovvJv48V/O572X6PX6DX6AQ9djb6twDB/+iIKP6Tx7cfSi7RdX/lTfdL+t/HqfzsufdV/L3ovei96L/qfd+qIF2X71Ut+htSLqP7T3u5eX/2l+qT9b+PV/3Zc+qr/wy76dqPb+SVUKnTxbw9HeLX+2/u1nV/61egHfXWX0DV6jb5pdu1fjV6jj35Gf/WHatOEZ+Su0YcqS6hXX/Sf3v9wTW77Mc2vF70XvRf9tvadE6vRh1pJqF70e/+Mnc5vuCa3/Zj670XvRe9Fv61958Rq9KFWEqoXvRd9uEqXfEz7O77ol7C/UVEZXVQng1COR3Hx266fcJ9gX72/iQbpZ0b/JFNa5NnxWjT1t2008duur/7T+Kv3l+ozwdfoA5W0aEqxbTTx266v/tP4q/eX6jPB1+gDlbRoSrFtNPHbrq/+0/ir95fqM8HX6AOVtGhKsW008duur/7T+Kv3l+ozwdfoA5W0aEqxbTTx266v/tP4q/eX6jPB1+gDlbRoSrFtNPHbrq/+0/ir95fqM8HX6AOVtGhKsW008duur/7T+Kv3l+ozwY+MLqEnhR59Jl3ElJ/q3z2/9E/7E171FU/1Vf7teKpP2v+kfo0++KuEtgeR5tciaxFUX3jVV1z1hb86nuqT9j+pX6PX6L+0aJNFSsym+knuM7CpPmn/k/o1eo1eo4evwcRoj0rU6MMBbAt19/ySSYuo/oRXfcVVX/ir46k+af+T+r3ovei96OFLMTFaL/rAaJrD9ot49/zSR4uo/oRXfcVVX/ir46k+af+T+r3og4dmexBpfi26FkH1hVd9xVVf+KvjqT5p/5P6I6NLSBGdELnyq434q/+0P+UXv7S+8ouf6qf5r66v/sRP8VSfCb8a/dcv/oyqQU2EVo7koUvrby9aml/aqf+0vvKLn+Jn8KvRa/T1hy5dZBlFRkzrK7/4KX4Gvxq9Rq/R4cQa/UsgvUipUMqvF1P1t/OLn+Lip/7S/MKrvvgrv+Lb9ZVf/BRP9Znw60XvRe9F70XXW/QZ14s0eXGSX4wSS9UX/zS/8IqLn/pL8wuv+uKv/Ipv11d+8VM81WfCrxd98FBpUBOhlSN56NL624uW5pd26j+tr/zip/gZ/EZGF5FUiDS/8BJ6m39aP+1P9RWXPuKX4lN+wt+df8rv41v3b01hcPEGKR5qnTYivAa9zT+tn/an+opLH/FL8Sk/4e/OP+VXo39tgBYxXRThVV+DVv40nvJL8eKv/MJLX+UXXvXT/MLX6DW6dvAjrkXSoqd4kVR+4e/OP+VXo9fo8kCNfsBDJ5H1UNXoXwpKiFRo4bfrp/nFX/HtRUz7Ez/1p/rKL7zqp/mF70XvRdcO9qL3ov/ZkcmL8mij9CIqv/DaZuUXfrt+ml/8FZc+4pfiU37C351/ym980VOhhE8XQXjVVzwVWnjVV1z9q/42XvzFT3jxFz6tr/wpP+WfxEf/H12JUqEkhPILL/6Kp/WFV33F1b/qb+PFX/yEF3/h0/rKn/JT/km8Rh+opEXQIIUfUHj4kbT+Nl79pfqI/3Z95U/5Kf8kXqMPVNIiapDCDyjU6A8UkP7S9+r5iN8R8Rp9oKIWQYsm/IBCjV6jR2tSow/kk1Fr9N8DFb//iPRVcukvfFpf+VN+yj+J1+gDlbQIGqTwAwq96L3o0ZrU6AP5ZNQavRf90RppPwYrGH9kZHQtulhc3aj4i5/w6l9x1Rc+5af6yi+8+Cue1hde9bf7U33xn/Cr0U/4LY4a5GRQj3JoEdL6yp/yF7+0vvCqv92f6ov/hF+NXqOv/zFULbLi6aILr/oTIylHEhf/Cb8avUav0eHCiZESIwtbo0uhr3gqlPBDGt9+LF2klJ/qK7/wqT5pfeHFb7s/1Rf/Cb9e9F70XvRe9E8F9KLoRZq8OMqRxMVf/IRPuL1jVV/5U36qr/zCi7/iaX3hVX+7P9UX/wm/XvSB0SS0BqX4ZFCPcqT8VF/5hVf/iqf1hVf97f5UX/wn/E4xuhqZEFWOK+MahLil/af1xU9x8U/5Kb/4qX6aX/UVFz/hJ/xrdKk4iJ8xqM2LPmjx4Ue0aHfXR/xTfYQ/Q58aXVMYxM8YVI0+GMQ3H9F8avQv4STU34/gE3m10Cn/VJ+0/7R+2r/4p/yUX/xVP82v+oqLn/AT/r3oUnEQP2NQveiDQfSifytSjf73+/NfZI3++E+v3V2fyUU8YE2+N+HbW5R+wr9GjyT+BN99kQ9o8WEKLdrd9RH/bf3O0KdGP2CKZwyqX93/flCaT40+/MU4CbUttPL//YrMkOpfWcQ/zf/s9cVf8W39VD+NH7Efh1x0CXkE0We+aBr0tj7PXl/8Fdd+Cn91/Ij9qNEPmGK6SEcMMmnj7vWT3t6x6XzS+in+iPnU6OkUDlikIwaZtHH3+klvNfqnejV6ukU1eqygHpq0QC96jZ7u0Ac+XSQteppfTd69vvgrvq2f6qfxI+bTi55OoUaPFdQipwVq9F70dId60Q9QsEZ/LKL0mTxkp1z0A3bhYYpUiBS/3Z/yp/yFV30tmvILr/pp/hQvfneI1+iD38KaLuL2oNNFFV78pY/yC6/6af4UL353iNfoNfr679XfNlKaP8XfwcjiUKPX6DU6/vRY+o1DJjwjXqPX6DV6jf751tz9q03KL8Wf8SI/qpHyF1796eIpv/Cqn+ZP8eJ3h3gv+hM8ZFqUdFGFV30ZVfmFV/00f4oXvzvEa/Qand/YtKgy6raR0vwpXvrcIT4yuoheLZTqi38aTxc9rS+8+AkvfZX/2fHSZzue6vfx4/dvTWnQxRFEBmW+/YjqJ7knWEl4d37qUfzT/u+Olz7b8VT/Gv2gCaWLehCNb9OIn+qni/bseOmzHU/1q9EPmpCMpEEdRKNG/0YB6a/5bc9H+Y/g36/uUnkQ16JoUIMS0UfET8nFX/mfHS99tuOpfr3oB00oXfSDaPSi96J//+tY/cW43GY1evYPOKT6bePzDcky9KJ/6SchMpmNThfNFbJPiJ+yS1/lf3a89NmOp/qd9tU9FWJ7kVJ+RwziEYe750/5Ca/5pPuR5hc+7U/51X+NLgWHcQ1yMogafSj2//mY9NV8VFn5hU/rK/+E3ym/6i6iiqsRCSm86iu+Xf/u+VN+wkt/zXc7v/il9ZVf/feiS8FhXIOcDKIXfSh2L/r/KDDZr170v9+v/yJr9Mf/7K8WUfppRFfnF7+0P+VX/73oUnAY1yAng+hFH4rdi96L/t2qpEbTCtbovejJQ639Unyy3/3qLhUH8Rq9Rn8Jo2uRB16IPjJ5sTaFVn3pI7zEUX7h03jKX/XVn+oLr/rKL7zq3yH/6KKrEQmRxreFEj/Vlz7Cq77yC5/GU/6qr/5UX3jVV37hVf8O+Wt0TXHwb6tdPehBC9FH0kVV8VQ/4VU/7U/175C/RtcW1OjxvxYriVOjCK/6dzBi8qPnhH+Nri2o0Wt07IgemokRa/SB0eRVDUJ4DUr5hVd95Rc+jaf8VV/9qb7wqq/8wqv+HfL3omuKg4fm6kEPWog+ki6qiqf6Ca/6aX+qf4f8Nbq2oEbvV/ef8tV94IWHH0lfPOHF7w4vavIzWNqf9JM+2/i0P+HFX3jpI/wd4qOLnhKV0BJSePFTfuFVfzu/+Kl+yn8bn/YnvPgLL32Fv0O8Rh9MQYuSLoLyi6LqK//V+LQ/4dW/8NJH+DvEa/TBFLQo6SIovyiqvvJfjU/7E179Cy99hL9DvEYfTEGLki6C8oui6iv/1fi0P+HVv/DSR/g7xGv0wRS0KOkiKL8oqr7yX41P+xNe/QsvfYS/Q7xGH0xBi5IugvKLouor/9X4tD/h1b/w0kf4O8Rr9MEUtCjpIii/KKq+8l+NT/sTXv0LL32Ev0N8ZPRUKDUqIbfri992XP2r/tX6PDt/6ZvGpY/mJ/yEX40+UWn5M+kgtSjL9OPfOXc1/6v1Uf/pfrz3V6NvT3mQPx2kFmVAIfrIs/OPmh+ApY/mJ/yAQo0+EWn7M+kgtSjlv63A4/yar+Yn/KS7XvSJSsufSQepRVmm36/uEFjz1fyEn8y3Rp+otPyZdJBalGX6NXqNPlsxLfrVizzr4u8/pf6V+Wp9np2/9E3j0kfzE37Crxd9otLyZ9JBalGW6feiv8pF316Uu+eXkWTUFC99lF/4NL7dv/pT/bQ/1U/zi7/qC//Ob3TR00aeHZ8KneKln/ILn8a1aOK3jU/7E/80/xn91+iDKWnQZwzqEU3xG7QYfWS7f/Wn+lFz79fw7fE/OZXmF3/VF74XfTihVOgUL5rKL3wa16KJ3zY+7U/80/xn9N+LPpiSBn3GoHrRv1dA+g9G/PAjmn+aX/xVX/he9OGEUqFTvGgqv/BpXIsmftv4tD/xT/Of0X8v+mBKGvQZg+pF70X/TgHtXy/6wOQfIuEXYyR0ihdN5Rc+jW/3r/5UP+1P9dP84q/6wo+NrkJpo1fjJ0JdeVFTftI3ne/V/FRf/W3jpb/iKf8a/UthDTodhPCKp/yUX4sk/NX8VF/9beOln+Ip/xq9Rv9QQIukRZRRhFdc/FT/arz6UzzlX6PX6DX6Df5tvRpdChwU10VQGb24wiue8lP+lP/V/FRf/W3jpb/iKf9e9F70XvRe9D/vjF4UvUh3j+tFF/9tfVJ+2/yv5qf6ms82XvornvLvRe9F70XvRZ9fdL2IerG24+mLKLz4b+sjfmn9NL/w0k/xtD/lF/+0vvKL36T+6LfAisikkMhuxlP+wov7tj7il9ZP8wsv/RRP+1N+8U/rK7/4TerX6Ad8dTtiEMrxKK5FmSzCZn7xS3p/x6b9qb74p/WVX/wm9Wv0waKcMQgNc9OIqq3+tWjCq77iqi+84uKf1ld+8ZvUr9FrdO0Rf+ecFi1dZBFUfeEVF/+0vvKL36R+jV6ja49q9PBPL0rgGl0KDeMSUi+i8KKh/MIrLn5p/TS/8OpP8bQ/5Rf/tL7yi9+kfi96L7r2qBe9F/1zR/SipC+WNjGtL7zqqz/lF171FU/rX41Xf3ePp/qpP+V/x59y0Z99kSW0+tMghFd9xdP6V+PV393jqX7qT/lr9C8FJ0I9EltGVX7hNWjF0/pX49Xf3eOpfupP+Wv0Gv1DAT00WqRtvBb97vFUP/Wn/DV6jV6jy0UHxGVEPZSioPw1eo1eo8tFB8RlxBp9KHIqpPCioUEpv/Cqr3ha/2q8+rt7PNVP/Sl/L3ovei+6XHRAXEZMH3rlr9FvYnTtkhZhMuhHNZRf/FR/O7/4KZ7yU37FU/2Er9Fr9NFF317UNL/witfoXwpJCL0owmsQiqf1hVd99ffs+dW/+pM+aX7hFU/5Kb/iqX7C96L3oveiD34fgYyaxmVUPUTC1+g1eo1eo/95p9IXRfhneBEfcVR/kxf3zvk1H/UnfdL8wiue8lN+xVP9hO9F70XvRe9F70XXS/xPXBdh8uL2on+vQKqf5qj5CZ/G1Z/4Cd+LPrzoRwidLIPqJ7kn2MkibT5Uaf9X85fGZ/TXP49+wF+ckS7S9iIov+Jpf1pk5Rf+7vzF74z+avQaXXvIv0FICbTINfqbJHwYl3796t6v7qMFmyxSv7qPpPy/H9JDqMyT+fSi96Jrj3rR+5dDfu6IXpT0xdImpvW38eKv+LZ+qi99hBd/5Rde9ZVfeNXfzi9+k/q96Ac8VBOhNazkq2+Se4JN+0uNIrx6uJq/+J3RX41eo2sP+Y1NCbTIMqLwqq/8wqv+dn7xm9Q/xegiuh1PByX8Nn/l16DFX3jVV1z1hX/2+La+E31q9AMu+kTozc9okWQ04VPuqp/mvzt+W99J/zV6jR5/Ndei1ei/JdF6vEav0Wv0ZZv1oi8L/E96XRQNQviT2vi2TMpf+LS/u+uX9if8tr6q/x7vRe9F70WfOCX4TI0eiPdvoLooGoTw/4bLxmdT/sKnnO+uX9qf8Nv6qn4v+pdCGsTdFzXlL/xkkR595u76pf0Jv62v6h9m9EmhO39Gg0gXVflTbbb5Kf+z9yf9797/RP9DfkaXUHePSygNWv0pv/CKb/NT/mfvL9X36v4n9Wv0E34xbjIILdvmV2Pxq9Ef/3lx6ZfM9uNr9wF/eq5Gr9H5q+5HLFqy7Kqv3KkRVT/NL/5H1K/Ra/QaHU47wmgyc/KNbfLQ1Og1eo1eo38qoBctea3ugNWLmPav/KkG2/yU/9n7k/5373+ify96L3ovei+63rrGq0AVeAYFRhf9GRopxypQBb5XoEbvdlSBH6BAjf4DhtwWq0CN3h2oAj9AgRr9Bwy5LVaBGr07UAV+gAI1+g8YclusAjV6d6AK/AAF/gOias57B5Vlbg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6171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675870C-7CDB-1CC2-7E09-0CD4810B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" y="2540485"/>
            <a:ext cx="11925759" cy="342805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2953186" cy="481282"/>
            <a:chOff x="6627851" y="1871939"/>
            <a:chExt cx="2953186" cy="481282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圖書館快捷服務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21" name="文本框 577">
            <a:extLst>
              <a:ext uri="{FF2B5EF4-FFF2-40B4-BE49-F238E27FC236}">
                <a16:creationId xmlns:a16="http://schemas.microsoft.com/office/drawing/2014/main" id="{87153DE5-564F-C128-760C-0FA4A7939746}"/>
              </a:ext>
            </a:extLst>
          </p:cNvPr>
          <p:cNvSpPr txBox="1"/>
          <p:nvPr/>
        </p:nvSpPr>
        <p:spPr>
          <a:xfrm>
            <a:off x="671649" y="6359780"/>
            <a:ext cx="418704" cy="369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  <p:grpSp>
        <p:nvGrpSpPr>
          <p:cNvPr id="40" name="群組 39"/>
          <p:cNvGrpSpPr/>
          <p:nvPr/>
        </p:nvGrpSpPr>
        <p:grpSpPr>
          <a:xfrm>
            <a:off x="480060" y="1512526"/>
            <a:ext cx="4075315" cy="2323982"/>
            <a:chOff x="480060" y="1512526"/>
            <a:chExt cx="4075315" cy="2323982"/>
          </a:xfrm>
        </p:grpSpPr>
        <p:sp>
          <p:nvSpPr>
            <p:cNvPr id="10" name="圓角矩形 9"/>
            <p:cNvSpPr/>
            <p:nvPr/>
          </p:nvSpPr>
          <p:spPr>
            <a:xfrm>
              <a:off x="1232226" y="3020935"/>
              <a:ext cx="2240435" cy="81557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EBF8B34-AFF9-71A4-54D9-DFA403DEC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41" y="3284888"/>
              <a:ext cx="496238" cy="496238"/>
            </a:xfrm>
            <a:prstGeom prst="rect">
              <a:avLst/>
            </a:prstGeom>
          </p:spPr>
        </p:pic>
        <p:sp>
          <p:nvSpPr>
            <p:cNvPr id="11" name="文本框 570">
              <a:extLst>
                <a:ext uri="{FF2B5EF4-FFF2-40B4-BE49-F238E27FC236}">
                  <a16:creationId xmlns:a16="http://schemas.microsoft.com/office/drawing/2014/main" id="{0FCABC90-A155-1C5D-75C9-F67E76B1B33D}"/>
                </a:ext>
              </a:extLst>
            </p:cNvPr>
            <p:cNvSpPr txBox="1"/>
            <p:nvPr/>
          </p:nvSpPr>
          <p:spPr>
            <a:xfrm>
              <a:off x="480060" y="1512526"/>
              <a:ext cx="40753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同時查找電子資源</a:t>
              </a:r>
              <a:r>
                <a: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單篇文章</a:t>
              </a:r>
              <a:r>
                <a:rPr lang="en-US" altLang="zh-TW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),</a:t>
              </a:r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實體資源</a:t>
              </a:r>
              <a:endPara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2" name="肘形接點 31"/>
            <p:cNvCxnSpPr>
              <a:stCxn id="10" idx="0"/>
            </p:cNvCxnSpPr>
            <p:nvPr/>
          </p:nvCxnSpPr>
          <p:spPr>
            <a:xfrm rot="16200000" flipV="1">
              <a:off x="2112219" y="2780709"/>
              <a:ext cx="480450" cy="1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群組 36"/>
          <p:cNvGrpSpPr/>
          <p:nvPr/>
        </p:nvGrpSpPr>
        <p:grpSpPr>
          <a:xfrm>
            <a:off x="4188233" y="2877101"/>
            <a:ext cx="6319054" cy="3717713"/>
            <a:chOff x="4188233" y="2877101"/>
            <a:chExt cx="6319054" cy="3717713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38F196C-48DF-F730-E43B-12D6B94E3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606" y="3063644"/>
              <a:ext cx="501502" cy="501502"/>
            </a:xfrm>
            <a:prstGeom prst="rect">
              <a:avLst/>
            </a:prstGeom>
          </p:spPr>
        </p:pic>
        <p:sp>
          <p:nvSpPr>
            <p:cNvPr id="16" name="文本框 573">
              <a:extLst>
                <a:ext uri="{FF2B5EF4-FFF2-40B4-BE49-F238E27FC236}">
                  <a16:creationId xmlns:a16="http://schemas.microsoft.com/office/drawing/2014/main" id="{5791D136-75B4-A92F-8E90-AB76735EEC3A}"/>
                </a:ext>
              </a:extLst>
            </p:cNvPr>
            <p:cNvSpPr txBox="1"/>
            <p:nvPr/>
          </p:nvSpPr>
          <p:spPr>
            <a:xfrm>
              <a:off x="4188233" y="6010039"/>
              <a:ext cx="6319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 b="1"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找圖書館的電子資源</a:t>
              </a:r>
              <a:r>
                <a:rPr lang="en-US" altLang="zh-TW" dirty="0"/>
                <a:t>(</a:t>
              </a:r>
              <a:r>
                <a:rPr lang="zh-TW" altLang="en-US" dirty="0"/>
                <a:t>單一資料庫</a:t>
              </a:r>
              <a:r>
                <a:rPr lang="en-US" altLang="zh-TW" dirty="0"/>
                <a:t>)</a:t>
              </a:r>
            </a:p>
          </p:txBody>
        </p:sp>
        <p:cxnSp>
          <p:nvCxnSpPr>
            <p:cNvPr id="26" name="肘形接點 25"/>
            <p:cNvCxnSpPr>
              <a:stCxn id="42" idx="2"/>
              <a:endCxn id="16" idx="1"/>
            </p:cNvCxnSpPr>
            <p:nvPr/>
          </p:nvCxnSpPr>
          <p:spPr>
            <a:xfrm rot="5400000">
              <a:off x="3965060" y="3915848"/>
              <a:ext cx="2609753" cy="2163405"/>
            </a:xfrm>
            <a:prstGeom prst="bentConnector4">
              <a:avLst>
                <a:gd name="adj1" fmla="val 44398"/>
                <a:gd name="adj2" fmla="val 110567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圓角矩形 41"/>
            <p:cNvSpPr/>
            <p:nvPr/>
          </p:nvSpPr>
          <p:spPr>
            <a:xfrm>
              <a:off x="5231420" y="2877101"/>
              <a:ext cx="2240435" cy="81557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8024059" y="614329"/>
            <a:ext cx="3952303" cy="3192658"/>
            <a:chOff x="8024059" y="614329"/>
            <a:chExt cx="3952303" cy="319265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7A5B0C0-40AF-8455-7FCD-9E415CF79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4503" y="3049559"/>
              <a:ext cx="500969" cy="500969"/>
            </a:xfrm>
            <a:prstGeom prst="rect">
              <a:avLst/>
            </a:prstGeom>
          </p:spPr>
        </p:pic>
        <p:sp>
          <p:nvSpPr>
            <p:cNvPr id="20" name="文本框 576">
              <a:extLst>
                <a:ext uri="{FF2B5EF4-FFF2-40B4-BE49-F238E27FC236}">
                  <a16:creationId xmlns:a16="http://schemas.microsoft.com/office/drawing/2014/main" id="{3729B0BB-3F56-D719-159D-56433222BCB3}"/>
                </a:ext>
              </a:extLst>
            </p:cNvPr>
            <p:cNvSpPr txBox="1"/>
            <p:nvPr/>
          </p:nvSpPr>
          <p:spPr>
            <a:xfrm>
              <a:off x="8024059" y="614329"/>
              <a:ext cx="39523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 b="1"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找圖書館實體書、影片等</a:t>
              </a:r>
              <a:endParaRPr lang="en-US" altLang="zh-TW" dirty="0"/>
            </a:p>
          </p:txBody>
        </p:sp>
        <p:cxnSp>
          <p:nvCxnSpPr>
            <p:cNvPr id="29" name="肘形接點 28"/>
            <p:cNvCxnSpPr/>
            <p:nvPr/>
          </p:nvCxnSpPr>
          <p:spPr>
            <a:xfrm rot="16200000" flipV="1">
              <a:off x="8815119" y="1822948"/>
              <a:ext cx="1548042" cy="788890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圓角矩形 42"/>
            <p:cNvSpPr/>
            <p:nvPr/>
          </p:nvSpPr>
          <p:spPr>
            <a:xfrm>
              <a:off x="9021169" y="2991414"/>
              <a:ext cx="2240435" cy="815573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66129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7925" t="11590" r="38412" b="32628"/>
          <a:stretch/>
        </p:blipFill>
        <p:spPr>
          <a:xfrm>
            <a:off x="1179116" y="1417690"/>
            <a:ext cx="9666935" cy="565243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查詢館藏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组合 1"/>
          <p:cNvGrpSpPr/>
          <p:nvPr/>
        </p:nvGrpSpPr>
        <p:grpSpPr>
          <a:xfrm>
            <a:off x="403860" y="803458"/>
            <a:ext cx="6881634" cy="481282"/>
            <a:chOff x="6627851" y="1871939"/>
            <a:chExt cx="6881634" cy="481282"/>
          </a:xfrm>
        </p:grpSpPr>
        <p:sp>
          <p:nvSpPr>
            <p:cNvPr id="50" name="矩形: 圆角 26"/>
            <p:cNvSpPr/>
            <p:nvPr/>
          </p:nvSpPr>
          <p:spPr>
            <a:xfrm>
              <a:off x="6627851" y="1871939"/>
              <a:ext cx="457200" cy="457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文本框 570"/>
            <p:cNvSpPr txBox="1"/>
            <p:nvPr/>
          </p:nvSpPr>
          <p:spPr>
            <a:xfrm>
              <a:off x="7241935" y="1891556"/>
              <a:ext cx="62675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圖書館首頁</a:t>
              </a:r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hlinkClick r:id="rId4"/>
                </a:rPr>
                <a:t>www.lib.uch.edu.tw</a:t>
              </a:r>
              <a:r>
                <a:rPr lang="en-US" altLang="zh-TW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→ 館藏查詢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71"/>
            <p:cNvSpPr txBox="1"/>
            <p:nvPr/>
          </p:nvSpPr>
          <p:spPr>
            <a:xfrm>
              <a:off x="6667040" y="1914354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4151719" y="2669243"/>
            <a:ext cx="1431371" cy="1519512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下箭號 11"/>
          <p:cNvSpPr/>
          <p:nvPr/>
        </p:nvSpPr>
        <p:spPr>
          <a:xfrm rot="16200000">
            <a:off x="3780900" y="3660181"/>
            <a:ext cx="574841" cy="311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0782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70753D8-B37C-4816-9F90-A41FB199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90" y="0"/>
            <a:ext cx="10772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5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6D9B925-3EE9-463E-B2C1-7CA67A699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38" t="31437" r="376" b="42799"/>
          <a:stretch/>
        </p:blipFill>
        <p:spPr>
          <a:xfrm>
            <a:off x="102684" y="791523"/>
            <a:ext cx="9619234" cy="1761788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D8C5F-DA56-4573-9953-9140AF261263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48408" y="42501"/>
            <a:ext cx="98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館藏取用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實體館藏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25680" t="65911" r="15544" b="4520"/>
          <a:stretch/>
        </p:blipFill>
        <p:spPr>
          <a:xfrm>
            <a:off x="102684" y="2754397"/>
            <a:ext cx="12017782" cy="3400867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434638EB-F141-42B2-8039-2CFBB22AE19D}"/>
              </a:ext>
            </a:extLst>
          </p:cNvPr>
          <p:cNvSpPr/>
          <p:nvPr/>
        </p:nvSpPr>
        <p:spPr>
          <a:xfrm>
            <a:off x="-5715" y="202452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7D9E32B-B016-4DBB-877B-40B2BF0C2239}"/>
              </a:ext>
            </a:extLst>
          </p:cNvPr>
          <p:cNvSpPr/>
          <p:nvPr/>
        </p:nvSpPr>
        <p:spPr>
          <a:xfrm>
            <a:off x="403860" y="202452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5DB9C7-4EFD-F0C6-4038-CC646ABF05DD}"/>
              </a:ext>
            </a:extLst>
          </p:cNvPr>
          <p:cNvSpPr/>
          <p:nvPr/>
        </p:nvSpPr>
        <p:spPr>
          <a:xfrm>
            <a:off x="1276538" y="2014887"/>
            <a:ext cx="1692999" cy="375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12BEDB1-2FAD-6446-1FBF-2508D654E0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56" y="3554379"/>
            <a:ext cx="496238" cy="49623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94F53B3-9CD4-1314-9377-D4D5FD2BAA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17" y="3554379"/>
            <a:ext cx="501502" cy="50150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455ED73-144C-4E0E-89DB-6909FE7E1C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619" y="3554379"/>
            <a:ext cx="500969" cy="500969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1F497415-C336-0162-D00A-4DEB9F4FEA81}"/>
              </a:ext>
            </a:extLst>
          </p:cNvPr>
          <p:cNvGrpSpPr/>
          <p:nvPr/>
        </p:nvGrpSpPr>
        <p:grpSpPr>
          <a:xfrm>
            <a:off x="2208127" y="2934607"/>
            <a:ext cx="6076527" cy="1019883"/>
            <a:chOff x="2208127" y="2934607"/>
            <a:chExt cx="6076527" cy="1019883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E466699-D2BF-B149-0B6F-FB007C20C2BE}"/>
                </a:ext>
              </a:extLst>
            </p:cNvPr>
            <p:cNvSpPr txBox="1"/>
            <p:nvPr/>
          </p:nvSpPr>
          <p:spPr>
            <a:xfrm>
              <a:off x="2208127" y="2934607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2FDD0C84-3B84-02FC-3204-CF48774BCA81}"/>
                </a:ext>
              </a:extLst>
            </p:cNvPr>
            <p:cNvSpPr txBox="1"/>
            <p:nvPr/>
          </p:nvSpPr>
          <p:spPr>
            <a:xfrm>
              <a:off x="7510083" y="2938827"/>
              <a:ext cx="7745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6000" dirty="0">
                  <a:solidFill>
                    <a:srgbClr val="FF388C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6000" b="1" dirty="0">
                <a:solidFill>
                  <a:srgbClr val="FF38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1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D8C5F-DA56-4573-9953-9140AF261263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8054" t="29064" r="40754" b="45078"/>
          <a:stretch/>
        </p:blipFill>
        <p:spPr>
          <a:xfrm>
            <a:off x="361315" y="725322"/>
            <a:ext cx="7894904" cy="194738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34638EB-F141-42B2-8039-2CFBB22AE19D}"/>
              </a:ext>
            </a:extLst>
          </p:cNvPr>
          <p:cNvSpPr/>
          <p:nvPr/>
        </p:nvSpPr>
        <p:spPr>
          <a:xfrm>
            <a:off x="-5715" y="202452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7D9E32B-B016-4DBB-877B-40B2BF0C2239}"/>
              </a:ext>
            </a:extLst>
          </p:cNvPr>
          <p:cNvSpPr/>
          <p:nvPr/>
        </p:nvSpPr>
        <p:spPr>
          <a:xfrm>
            <a:off x="403860" y="202452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22605" y="98528"/>
            <a:ext cx="98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館藏取用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虛擬館藏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t="10851" b="36725"/>
          <a:stretch/>
        </p:blipFill>
        <p:spPr>
          <a:xfrm>
            <a:off x="-158713" y="2855274"/>
            <a:ext cx="12491813" cy="368363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D702CC0-34A6-5F0C-2965-BE31BAEE3DD1}"/>
              </a:ext>
            </a:extLst>
          </p:cNvPr>
          <p:cNvSpPr/>
          <p:nvPr/>
        </p:nvSpPr>
        <p:spPr>
          <a:xfrm>
            <a:off x="2410262" y="2297483"/>
            <a:ext cx="1692999" cy="375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B251647-B7B1-43F5-E017-7D34074C6871}"/>
              </a:ext>
            </a:extLst>
          </p:cNvPr>
          <p:cNvSpPr/>
          <p:nvPr/>
        </p:nvSpPr>
        <p:spPr>
          <a:xfrm>
            <a:off x="6628027" y="643379"/>
            <a:ext cx="5321726" cy="1659933"/>
          </a:xfrm>
          <a:prstGeom prst="rect">
            <a:avLst/>
          </a:prstGeom>
          <a:solidFill>
            <a:srgbClr val="435F86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在校內網域可直接線上閱讀。如在家或用手機，需登入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帳密。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975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圖書館位於何處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" y="685710"/>
            <a:ext cx="5720472" cy="4402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群組 15"/>
          <p:cNvGrpSpPr/>
          <p:nvPr/>
        </p:nvGrpSpPr>
        <p:grpSpPr>
          <a:xfrm>
            <a:off x="7441142" y="0"/>
            <a:ext cx="4399364" cy="6341273"/>
            <a:chOff x="7441142" y="0"/>
            <a:chExt cx="4399364" cy="6341273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333947" y="643794"/>
              <a:ext cx="5150353" cy="38627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2" name="群組 11"/>
            <p:cNvGrpSpPr/>
            <p:nvPr/>
          </p:nvGrpSpPr>
          <p:grpSpPr>
            <a:xfrm>
              <a:off x="7441142" y="3666684"/>
              <a:ext cx="2673970" cy="2674589"/>
              <a:chOff x="7072605" y="3336206"/>
              <a:chExt cx="2673970" cy="2674589"/>
            </a:xfrm>
          </p:grpSpPr>
          <p:sp>
            <p:nvSpPr>
              <p:cNvPr id="2" name="弧形 11"/>
              <p:cNvSpPr>
                <a:spLocks noChangeArrowheads="1"/>
              </p:cNvSpPr>
              <p:nvPr/>
            </p:nvSpPr>
            <p:spPr bwMode="auto">
              <a:xfrm rot="1745326" flipV="1">
                <a:off x="7072605" y="3336206"/>
                <a:ext cx="2673970" cy="2674589"/>
              </a:xfrm>
              <a:custGeom>
                <a:avLst/>
                <a:gdLst>
                  <a:gd name="T0" fmla="*/ 1336677 w 2673350"/>
                  <a:gd name="T1" fmla="*/ 0 h 2674938"/>
                  <a:gd name="T2" fmla="*/ 1336675 w 2673350"/>
                  <a:gd name="T3" fmla="*/ 1337469 h 2674938"/>
                  <a:gd name="T4" fmla="*/ 2670532 w 2673350"/>
                  <a:gd name="T5" fmla="*/ 1424258 h 2674938"/>
                  <a:gd name="T6" fmla="*/ 11796480 60000 65536"/>
                  <a:gd name="T7" fmla="*/ 11796480 60000 65536"/>
                  <a:gd name="T8" fmla="*/ 5898240 60000 65536"/>
                  <a:gd name="T9" fmla="*/ 1336677 w 2673350"/>
                  <a:gd name="T10" fmla="*/ 0 h 2674938"/>
                  <a:gd name="T11" fmla="*/ 2673350 w 2673350"/>
                  <a:gd name="T12" fmla="*/ 1424263 h 26749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73350" h="2674938" stroke="0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  <a:lnTo>
                      <a:pt x="1336675" y="1337469"/>
                    </a:lnTo>
                    <a:close/>
                  </a:path>
                  <a:path w="2673350" h="2674938" fill="none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</a:path>
                </a:pathLst>
              </a:custGeom>
              <a:noFill/>
              <a:ln w="25400" algn="ctr">
                <a:solidFill>
                  <a:srgbClr val="767171"/>
                </a:solidFill>
                <a:miter lim="800000"/>
                <a:tailEnd type="stealth" w="med" len="med"/>
              </a:ln>
            </p:spPr>
            <p:txBody>
              <a:bodyPr vert="eaVert" lIns="91417" tIns="45709" rIns="91417" bIns="45709" anchor="ctr"/>
              <a:lstStyle/>
              <a:p>
                <a:endParaRPr lang="zh-CN" altLang="en-US"/>
              </a:p>
            </p:txBody>
          </p:sp>
          <p:sp>
            <p:nvSpPr>
              <p:cNvPr id="15" name="半闭框 17"/>
              <p:cNvSpPr>
                <a:spLocks noChangeArrowheads="1"/>
              </p:cNvSpPr>
              <p:nvPr/>
            </p:nvSpPr>
            <p:spPr bwMode="auto">
              <a:xfrm rot="4971896">
                <a:off x="9235822" y="5243405"/>
                <a:ext cx="466833" cy="466665"/>
              </a:xfrm>
              <a:custGeom>
                <a:avLst/>
                <a:gdLst>
                  <a:gd name="T0" fmla="*/ 424806 w 466725"/>
                  <a:gd name="T1" fmla="*/ 41919 h 466725"/>
                  <a:gd name="T2" fmla="*/ 43475 w 466725"/>
                  <a:gd name="T3" fmla="*/ 423249 h 466725"/>
                  <a:gd name="T4" fmla="*/ 0 w 466725"/>
                  <a:gd name="T5" fmla="*/ 233363 h 466725"/>
                  <a:gd name="T6" fmla="*/ 233363 w 466725"/>
                  <a:gd name="T7" fmla="*/ 0 h 466725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466725"/>
                  <a:gd name="T13" fmla="*/ 0 h 466725"/>
                  <a:gd name="T14" fmla="*/ 466725 w 466725"/>
                  <a:gd name="T15" fmla="*/ 466725 h 4667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6725" h="466725">
                    <a:moveTo>
                      <a:pt x="0" y="0"/>
                    </a:moveTo>
                    <a:lnTo>
                      <a:pt x="466725" y="0"/>
                    </a:lnTo>
                    <a:lnTo>
                      <a:pt x="382887" y="83838"/>
                    </a:lnTo>
                    <a:lnTo>
                      <a:pt x="86951" y="83838"/>
                    </a:lnTo>
                    <a:lnTo>
                      <a:pt x="86951" y="379774"/>
                    </a:lnTo>
                    <a:lnTo>
                      <a:pt x="0" y="466725"/>
                    </a:lnTo>
                    <a:close/>
                  </a:path>
                </a:pathLst>
              </a:custGeom>
              <a:solidFill>
                <a:srgbClr val="7C7C7C"/>
              </a:solidFill>
              <a:ln w="12700" algn="ctr">
                <a:noFill/>
                <a:miter lim="800000"/>
              </a:ln>
            </p:spPr>
            <p:txBody>
              <a:bodyPr rot="10800000" vert="eaVert" lIns="91417" tIns="45709" rIns="91417" bIns="45709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4556775" y="2682720"/>
            <a:ext cx="3420966" cy="4175280"/>
            <a:chOff x="4556775" y="2682720"/>
            <a:chExt cx="3420966" cy="4175280"/>
          </a:xfrm>
        </p:grpSpPr>
        <p:grpSp>
          <p:nvGrpSpPr>
            <p:cNvPr id="11" name="群組 10"/>
            <p:cNvGrpSpPr/>
            <p:nvPr/>
          </p:nvGrpSpPr>
          <p:grpSpPr>
            <a:xfrm>
              <a:off x="4572794" y="2682720"/>
              <a:ext cx="2825350" cy="2674589"/>
              <a:chOff x="4256789" y="2807274"/>
              <a:chExt cx="2825350" cy="2674589"/>
            </a:xfrm>
          </p:grpSpPr>
          <p:sp>
            <p:nvSpPr>
              <p:cNvPr id="34" name="弧形 16"/>
              <p:cNvSpPr>
                <a:spLocks noChangeArrowheads="1"/>
              </p:cNvSpPr>
              <p:nvPr/>
            </p:nvSpPr>
            <p:spPr bwMode="auto">
              <a:xfrm rot="21387678">
                <a:off x="4256789" y="2807274"/>
                <a:ext cx="2673970" cy="2674589"/>
              </a:xfrm>
              <a:custGeom>
                <a:avLst/>
                <a:gdLst>
                  <a:gd name="T0" fmla="*/ 1336677 w 2673350"/>
                  <a:gd name="T1" fmla="*/ 0 h 2674938"/>
                  <a:gd name="T2" fmla="*/ 1336675 w 2673350"/>
                  <a:gd name="T3" fmla="*/ 1337469 h 2674938"/>
                  <a:gd name="T4" fmla="*/ 2670532 w 2673350"/>
                  <a:gd name="T5" fmla="*/ 1424258 h 2674938"/>
                  <a:gd name="T6" fmla="*/ 11796480 60000 65536"/>
                  <a:gd name="T7" fmla="*/ 11796480 60000 65536"/>
                  <a:gd name="T8" fmla="*/ 5898240 60000 65536"/>
                  <a:gd name="T9" fmla="*/ 1336677 w 2673350"/>
                  <a:gd name="T10" fmla="*/ 0 h 2674938"/>
                  <a:gd name="T11" fmla="*/ 2673350 w 2673350"/>
                  <a:gd name="T12" fmla="*/ 1424263 h 26749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73350" h="2674938" stroke="0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  <a:lnTo>
                      <a:pt x="1336675" y="1337469"/>
                    </a:lnTo>
                    <a:close/>
                  </a:path>
                  <a:path w="2673350" h="2674938" fill="none">
                    <a:moveTo>
                      <a:pt x="1336677" y="0"/>
                    </a:moveTo>
                    <a:lnTo>
                      <a:pt x="1336676" y="0"/>
                    </a:lnTo>
                    <a:cubicBezTo>
                      <a:pt x="2074901" y="1"/>
                      <a:pt x="2673350" y="598806"/>
                      <a:pt x="2673350" y="1337469"/>
                    </a:cubicBezTo>
                    <a:cubicBezTo>
                      <a:pt x="2673350" y="1366424"/>
                      <a:pt x="2672410" y="1395371"/>
                      <a:pt x="2670532" y="1424265"/>
                    </a:cubicBezTo>
                  </a:path>
                </a:pathLst>
              </a:custGeom>
              <a:noFill/>
              <a:ln w="25400" algn="ctr">
                <a:solidFill>
                  <a:srgbClr val="767171"/>
                </a:solidFill>
                <a:miter lim="800000"/>
                <a:tailEnd type="stealth" w="med" len="med"/>
              </a:ln>
            </p:spPr>
            <p:txBody>
              <a:bodyPr vert="eaVert" lIns="91417" tIns="45709" rIns="91417" bIns="45709" anchor="ctr"/>
              <a:lstStyle/>
              <a:p>
                <a:endParaRPr lang="zh-CN" altLang="en-US"/>
              </a:p>
            </p:txBody>
          </p:sp>
          <p:sp>
            <p:nvSpPr>
              <p:cNvPr id="3" name="半闭框 17"/>
              <p:cNvSpPr>
                <a:spLocks noChangeArrowheads="1"/>
              </p:cNvSpPr>
              <p:nvPr/>
            </p:nvSpPr>
            <p:spPr bwMode="auto">
              <a:xfrm rot="11367075">
                <a:off x="6615306" y="3701846"/>
                <a:ext cx="466833" cy="466665"/>
              </a:xfrm>
              <a:custGeom>
                <a:avLst/>
                <a:gdLst>
                  <a:gd name="T0" fmla="*/ 424806 w 466725"/>
                  <a:gd name="T1" fmla="*/ 41919 h 466725"/>
                  <a:gd name="T2" fmla="*/ 43475 w 466725"/>
                  <a:gd name="T3" fmla="*/ 423249 h 466725"/>
                  <a:gd name="T4" fmla="*/ 0 w 466725"/>
                  <a:gd name="T5" fmla="*/ 233363 h 466725"/>
                  <a:gd name="T6" fmla="*/ 233363 w 466725"/>
                  <a:gd name="T7" fmla="*/ 0 h 466725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466725"/>
                  <a:gd name="T13" fmla="*/ 0 h 466725"/>
                  <a:gd name="T14" fmla="*/ 466725 w 466725"/>
                  <a:gd name="T15" fmla="*/ 466725 h 4667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6725" h="466725">
                    <a:moveTo>
                      <a:pt x="0" y="0"/>
                    </a:moveTo>
                    <a:lnTo>
                      <a:pt x="466725" y="0"/>
                    </a:lnTo>
                    <a:lnTo>
                      <a:pt x="382887" y="83838"/>
                    </a:lnTo>
                    <a:lnTo>
                      <a:pt x="86951" y="83838"/>
                    </a:lnTo>
                    <a:lnTo>
                      <a:pt x="86951" y="379774"/>
                    </a:lnTo>
                    <a:lnTo>
                      <a:pt x="0" y="466725"/>
                    </a:lnTo>
                    <a:close/>
                  </a:path>
                </a:pathLst>
              </a:custGeom>
              <a:solidFill>
                <a:srgbClr val="7C7C7C"/>
              </a:solidFill>
              <a:ln w="12700" algn="ctr">
                <a:noFill/>
                <a:miter lim="800000"/>
              </a:ln>
            </p:spPr>
            <p:txBody>
              <a:bodyPr rot="10800000" vert="eaVert" lIns="91417" tIns="45709" rIns="91417" bIns="45709" anchor="ctr"/>
              <a:lstStyle/>
              <a:p>
                <a:endParaRPr lang="zh-CN" altLang="en-US"/>
              </a:p>
            </p:txBody>
          </p:sp>
        </p:grp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775" y="4213090"/>
              <a:ext cx="3420966" cy="2288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文字方塊 12"/>
            <p:cNvSpPr txBox="1"/>
            <p:nvPr/>
          </p:nvSpPr>
          <p:spPr>
            <a:xfrm>
              <a:off x="5086203" y="6457890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>
                  <a:solidFill>
                    <a:srgbClr val="C00000"/>
                  </a:solidFill>
                </a:rPr>
                <a:t>站在校門口往右斜角看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31357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DC1B7FB-135D-4D45-941E-4FCCE2D0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58" r="32713" b="62352"/>
          <a:stretch/>
        </p:blipFill>
        <p:spPr>
          <a:xfrm>
            <a:off x="480059" y="648264"/>
            <a:ext cx="9834029" cy="262385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2392586" y="2534621"/>
            <a:ext cx="2439389" cy="56153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029B59E-4271-A853-B0A4-B5B5D1B8DA7A}"/>
              </a:ext>
            </a:extLst>
          </p:cNvPr>
          <p:cNvSpPr txBox="1"/>
          <p:nvPr/>
        </p:nvSpPr>
        <p:spPr>
          <a:xfrm>
            <a:off x="443846" y="63489"/>
            <a:ext cx="98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館藏取用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館藏預約功能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726ADDC-FCD3-9AB7-C35C-2F06F2AC09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85" t="59606" r="5255" b="12590"/>
          <a:stretch/>
        </p:blipFill>
        <p:spPr>
          <a:xfrm>
            <a:off x="-5715" y="3990322"/>
            <a:ext cx="11879942" cy="19843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4225B5F-46E4-5FAF-DC19-FE6405CF417F}"/>
              </a:ext>
            </a:extLst>
          </p:cNvPr>
          <p:cNvSpPr/>
          <p:nvPr/>
        </p:nvSpPr>
        <p:spPr>
          <a:xfrm>
            <a:off x="10488861" y="5434949"/>
            <a:ext cx="1254915" cy="4458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DCE456C-8761-B55A-03AA-C86F5715C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306" y="1882588"/>
            <a:ext cx="6299818" cy="4589930"/>
          </a:xfrm>
          <a:prstGeom prst="rect">
            <a:avLst/>
          </a:prstGeom>
        </p:spPr>
      </p:pic>
      <p:sp>
        <p:nvSpPr>
          <p:cNvPr id="8" name="圖說文字: 向上箭號 7">
            <a:extLst>
              <a:ext uri="{FF2B5EF4-FFF2-40B4-BE49-F238E27FC236}">
                <a16:creationId xmlns:a16="http://schemas.microsoft.com/office/drawing/2014/main" id="{AC117811-5868-335F-32E2-2895EBD2FAF8}"/>
              </a:ext>
            </a:extLst>
          </p:cNvPr>
          <p:cNvSpPr/>
          <p:nvPr/>
        </p:nvSpPr>
        <p:spPr>
          <a:xfrm>
            <a:off x="4161712" y="4791431"/>
            <a:ext cx="4253005" cy="1822745"/>
          </a:xfrm>
          <a:prstGeom prst="upArrowCallou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帳號密碼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1836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1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D8C5F-DA56-4573-9953-9140AF261263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89390" y="81121"/>
            <a:ext cx="98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右上功能列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90" y="1189927"/>
            <a:ext cx="4810125" cy="1876425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EF42EB3D-076F-4BAB-BDB8-93D5532864DB}"/>
              </a:ext>
            </a:extLst>
          </p:cNvPr>
          <p:cNvGrpSpPr/>
          <p:nvPr/>
        </p:nvGrpSpPr>
        <p:grpSpPr>
          <a:xfrm>
            <a:off x="5199515" y="1277700"/>
            <a:ext cx="5981277" cy="5457470"/>
            <a:chOff x="3198624" y="1277700"/>
            <a:chExt cx="5981277" cy="5457470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5663C2F-18F9-4054-A8FA-7ECAA5E28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1533" y="1277700"/>
              <a:ext cx="5598368" cy="5457470"/>
            </a:xfrm>
            <a:prstGeom prst="rect">
              <a:avLst/>
            </a:prstGeom>
          </p:spPr>
        </p:pic>
        <p:sp>
          <p:nvSpPr>
            <p:cNvPr id="20" name="向下箭號 16">
              <a:extLst>
                <a:ext uri="{FF2B5EF4-FFF2-40B4-BE49-F238E27FC236}">
                  <a16:creationId xmlns:a16="http://schemas.microsoft.com/office/drawing/2014/main" id="{49C855F8-0AA1-4033-A5D4-2F77BDE92B3F}"/>
                </a:ext>
              </a:extLst>
            </p:cNvPr>
            <p:cNvSpPr/>
            <p:nvPr/>
          </p:nvSpPr>
          <p:spPr>
            <a:xfrm rot="18884106">
              <a:off x="3130385" y="1569830"/>
              <a:ext cx="805218" cy="668740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D8D76580-6128-4596-B5BE-6D36DA5271B7}"/>
              </a:ext>
            </a:extLst>
          </p:cNvPr>
          <p:cNvSpPr/>
          <p:nvPr/>
        </p:nvSpPr>
        <p:spPr>
          <a:xfrm>
            <a:off x="3943112" y="1361568"/>
            <a:ext cx="1203649" cy="404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907B6F8-757E-41CA-BE02-FED70B48F8DD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70CF2D0-59B0-4AAE-8B5A-73475D9CA93C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284F573-CC1B-4D88-96BC-DECE8772AA36}"/>
              </a:ext>
            </a:extLst>
          </p:cNvPr>
          <p:cNvGrpSpPr/>
          <p:nvPr/>
        </p:nvGrpSpPr>
        <p:grpSpPr>
          <a:xfrm>
            <a:off x="1829596" y="4967826"/>
            <a:ext cx="3841477" cy="1568500"/>
            <a:chOff x="1829596" y="4967826"/>
            <a:chExt cx="3841477" cy="1568500"/>
          </a:xfrm>
        </p:grpSpPr>
        <p:sp>
          <p:nvSpPr>
            <p:cNvPr id="22" name="向下箭號 17">
              <a:extLst>
                <a:ext uri="{FF2B5EF4-FFF2-40B4-BE49-F238E27FC236}">
                  <a16:creationId xmlns:a16="http://schemas.microsoft.com/office/drawing/2014/main" id="{14F91D41-4523-4E3E-A42A-395643D29EBD}"/>
                </a:ext>
              </a:extLst>
            </p:cNvPr>
            <p:cNvSpPr/>
            <p:nvPr/>
          </p:nvSpPr>
          <p:spPr>
            <a:xfrm rot="2748221">
              <a:off x="4934094" y="5036065"/>
              <a:ext cx="805218" cy="668740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5B52EAD-2BDF-6526-A855-AA8ED938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596" y="5668073"/>
              <a:ext cx="2945249" cy="868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8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F8D7C49-2410-2D25-BC1E-FA89F1098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861" y="227784"/>
            <a:ext cx="6616109" cy="5828984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D8B4F53-842C-4BAD-A05D-D53C816A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D8C5F-DA56-4573-9953-9140AF261263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8D955D6-83A6-477F-B553-5A32CD56ABDA}"/>
              </a:ext>
            </a:extLst>
          </p:cNvPr>
          <p:cNvSpPr/>
          <p:nvPr/>
        </p:nvSpPr>
        <p:spPr>
          <a:xfrm>
            <a:off x="5129004" y="1314200"/>
            <a:ext cx="3924461" cy="45796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2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16CD6A-37B3-4587-9D84-B06EA0ADA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33" r="3015"/>
          <a:stretch/>
        </p:blipFill>
        <p:spPr>
          <a:xfrm>
            <a:off x="550432" y="614330"/>
            <a:ext cx="11742572" cy="608540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查看個人書房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1818422-B2E1-4021-8132-EBAC39E9A5C1}"/>
              </a:ext>
            </a:extLst>
          </p:cNvPr>
          <p:cNvSpPr/>
          <p:nvPr/>
        </p:nvSpPr>
        <p:spPr>
          <a:xfrm>
            <a:off x="2886978" y="2556693"/>
            <a:ext cx="9224340" cy="401443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4917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893998" y="2644525"/>
            <a:ext cx="5443089" cy="21335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TW" altLang="en-US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/>
            </a:r>
            <a:br>
              <a:rPr lang="en-US" altLang="zh-TW" sz="72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TW" altLang="en-US" sz="48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endParaRPr lang="zh-CN" altLang="en-US" sz="72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5745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705527" y="2875002"/>
            <a:ext cx="44165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6600" dirty="0" smtClean="0">
                <a:latin typeface="微软雅黑" panose="020B0503020204020204" charset="-122"/>
                <a:ea typeface="微软雅黑" panose="020B0503020204020204" charset="-122"/>
              </a:rPr>
              <a:t>練習拿</a:t>
            </a:r>
            <a:r>
              <a:rPr lang="zh-TW" altLang="en-US" sz="6600" dirty="0">
                <a:latin typeface="微软雅黑" panose="020B0503020204020204" charset="-122"/>
                <a:ea typeface="微软雅黑" panose="020B0503020204020204" charset="-122"/>
              </a:rPr>
              <a:t>禮券</a:t>
            </a:r>
            <a:endParaRPr lang="zh-CN" altLang="en-US" sz="6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文字方塊 3"/>
          <p:cNvSpPr txBox="1"/>
          <p:nvPr/>
        </p:nvSpPr>
        <p:spPr>
          <a:xfrm>
            <a:off x="3923607" y="4102456"/>
            <a:ext cx="386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https://tw.piliapp.com/random/wheel/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8469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473" y="1074578"/>
            <a:ext cx="4619640" cy="4619640"/>
          </a:xfrm>
        </p:spPr>
      </p:pic>
      <p:sp>
        <p:nvSpPr>
          <p:cNvPr id="3" name="AutoShape 2" descr="data:image/png;base64,iVBORw0KGgoAAAANSUhEUgAAAPoAAAD6CAYAAACI7Fo9AAAAAXNSR0IArs4c6QAAFxNJREFUeF7t3dt2G1kOA9D4/z86s3zpycOMtdlBsaoko18pkCBIHMrpXN5+//79+1f/qwJV4KUVeKvRX3q+ba4KfChQo3cRqsAPUKBG/wFDbotVoEbvDlSBH6BAjf4DhtwWq0CN3h2oAj9AgRr9Bwy5LVaBGr07UAV+gAIjo7+9vb20FPo9Q1f3fzW/tL7w28t19fy2+5voW6P/+vVLQl29KFfzS+sLv22Eq+e33d9E3xq9RuceapFkJOFJIPyA+IXpL4dP9K3Ra3QuqhZJRhKeBMIPiF+Y/nL4RN8avUbnomqRZCThSSD8gPiF6S+HT/St0Wt0LqoWSUYSngTCD4hfmP5y+ETfGr1G56JqkWQk4Ukg/ID4hekvh0/0rdFrdC6qFklGEp4Ewg+IX5j+cvhE30OMPil0pRoatPinePW+nf/q+q/en/RN40foV6MfcNH1UGjQRwxSNR7Ft+tv51fvV9cXP8WP4F+j1+i/jlikKx+SM4yiGpvxI+ZTo9foNfrN/9rEGn34jKZCpXjR3M5/df1X70/6pvEj9OtF70XvRe9F/3yLjnhR0lctwaf8U7y4b+e/uv6r9yd90/gR+vWi96KvP+RHLGpilqvrJ9yPOrSnGF1Cp0Lof2+pvvDit53/1etv65fmF17zUVz7p/rCfzwWk3/AIS0kvIRQXI2qvvCqv53/1etv65fmF17zUVz7p/rC1+hfE5gI9WhYRwxCy/DK9bf1S/MLn8zuHav9U33ha/QaPd3RD3y6iCleTaT5hVd9xWVU1Re+Rq/RtYOjeLqIKV4k0/zCq77iMqrqC1+j1+jawVE8XcQUL5JpfuFVX3EZVfWFr9FrdO3gKJ4uYooXyTS/8KqvuIyq+sLX6DW6dnAUTxcxxYtkml941VdcRlV94Wv0g4yuQSquQQo/GfSjHKqv/Cle/aXxlJ/wKb8z9O3/Rx/87410kMKni6RFSesrv/gLL35pPOUnfMpP+qi+8L3ovegfCqSLlOJTowif8hNe9RWXUVVf+Bq9Rq/RB9/oZDQZWXEZVfWFr9Fr9Bq9Rv/zDqUvivB68RTXi6b6wqt+Ghc/5U/5q77yp3j1l8ZTfsKn/M7Qt78YN3jR00EKny6SFiWtr/ziL7z4pfGUn/ApP+mj+sL3q3u/uver++Chl9Fq9C8Fnl0o8Z+8qI+WQfm1SHevr/5S/tInrS+86iuu/lVf+F704UU/Quga/XsFJosqsyT6qr7mn3B7x6b1ha/Ra/TRV3ctshZNRhFe9RVP6wuv+oqrf9UXvkav0Wv0Ay6qjKy4jFqjn2TUI4ROvlqmiyK8+hP+jEUVh0TflH/CrV/d/4V66aC28Wpl22hX11d/0l/8FU/rC6/6iqt/1Re+X91P+kagQWuQwk8GnVy8tL76S/mLX1pfeNVXXP2rvvA1eo3en9H7M/qfd+iIF0Wv2mY85S98yl0v8tX11V/KL+1/G6/+t+PSV/2fdtG3hVD+VCjhVV9xDerq+uKf8kv738ar/+249FX/NfpBX93TQWtQGvR2feVP+aX9b+PV/3Zc+qr/Gr1G/1BgsiiPllmLKCOovvJv48V/O572X6PX6DX6AQ9djb6twDB/+iIKP6Tx7cfSi7RdX/lTfdL+t/HqfzsufdV/L3ovei96L/qfd+qIF2X71Ut+htSLqP7T3u5eX/2l+qT9b+PV/3Zc+qr/wy76dqPb+SVUKnTxbw9HeLX+2/u1nV/61egHfXWX0DV6jb5pdu1fjV6jj35Gf/WHatOEZ+Su0YcqS6hXX/Sf3v9wTW77Mc2vF70XvRf9tvadE6vRh1pJqF70e/+Mnc5vuCa3/Zj670XvRe9Fv61958Rq9KFWEqoXvRd9uEqXfEz7O77ol7C/UVEZXVQng1COR3Hx266fcJ9gX72/iQbpZ0b/JFNa5NnxWjT1t2008duur/7T+Kv3l+ozwdfoA5W0aEqxbTTx266v/tP4q/eX6jPB1+gDlbRoSrFtNPHbrq/+0/ir95fqM8HX6AOVtGhKsW008duur/7T+Kv3l+ozwdfoA5W0aEqxbTTx266v/tP4q/eX6jPB1+gDlbRoSrFtNPHbrq/+0/ir95fqM8HX6AOVtGhKsW008duur/7T+Kv3l+ozwY+MLqEnhR59Jl3ElJ/q3z2/9E/7E171FU/1Vf7teKpP2v+kfo0++KuEtgeR5tciaxFUX3jVV1z1hb86nuqT9j+pX6PX6L+0aJNFSsym+knuM7CpPmn/k/o1eo1eo4evwcRoj0rU6MMBbAt19/ySSYuo/oRXfcVVX/ir46k+af+T+r3ovei96OFLMTFaL/rAaJrD9ot49/zSR4uo/oRXfcVVX/ir46k+af+T+r3og4dmexBpfi26FkH1hVd9xVVf+KvjqT5p/5P6I6NLSBGdELnyq434q/+0P+UXv7S+8ouf6qf5r66v/sRP8VSfCb8a/dcv/oyqQU2EVo7koUvrby9aml/aqf+0vvKLn+Jn8KvRa/T1hy5dZBlFRkzrK7/4KX4Gvxq9Rq/R4cQa/UsgvUipUMqvF1P1t/OLn+Lip/7S/MKrvvgrv+Lb9ZVf/BRP9Znw60XvRe9F70XXW/QZ14s0eXGSX4wSS9UX/zS/8IqLn/pL8wuv+uKv/Ipv11d+8VM81WfCrxd98FBpUBOhlSN56NL624uW5pd26j+tr/zip/gZ/EZGF5FUiDS/8BJ6m39aP+1P9RWXPuKX4lN+wt+df8rv41v3b01hcPEGKR5qnTYivAa9zT+tn/an+opLH/FL8Sk/4e/OP+VXo39tgBYxXRThVV+DVv40nvJL8eKv/MJLX+UXXvXT/MLX6DW6dvAjrkXSoqd4kVR+4e/OP+VXo9fo8kCNfsBDJ5H1UNXoXwpKiFRo4bfrp/nFX/HtRUz7Ez/1p/rKL7zqp/mF70XvRdcO9qL3ov/ZkcmL8mij9CIqv/DaZuUXfrt+ml/8FZc+4pfiU37C351/ym980VOhhE8XQXjVVzwVWnjVV1z9q/42XvzFT3jxFz6tr/wpP+WfxEf/H12JUqEkhPILL/6Kp/WFV33F1b/qb+PFX/yEF3/h0/rKn/JT/km8Rh+opEXQIIUfUHj4kbT+Nl79pfqI/3Z95U/5Kf8kXqMPVNIiapDCDyjU6A8UkP7S9+r5iN8R8Rp9oKIWQYsm/IBCjV6jR2tSow/kk1Fr9N8DFb//iPRVcukvfFpf+VN+yj+J1+gDlbQIGqTwAwq96L3o0ZrU6AP5ZNQavRf90RppPwYrGH9kZHQtulhc3aj4i5/w6l9x1Rc+5af6yi+8+Cue1hde9bf7U33xn/Cr0U/4LY4a5GRQj3JoEdL6yp/yF7+0vvCqv92f6ov/hF+NXqOv/zFULbLi6aILr/oTIylHEhf/Cb8avUav0eHCiZESIwtbo0uhr3gqlPBDGt9+LF2klJ/qK7/wqT5pfeHFb7s/1Rf/Cb9e9F70XvRe9E8F9KLoRZq8OMqRxMVf/IRPuL1jVV/5U36qr/zCi7/iaX3hVX+7P9UX/wm/XvSB0SS0BqX4ZFCPcqT8VF/5hVf/iqf1hVf97f5UX/wn/E4xuhqZEFWOK+MahLil/af1xU9x8U/5Kb/4qX6aX/UVFz/hJ/xrdKk4iJ8xqM2LPmjx4Ue0aHfXR/xTfYQ/Q58aXVMYxM8YVI0+GMQ3H9F8avQv4STU34/gE3m10Cn/VJ+0/7R+2r/4p/yUX/xVP82v+oqLn/AT/r3oUnEQP2NQveiDQfSifytSjf73+/NfZI3++E+v3V2fyUU8YE2+N+HbW5R+wr9GjyT+BN99kQ9o8WEKLdrd9RH/bf3O0KdGP2CKZwyqX93/flCaT40+/MU4CbUttPL//YrMkOpfWcQ/zf/s9cVf8W39VD+NH7Efh1x0CXkE0We+aBr0tj7PXl/8Fdd+Cn91/Ij9qNEPmGK6SEcMMmnj7vWT3t6x6XzS+in+iPnU6OkUDlikIwaZtHH3+klvNfqnejV6ukU1eqygHpq0QC96jZ7u0Ac+XSQteppfTd69vvgrvq2f6qfxI+bTi55OoUaPFdQipwVq9F70dId60Q9QsEZ/LKL0mTxkp1z0A3bhYYpUiBS/3Z/yp/yFV30tmvILr/pp/hQvfneI1+iD38KaLuL2oNNFFV78pY/yC6/6af4UL353iNfoNfr679XfNlKaP8XfwcjiUKPX6DU6/vRY+o1DJjwjXqPX6DV6jf751tz9q03KL8Wf8SI/qpHyF1796eIpv/Cqn+ZP8eJ3h3gv+hM8ZFqUdFGFV30ZVfmFV/00f4oXvzvEa/Qand/YtKgy6raR0vwpXvrcIT4yuoheLZTqi38aTxc9rS+8+AkvfZX/2fHSZzue6vfx4/dvTWnQxRFEBmW+/YjqJ7knWEl4d37qUfzT/u+Olz7b8VT/Gv2gCaWLehCNb9OIn+qni/bseOmzHU/1q9EPmpCMpEEdRKNG/0YB6a/5bc9H+Y/g36/uUnkQ16JoUIMS0UfET8nFX/mfHS99tuOpfr3oB00oXfSDaPSi96J//+tY/cW43GY1evYPOKT6bePzDcky9KJ/6SchMpmNThfNFbJPiJ+yS1/lf3a89NmOp/qd9tU9FWJ7kVJ+RwziEYe750/5Ca/5pPuR5hc+7U/51X+NLgWHcQ1yMogafSj2//mY9NV8VFn5hU/rK/+E3ym/6i6iiqsRCSm86iu+Xf/u+VN+wkt/zXc7v/il9ZVf/feiS8FhXIOcDKIXfSh2L/r/KDDZr170v9+v/yJr9Mf/7K8WUfppRFfnF7+0P+VX/73oUnAY1yAng+hFH4rdi96L/t2qpEbTCtbovejJQ639Unyy3/3qLhUH8Rq9Rn8Jo2uRB16IPjJ5sTaFVn3pI7zEUX7h03jKX/XVn+oLr/rKL7zq3yH/6KKrEQmRxreFEj/Vlz7Cq77yC5/GU/6qr/5UX3jVV37hVf8O+Wt0TXHwb6tdPehBC9FH0kVV8VQ/4VU/7U/175C/RtcW1OjxvxYriVOjCK/6dzBi8qPnhH+Nri2o0Wt07IgemokRa/SB0eRVDUJ4DUr5hVd95Rc+jaf8VV/9qb7wqq/8wqv+HfL3omuKg4fm6kEPWog+ki6qiqf6Ca/6aX+qf4f8Nbq2oEbvV/ef8tV94IWHH0lfPOHF7w4vavIzWNqf9JM+2/i0P+HFX3jpI/wd4qOLnhKV0BJSePFTfuFVfzu/+Kl+yn8bn/YnvPgLL32Fv0O8Rh9MQYuSLoLyi6LqK//V+LQ/4dW/8NJH+DvEa/TBFLQo6SIovyiqvvJfjU/7E179Cy99hL9DvEYfTEGLki6C8oui6iv/1fi0P+HVv/DSR/g7xGv0wRS0KOkiKL8oqr7yX41P+xNe/QsvfYS/Q7xGH0xBi5IugvKLouor/9X4tD/h1b/w0kf4O8Rr9MEUtCjpIii/KKq+8l+NT/sTXv0LL32Ev0N8ZPRUKDUqIbfri992XP2r/tX6PDt/6ZvGpY/mJ/yEX40+UWn5M+kgtSjL9OPfOXc1/6v1Uf/pfrz3V6NvT3mQPx2kFmVAIfrIs/OPmh+ApY/mJ/yAQo0+EWn7M+kgtSjlv63A4/yar+Yn/KS7XvSJSsufSQepRVmm36/uEFjz1fyEn8y3Rp+otPyZdJBalGX6NXqNPlsxLfrVizzr4u8/pf6V+Wp9np2/9E3j0kfzE37Crxd9otLyZ9JBalGW6feiv8pF316Uu+eXkWTUFC99lF/4NL7dv/pT/bQ/1U/zi7/qC//Ob3TR00aeHZ8KneKln/ILn8a1aOK3jU/7E/80/xn91+iDKWnQZwzqEU3xG7QYfWS7f/Wn+lFz79fw7fE/OZXmF3/VF74XfTihVOgUL5rKL3wa16KJ3zY+7U/80/xn9N+LPpiSBn3GoHrRv1dA+g9G/PAjmn+aX/xVX/he9OGEUqFTvGgqv/BpXIsmftv4tD/xT/Of0X8v+mBKGvQZg+pF70X/TgHtXy/6wOQfIuEXYyR0ihdN5Rc+jW/3r/5UP+1P9dP84q/6wo+NrkJpo1fjJ0JdeVFTftI3ne/V/FRf/W3jpb/iKf8a/UthDTodhPCKp/yUX4sk/NX8VF/9beOln+Ip/xq9Rv9QQIukRZRRhFdc/FT/arz6UzzlX6PX6DX6Df5tvRpdChwU10VQGb24wiue8lP+lP/V/FRf/W3jpb/iKf9e9F70XvRe9D/vjF4UvUh3j+tFF/9tfVJ+2/yv5qf6ms82XvornvLvRe9F70XvRZ9fdL2IerG24+mLKLz4b+sjfmn9NL/w0k/xtD/lF/+0vvKL36T+6LfAisikkMhuxlP+wov7tj7il9ZP8wsv/RRP+1N+8U/rK7/4TerX6Ad8dTtiEMrxKK5FmSzCZn7xS3p/x6b9qb74p/WVX/wm9Wv0waKcMQgNc9OIqq3+tWjCq77iqi+84uKf1ld+8ZvUr9FrdO0Rf+ecFi1dZBFUfeEVF/+0vvKL36R+jV6ja49q9PBPL0rgGl0KDeMSUi+i8KKh/MIrLn5p/TS/8OpP8bQ/5Rf/tL7yi9+kfi96L7r2qBe9F/1zR/SipC+WNjGtL7zqqz/lF171FU/rX41Xf3ePp/qpP+V/x59y0Z99kSW0+tMghFd9xdP6V+PV393jqX7qT/lr9C8FJ0I9EltGVX7hNWjF0/pX49Xf3eOpfupP+Wv0Gv1DAT00WqRtvBb97vFUP/Wn/DV6jV6jy0UHxGVEPZSioPw1eo1eo8tFB8RlxBp9KHIqpPCioUEpv/Cqr3ha/2q8+rt7PNVP/Sl/L3ovei+6XHRAXEZMH3rlr9FvYnTtkhZhMuhHNZRf/FR/O7/4KZ7yU37FU/2Er9Fr9NFF317UNL/witfoXwpJCL0owmsQiqf1hVd99ffs+dW/+pM+aX7hFU/5Kb/iqX7C96L3oveiD34fgYyaxmVUPUTC1+g1eo1eo/95p9IXRfhneBEfcVR/kxf3zvk1H/UnfdL8wiue8lN+xVP9hO9F70XvRe9F70XXS/xPXBdh8uL2on+vQKqf5qj5CZ/G1Z/4Cd+LPrzoRwidLIPqJ7kn2MkibT5Uaf9X85fGZ/TXP49+wF+ckS7S9iIov+Jpf1pk5Rf+7vzF74z+avQaXXvIv0FICbTINfqbJHwYl3796t6v7qMFmyxSv7qPpPy/H9JDqMyT+fSi96Jrj3rR+5dDfu6IXpT0xdImpvW38eKv+LZ+qi99hBd/5Rde9ZVfeNXfzi9+k/q96Ac8VBOhNazkq2+Se4JN+0uNIrx6uJq/+J3RX41eo2sP+Y1NCbTIMqLwqq/8wqv+dn7xm9Q/xegiuh1PByX8Nn/l16DFX3jVV1z1hX/2+La+E31q9AMu+kTozc9okWQ04VPuqp/mvzt+W99J/zV6jR5/Ndei1ei/JdF6vEav0Wv0ZZv1oi8L/E96XRQNQviT2vi2TMpf+LS/u+uX9if8tr6q/x7vRe9F70WfOCX4TI0eiPdvoLooGoTw/4bLxmdT/sKnnO+uX9qf8Nv6qn4v+pdCGsTdFzXlL/xkkR595u76pf0Jv62v6h9m9EmhO39Gg0gXVflTbbb5Kf+z9yf9797/RP9DfkaXUHePSygNWv0pv/CKb/NT/mfvL9X36v4n9Wv0E34xbjIILdvmV2Pxq9Ef/3lx6ZfM9uNr9wF/eq5Gr9H5q+5HLFqy7Kqv3KkRVT/NL/5H1K/Ra/QaHU47wmgyc/KNbfLQ1Og1eo1eo38qoBctea3ugNWLmPav/KkG2/yU/9n7k/5373+ify96L3ovei+63rrGq0AVeAYFRhf9GRopxypQBb5XoEbvdlSBH6BAjf4DhtwWq0CN3h2oAj9AgRr9Bwy5LVaBGr07UAV+gAI1+g8YclusAjV6d6AK/AAF/gOias57B5Vlb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289367" y="5694218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圖書館首頁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908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r="3575" b="30061"/>
          <a:stretch/>
        </p:blipFill>
        <p:spPr>
          <a:xfrm>
            <a:off x="568440" y="685710"/>
            <a:ext cx="5095200" cy="6276322"/>
          </a:xfrm>
          <a:prstGeom prst="rect">
            <a:avLst/>
          </a:prstGeom>
        </p:spPr>
      </p:pic>
      <p:sp>
        <p:nvSpPr>
          <p:cNvPr id="7" name="圓角矩形 6">
            <a:extLst>
              <a:ext uri="{FF2B5EF4-FFF2-40B4-BE49-F238E27FC236}">
                <a16:creationId xmlns:a16="http://schemas.microsoft.com/office/drawing/2014/main" id="{CCD995A3-DFFF-44FE-B465-873CEEA8207C}"/>
              </a:ext>
            </a:extLst>
          </p:cNvPr>
          <p:cNvSpPr/>
          <p:nvPr/>
        </p:nvSpPr>
        <p:spPr>
          <a:xfrm>
            <a:off x="480060" y="1675234"/>
            <a:ext cx="2873829" cy="2544198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5">
            <a:extLst>
              <a:ext uri="{FF2B5EF4-FFF2-40B4-BE49-F238E27FC236}">
                <a16:creationId xmlns:a16="http://schemas.microsoft.com/office/drawing/2014/main" id="{BA05A939-3511-4C70-9B69-1E6F11D73C6B}"/>
              </a:ext>
            </a:extLst>
          </p:cNvPr>
          <p:cNvSpPr/>
          <p:nvPr/>
        </p:nvSpPr>
        <p:spPr>
          <a:xfrm rot="3210094">
            <a:off x="1079479" y="2528112"/>
            <a:ext cx="625452" cy="4983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C51196-2730-4A44-A224-7A700FC217EB}"/>
              </a:ext>
            </a:extLst>
          </p:cNvPr>
          <p:cNvSpPr/>
          <p:nvPr/>
        </p:nvSpPr>
        <p:spPr>
          <a:xfrm>
            <a:off x="756669" y="3757767"/>
            <a:ext cx="2457450" cy="46166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 sz="24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輸入關鍵字</a:t>
            </a:r>
            <a:endParaRPr lang="zh-CN" altLang="en-US" sz="24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2" b="27366"/>
          <a:stretch/>
        </p:blipFill>
        <p:spPr>
          <a:xfrm>
            <a:off x="6675623" y="515620"/>
            <a:ext cx="5103512" cy="6330011"/>
          </a:xfrm>
          <a:prstGeom prst="rect">
            <a:avLst/>
          </a:prstGeom>
        </p:spPr>
      </p:pic>
      <p:sp>
        <p:nvSpPr>
          <p:cNvPr id="11" name="圖說文字: 向上箭號 3">
            <a:extLst>
              <a:ext uri="{FF2B5EF4-FFF2-40B4-BE49-F238E27FC236}">
                <a16:creationId xmlns:a16="http://schemas.microsoft.com/office/drawing/2014/main" id="{0C3985F2-BC0F-8967-68EB-4F7013FAE18E}"/>
              </a:ext>
            </a:extLst>
          </p:cNvPr>
          <p:cNvSpPr/>
          <p:nvPr/>
        </p:nvSpPr>
        <p:spPr>
          <a:xfrm>
            <a:off x="7275613" y="5182331"/>
            <a:ext cx="4193786" cy="152730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8916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SIP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帳號密碼</a:t>
            </a:r>
          </a:p>
        </p:txBody>
      </p:sp>
    </p:spTree>
    <p:extLst>
      <p:ext uri="{BB962C8B-B14F-4D97-AF65-F5344CB8AC3E}">
        <p14:creationId xmlns:p14="http://schemas.microsoft.com/office/powerpoint/2010/main" val="401514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9295" t="1143"/>
          <a:stretch/>
        </p:blipFill>
        <p:spPr>
          <a:xfrm>
            <a:off x="1288473" y="614330"/>
            <a:ext cx="10903528" cy="624367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13A01CF-C143-4B6F-A4BC-334901D26663}"/>
              </a:ext>
            </a:extLst>
          </p:cNvPr>
          <p:cNvGrpSpPr/>
          <p:nvPr/>
        </p:nvGrpSpPr>
        <p:grpSpPr>
          <a:xfrm>
            <a:off x="3159223" y="1923942"/>
            <a:ext cx="8070112" cy="1149833"/>
            <a:chOff x="4042831" y="2426190"/>
            <a:chExt cx="8149170" cy="1266296"/>
          </a:xfrm>
        </p:grpSpPr>
        <p:sp>
          <p:nvSpPr>
            <p:cNvPr id="27" name="圓角矩形 11">
              <a:extLst>
                <a:ext uri="{FF2B5EF4-FFF2-40B4-BE49-F238E27FC236}">
                  <a16:creationId xmlns:a16="http://schemas.microsoft.com/office/drawing/2014/main" id="{80322667-1752-4B51-924F-1AFDCAAA96AA}"/>
                </a:ext>
              </a:extLst>
            </p:cNvPr>
            <p:cNvSpPr/>
            <p:nvPr/>
          </p:nvSpPr>
          <p:spPr>
            <a:xfrm>
              <a:off x="4042831" y="2826300"/>
              <a:ext cx="8149170" cy="866186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CDE5D1D8-6CB3-49DD-8039-E981DAF07586}"/>
                </a:ext>
              </a:extLst>
            </p:cNvPr>
            <p:cNvSpPr txBox="1"/>
            <p:nvPr/>
          </p:nvSpPr>
          <p:spPr>
            <a:xfrm>
              <a:off x="9083719" y="2426190"/>
              <a:ext cx="1210588" cy="400110"/>
            </a:xfrm>
            <a:prstGeom prst="rect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實體資源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340228C8-1768-4B04-A54C-35FB18380736}"/>
              </a:ext>
            </a:extLst>
          </p:cNvPr>
          <p:cNvGrpSpPr/>
          <p:nvPr/>
        </p:nvGrpSpPr>
        <p:grpSpPr>
          <a:xfrm>
            <a:off x="3159222" y="5720723"/>
            <a:ext cx="8070113" cy="1044142"/>
            <a:chOff x="1586191" y="4489151"/>
            <a:chExt cx="9367944" cy="1277165"/>
          </a:xfrm>
        </p:grpSpPr>
        <p:sp>
          <p:nvSpPr>
            <p:cNvPr id="30" name="圓角矩形 10">
              <a:extLst>
                <a:ext uri="{FF2B5EF4-FFF2-40B4-BE49-F238E27FC236}">
                  <a16:creationId xmlns:a16="http://schemas.microsoft.com/office/drawing/2014/main" id="{FAB60869-7EB6-4940-AB89-ECEE12D8C324}"/>
                </a:ext>
              </a:extLst>
            </p:cNvPr>
            <p:cNvSpPr/>
            <p:nvPr/>
          </p:nvSpPr>
          <p:spPr>
            <a:xfrm>
              <a:off x="1586191" y="4978554"/>
              <a:ext cx="9367944" cy="787762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3A77D65-00BA-49A5-AA92-73654C13E47F}"/>
                </a:ext>
              </a:extLst>
            </p:cNvPr>
            <p:cNvSpPr txBox="1"/>
            <p:nvPr/>
          </p:nvSpPr>
          <p:spPr>
            <a:xfrm>
              <a:off x="6683636" y="4489151"/>
              <a:ext cx="1394700" cy="4894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電子資源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7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1" b="12725"/>
          <a:stretch/>
        </p:blipFill>
        <p:spPr>
          <a:xfrm>
            <a:off x="663836" y="515620"/>
            <a:ext cx="5127363" cy="6693645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818841" y="1726866"/>
            <a:ext cx="4864783" cy="84819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004737" y="2634313"/>
            <a:ext cx="2492990" cy="40011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TW" altLang="en-US" sz="2000" dirty="0"/>
              <a:t>上方可縮小查詢範圍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EB270E1-2517-4656-AAC6-B3602FF3D87B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843358-0F8D-4FA3-96E9-F3657D9F0E88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1A4DEFC7-BD11-4E03-8127-3792087AFEAF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9" b="28758"/>
          <a:stretch/>
        </p:blipFill>
        <p:spPr>
          <a:xfrm>
            <a:off x="6423796" y="614329"/>
            <a:ext cx="5364792" cy="6598243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6995523" y="3862442"/>
            <a:ext cx="4864783" cy="848191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6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25913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3" name="Group 25"/>
          <p:cNvGrpSpPr/>
          <p:nvPr/>
        </p:nvGrpSpPr>
        <p:grpSpPr>
          <a:xfrm>
            <a:off x="1261801" y="526133"/>
            <a:ext cx="2506014" cy="1412175"/>
            <a:chOff x="764013" y="1443027"/>
            <a:chExt cx="2629972" cy="1403212"/>
          </a:xfrm>
        </p:grpSpPr>
        <p:sp>
          <p:nvSpPr>
            <p:cNvPr id="64" name="Text Placeholder 3"/>
            <p:cNvSpPr txBox="1"/>
            <p:nvPr/>
          </p:nvSpPr>
          <p:spPr>
            <a:xfrm>
              <a:off x="1136330" y="1443027"/>
              <a:ext cx="944825" cy="428152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入口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65" name="Text Placeholder 3"/>
            <p:cNvSpPr txBox="1"/>
            <p:nvPr/>
          </p:nvSpPr>
          <p:spPr>
            <a:xfrm>
              <a:off x="764013" y="1718437"/>
              <a:ext cx="2629972" cy="1127802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學生證</a:t>
              </a:r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/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職員證感應入館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53" name="矩形: 剪去單一角落 52">
            <a:extLst>
              <a:ext uri="{FF2B5EF4-FFF2-40B4-BE49-F238E27FC236}">
                <a16:creationId xmlns:a16="http://schemas.microsoft.com/office/drawing/2014/main" id="{46ABA628-19A3-480F-A5F1-26504CB8B104}"/>
              </a:ext>
            </a:extLst>
          </p:cNvPr>
          <p:cNvSpPr/>
          <p:nvPr/>
        </p:nvSpPr>
        <p:spPr>
          <a:xfrm>
            <a:off x="864648" y="1460454"/>
            <a:ext cx="4976378" cy="4957316"/>
          </a:xfrm>
          <a:custGeom>
            <a:avLst/>
            <a:gdLst>
              <a:gd name="connsiteX0" fmla="*/ 0 w 1467114"/>
              <a:gd name="connsiteY0" fmla="*/ 0 h 1537521"/>
              <a:gd name="connsiteX1" fmla="*/ 1222590 w 1467114"/>
              <a:gd name="connsiteY1" fmla="*/ 0 h 1537521"/>
              <a:gd name="connsiteX2" fmla="*/ 1467114 w 1467114"/>
              <a:gd name="connsiteY2" fmla="*/ 244524 h 1537521"/>
              <a:gd name="connsiteX3" fmla="*/ 1467114 w 1467114"/>
              <a:gd name="connsiteY3" fmla="*/ 1537521 h 1537521"/>
              <a:gd name="connsiteX4" fmla="*/ 0 w 1467114"/>
              <a:gd name="connsiteY4" fmla="*/ 1537521 h 1537521"/>
              <a:gd name="connsiteX5" fmla="*/ 0 w 1467114"/>
              <a:gd name="connsiteY5" fmla="*/ 0 h 1537521"/>
              <a:gd name="connsiteX0" fmla="*/ 0 w 1467114"/>
              <a:gd name="connsiteY0" fmla="*/ 0 h 1537521"/>
              <a:gd name="connsiteX1" fmla="*/ 1222590 w 1467114"/>
              <a:gd name="connsiteY1" fmla="*/ 0 h 1537521"/>
              <a:gd name="connsiteX2" fmla="*/ 1467114 w 1467114"/>
              <a:gd name="connsiteY2" fmla="*/ 244524 h 1537521"/>
              <a:gd name="connsiteX3" fmla="*/ 1467114 w 1467114"/>
              <a:gd name="connsiteY3" fmla="*/ 1537521 h 1537521"/>
              <a:gd name="connsiteX4" fmla="*/ 0 w 1467114"/>
              <a:gd name="connsiteY4" fmla="*/ 1537521 h 1537521"/>
              <a:gd name="connsiteX5" fmla="*/ 0 w 1467114"/>
              <a:gd name="connsiteY5" fmla="*/ 0 h 153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7114" h="1537521">
                <a:moveTo>
                  <a:pt x="0" y="0"/>
                </a:moveTo>
                <a:lnTo>
                  <a:pt x="1222590" y="0"/>
                </a:lnTo>
                <a:cubicBezTo>
                  <a:pt x="1304098" y="81508"/>
                  <a:pt x="1280831" y="601166"/>
                  <a:pt x="1467114" y="244524"/>
                </a:cubicBezTo>
                <a:lnTo>
                  <a:pt x="1467114" y="1537521"/>
                </a:lnTo>
                <a:lnTo>
                  <a:pt x="0" y="153752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A6E926D3-D3BD-48DA-A04F-201DEFEB35C2}"/>
              </a:ext>
            </a:extLst>
          </p:cNvPr>
          <p:cNvGrpSpPr/>
          <p:nvPr/>
        </p:nvGrpSpPr>
        <p:grpSpPr>
          <a:xfrm>
            <a:off x="530315" y="594131"/>
            <a:ext cx="540000" cy="540000"/>
            <a:chOff x="1462912" y="3604841"/>
            <a:chExt cx="585892" cy="585892"/>
          </a:xfrm>
        </p:grpSpPr>
        <p:sp>
          <p:nvSpPr>
            <p:cNvPr id="42" name="Oval 43"/>
            <p:cNvSpPr>
              <a:spLocks noChangeAspect="1"/>
            </p:cNvSpPr>
            <p:nvPr/>
          </p:nvSpPr>
          <p:spPr>
            <a:xfrm>
              <a:off x="1462912" y="3604841"/>
              <a:ext cx="585892" cy="58589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grpSp>
          <p:nvGrpSpPr>
            <p:cNvPr id="43" name="Group 44"/>
            <p:cNvGrpSpPr/>
            <p:nvPr/>
          </p:nvGrpSpPr>
          <p:grpSpPr>
            <a:xfrm>
              <a:off x="1599486" y="3755475"/>
              <a:ext cx="328869" cy="328305"/>
              <a:chOff x="2558815" y="2740689"/>
              <a:chExt cx="465138" cy="464344"/>
            </a:xfrm>
            <a:solidFill>
              <a:schemeClr val="accent1"/>
            </a:solidFill>
          </p:grpSpPr>
          <p:sp>
            <p:nvSpPr>
              <p:cNvPr id="44" name="AutoShape 128"/>
              <p:cNvSpPr/>
              <p:nvPr/>
            </p:nvSpPr>
            <p:spPr bwMode="auto">
              <a:xfrm>
                <a:off x="2558815" y="2740689"/>
                <a:ext cx="46513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5" name="AutoShape 129"/>
              <p:cNvSpPr/>
              <p:nvPr/>
            </p:nvSpPr>
            <p:spPr bwMode="auto">
              <a:xfrm>
                <a:off x="2820761" y="2818599"/>
                <a:ext cx="115888" cy="115889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0" name="矩形: 剪去單一角落 84">
            <a:extLst>
              <a:ext uri="{FF2B5EF4-FFF2-40B4-BE49-F238E27FC236}">
                <a16:creationId xmlns:a16="http://schemas.microsoft.com/office/drawing/2014/main" id="{8C25A153-BFE2-42A8-A889-BAC2D1084E40}"/>
              </a:ext>
            </a:extLst>
          </p:cNvPr>
          <p:cNvSpPr/>
          <p:nvPr/>
        </p:nvSpPr>
        <p:spPr>
          <a:xfrm>
            <a:off x="6651087" y="1397964"/>
            <a:ext cx="4776097" cy="5008982"/>
          </a:xfrm>
          <a:custGeom>
            <a:avLst/>
            <a:gdLst>
              <a:gd name="connsiteX0" fmla="*/ 0 w 2247746"/>
              <a:gd name="connsiteY0" fmla="*/ 0 h 2178621"/>
              <a:gd name="connsiteX1" fmla="*/ 1884635 w 2247746"/>
              <a:gd name="connsiteY1" fmla="*/ 0 h 2178621"/>
              <a:gd name="connsiteX2" fmla="*/ 2247746 w 2247746"/>
              <a:gd name="connsiteY2" fmla="*/ 363111 h 2178621"/>
              <a:gd name="connsiteX3" fmla="*/ 2247746 w 2247746"/>
              <a:gd name="connsiteY3" fmla="*/ 2178621 h 2178621"/>
              <a:gd name="connsiteX4" fmla="*/ 0 w 2247746"/>
              <a:gd name="connsiteY4" fmla="*/ 2178621 h 2178621"/>
              <a:gd name="connsiteX5" fmla="*/ 0 w 2247746"/>
              <a:gd name="connsiteY5" fmla="*/ 0 h 2178621"/>
              <a:gd name="connsiteX0" fmla="*/ 0 w 2247746"/>
              <a:gd name="connsiteY0" fmla="*/ 0 h 2178621"/>
              <a:gd name="connsiteX1" fmla="*/ 1884635 w 2247746"/>
              <a:gd name="connsiteY1" fmla="*/ 0 h 2178621"/>
              <a:gd name="connsiteX2" fmla="*/ 2111834 w 2247746"/>
              <a:gd name="connsiteY2" fmla="*/ 493214 h 2178621"/>
              <a:gd name="connsiteX3" fmla="*/ 2247746 w 2247746"/>
              <a:gd name="connsiteY3" fmla="*/ 363111 h 2178621"/>
              <a:gd name="connsiteX4" fmla="*/ 2247746 w 2247746"/>
              <a:gd name="connsiteY4" fmla="*/ 2178621 h 2178621"/>
              <a:gd name="connsiteX5" fmla="*/ 0 w 2247746"/>
              <a:gd name="connsiteY5" fmla="*/ 2178621 h 2178621"/>
              <a:gd name="connsiteX6" fmla="*/ 0 w 2247746"/>
              <a:gd name="connsiteY6" fmla="*/ 0 h 217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7746" h="2178621">
                <a:moveTo>
                  <a:pt x="0" y="0"/>
                </a:moveTo>
                <a:lnTo>
                  <a:pt x="1884635" y="0"/>
                </a:lnTo>
                <a:cubicBezTo>
                  <a:pt x="1957193" y="72330"/>
                  <a:pt x="2039276" y="420884"/>
                  <a:pt x="2111834" y="493214"/>
                </a:cubicBezTo>
                <a:lnTo>
                  <a:pt x="2247746" y="363111"/>
                </a:lnTo>
                <a:lnTo>
                  <a:pt x="2247746" y="2178621"/>
                </a:lnTo>
                <a:lnTo>
                  <a:pt x="0" y="217862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Group 25">
            <a:extLst>
              <a:ext uri="{FF2B5EF4-FFF2-40B4-BE49-F238E27FC236}">
                <a16:creationId xmlns:a16="http://schemas.microsoft.com/office/drawing/2014/main" id="{37CA097A-9089-4DD3-92BA-DB46CD738A0F}"/>
              </a:ext>
            </a:extLst>
          </p:cNvPr>
          <p:cNvGrpSpPr/>
          <p:nvPr/>
        </p:nvGrpSpPr>
        <p:grpSpPr>
          <a:xfrm>
            <a:off x="6928076" y="498974"/>
            <a:ext cx="2035142" cy="839604"/>
            <a:chOff x="-616731" y="-1009594"/>
            <a:chExt cx="1598053" cy="631311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6B3E3B31-0D52-4F57-9ED1-A048F80F4B26}"/>
                </a:ext>
              </a:extLst>
            </p:cNvPr>
            <p:cNvSpPr txBox="1"/>
            <p:nvPr/>
          </p:nvSpPr>
          <p:spPr>
            <a:xfrm>
              <a:off x="-616731" y="-1009594"/>
              <a:ext cx="1409772" cy="32399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閱讀書活區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DC099B19-6B1B-4DF2-8719-60A2143D540C}"/>
                </a:ext>
              </a:extLst>
            </p:cNvPr>
            <p:cNvSpPr txBox="1"/>
            <p:nvPr/>
          </p:nvSpPr>
          <p:spPr>
            <a:xfrm>
              <a:off x="-563315" y="-815151"/>
              <a:ext cx="1544637" cy="43686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熱門新書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83FF754F-4970-4845-B7AF-820BDCDB2F84}"/>
              </a:ext>
            </a:extLst>
          </p:cNvPr>
          <p:cNvGrpSpPr/>
          <p:nvPr/>
        </p:nvGrpSpPr>
        <p:grpSpPr>
          <a:xfrm>
            <a:off x="6278701" y="578147"/>
            <a:ext cx="540000" cy="540000"/>
            <a:chOff x="8701354" y="2173707"/>
            <a:chExt cx="585892" cy="585892"/>
          </a:xfrm>
        </p:grpSpPr>
        <p:sp>
          <p:nvSpPr>
            <p:cNvPr id="35" name="Oval 22">
              <a:extLst>
                <a:ext uri="{FF2B5EF4-FFF2-40B4-BE49-F238E27FC236}">
                  <a16:creationId xmlns:a16="http://schemas.microsoft.com/office/drawing/2014/main" id="{4963825D-ECF4-490F-BC32-5B1991621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1354" y="2173707"/>
              <a:ext cx="585892" cy="58589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6" name="圖形 35" descr="書籍">
              <a:extLst>
                <a:ext uri="{FF2B5EF4-FFF2-40B4-BE49-F238E27FC236}">
                  <a16:creationId xmlns:a16="http://schemas.microsoft.com/office/drawing/2014/main" id="{CDC06A39-0596-450B-8C1C-44583D8AD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5163" y="2283829"/>
              <a:ext cx="438275" cy="43827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2" b="33662"/>
          <a:stretch/>
        </p:blipFill>
        <p:spPr>
          <a:xfrm>
            <a:off x="694049" y="614329"/>
            <a:ext cx="5357127" cy="6042277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259140" y="3953435"/>
            <a:ext cx="4021072" cy="61856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DE0AF8E-8E5A-4814-91A2-628ECC15F980}"/>
              </a:ext>
            </a:extLst>
          </p:cNvPr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AED715-6CBF-4BF2-ACC3-D8A717DE7A10}"/>
              </a:ext>
            </a:extLst>
          </p:cNvPr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" name="文本占位符 3">
            <a:extLst>
              <a:ext uri="{FF2B5EF4-FFF2-40B4-BE49-F238E27FC236}">
                <a16:creationId xmlns:a16="http://schemas.microsoft.com/office/drawing/2014/main" id="{D03C4E19-A43F-434E-9999-4B590B928508}"/>
              </a:ext>
            </a:extLst>
          </p:cNvPr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館藏查詢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資源探索服務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9" b="12941"/>
          <a:stretch/>
        </p:blipFill>
        <p:spPr>
          <a:xfrm>
            <a:off x="6979606" y="614329"/>
            <a:ext cx="4751762" cy="6180918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7344951" y="5387788"/>
            <a:ext cx="4021072" cy="618566"/>
          </a:xfrm>
          <a:prstGeom prst="roundRect">
            <a:avLst/>
          </a:prstGeom>
          <a:noFill/>
          <a:ln w="76200">
            <a:solidFill>
              <a:srgbClr val="E401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2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3542071" y="3013501"/>
            <a:ext cx="5375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電子資源</a:t>
            </a:r>
            <a:r>
              <a:rPr lang="en-US" altLang="zh-TW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TW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無所不在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47928" y="2883669"/>
            <a:ext cx="161290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TW" sz="9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endParaRPr lang="zh-CN" altLang="en-US" sz="9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77341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0"/>
            <a:ext cx="2571417" cy="505469"/>
            <a:chOff x="6627851" y="3493208"/>
            <a:chExt cx="2571417" cy="505757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031325" cy="461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软雅黑" panose="020B0503020204020204" charset="-122"/>
                  <a:ea typeface="微软雅黑" panose="020B0503020204020204" charset="-122"/>
                </a:rPr>
                <a:t>推薦電子資源</a:t>
              </a:r>
              <a:endParaRPr lang="zh-CN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45397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403860" y="379148"/>
            <a:ext cx="9105901" cy="5784591"/>
            <a:chOff x="231498" y="23495"/>
            <a:chExt cx="9105901" cy="578459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/>
            <a:srcRect l="32114" t="26439" r="32171" b="56871"/>
            <a:stretch/>
          </p:blipFill>
          <p:spPr>
            <a:xfrm>
              <a:off x="5212111" y="23495"/>
              <a:ext cx="3926220" cy="1032037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85B4D5-346E-4ABE-9511-F2CB2E242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8" y="1142090"/>
              <a:ext cx="4440791" cy="108000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82" b="42193"/>
            <a:stretch/>
          </p:blipFill>
          <p:spPr>
            <a:xfrm>
              <a:off x="252637" y="4862391"/>
              <a:ext cx="4262315" cy="945695"/>
            </a:xfrm>
            <a:prstGeom prst="rect">
              <a:avLst/>
            </a:prstGeom>
          </p:spPr>
        </p:pic>
        <p:grpSp>
          <p:nvGrpSpPr>
            <p:cNvPr id="4" name="群組 3"/>
            <p:cNvGrpSpPr/>
            <p:nvPr/>
          </p:nvGrpSpPr>
          <p:grpSpPr>
            <a:xfrm>
              <a:off x="5094230" y="3674011"/>
              <a:ext cx="4243169" cy="1410590"/>
              <a:chOff x="5094230" y="3674011"/>
              <a:chExt cx="4243169" cy="1410590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 rotWithShape="1">
              <a:blip r:embed="rId5"/>
              <a:srcRect l="29491" t="14856" r="30713" b="74986"/>
              <a:stretch/>
            </p:blipFill>
            <p:spPr>
              <a:xfrm>
                <a:off x="5559705" y="4115695"/>
                <a:ext cx="3777694" cy="968906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5094230" y="3674011"/>
                <a:ext cx="1267212" cy="8309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altLang="zh-TW" sz="4800" b="1" cap="none" spc="0" dirty="0" smtClean="0">
                    <a:ln w="28575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rPr>
                  <a:t>AEB</a:t>
                </a:r>
                <a:endParaRPr lang="zh-TW" altLang="en-US" sz="4800" b="1" cap="none" spc="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54" name="Picture 6" descr="臺北榮總圖書館News E點通: E點通(E-Touch)英語線上學習系統，已改版完成，歡迎同仁多加利用。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r="70349" b="55476"/>
          <a:stretch/>
        </p:blipFill>
        <p:spPr bwMode="auto">
          <a:xfrm>
            <a:off x="9281182" y="73177"/>
            <a:ext cx="2886953" cy="167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dn讀書館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47960"/>
            <a:ext cx="5111017" cy="114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中文電子書－iRead eBook 華藝電子書- BOOK可思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" y="4239177"/>
            <a:ext cx="3686726" cy="6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ritilibrary華藝線上圖書館- 教育部校園數位內容與教學軟體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835" y="5731010"/>
            <a:ext cx="3616858" cy="112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電子資源新增訊息】哈佛商業評論全球繁體中文版影音知識庫- 崑山科大圖書館RS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759" y="2889867"/>
            <a:ext cx="2485175" cy="11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國鼎圖書館– KMOVIE智軒雲端公播電影網啟用通知!!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66" y="2153307"/>
            <a:ext cx="2920578" cy="189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A5CA1148-1858-E4E8-6267-F6BFBF6390F2}"/>
              </a:ext>
            </a:extLst>
          </p:cNvPr>
          <p:cNvGrpSpPr/>
          <p:nvPr/>
        </p:nvGrpSpPr>
        <p:grpSpPr>
          <a:xfrm>
            <a:off x="206377" y="932226"/>
            <a:ext cx="4564799" cy="5622483"/>
            <a:chOff x="206377" y="932226"/>
            <a:chExt cx="4564799" cy="562248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3D28E57-BD09-6AF3-026C-F026744E094F}"/>
                </a:ext>
              </a:extLst>
            </p:cNvPr>
            <p:cNvSpPr/>
            <p:nvPr/>
          </p:nvSpPr>
          <p:spPr>
            <a:xfrm>
              <a:off x="206377" y="1419015"/>
              <a:ext cx="4564799" cy="513569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圖說文字: 向下箭號 18">
              <a:extLst>
                <a:ext uri="{FF2B5EF4-FFF2-40B4-BE49-F238E27FC236}">
                  <a16:creationId xmlns:a16="http://schemas.microsoft.com/office/drawing/2014/main" id="{65F95331-DEB6-DB0E-A3BA-494C426BBB26}"/>
                </a:ext>
              </a:extLst>
            </p:cNvPr>
            <p:cNvSpPr/>
            <p:nvPr/>
          </p:nvSpPr>
          <p:spPr>
            <a:xfrm>
              <a:off x="3009114" y="932226"/>
              <a:ext cx="1358027" cy="755450"/>
            </a:xfrm>
            <a:prstGeom prst="downArrowCallou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電子書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E01624B5-837F-7CD3-D540-61ADE5A70B2B}"/>
              </a:ext>
            </a:extLst>
          </p:cNvPr>
          <p:cNvGrpSpPr/>
          <p:nvPr/>
        </p:nvGrpSpPr>
        <p:grpSpPr>
          <a:xfrm>
            <a:off x="4659241" y="195702"/>
            <a:ext cx="7503217" cy="1673411"/>
            <a:chOff x="4659241" y="195702"/>
            <a:chExt cx="7503217" cy="1673411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BDD017E-4EF5-A6C7-5240-22FA30281B61}"/>
                </a:ext>
              </a:extLst>
            </p:cNvPr>
            <p:cNvSpPr/>
            <p:nvPr/>
          </p:nvSpPr>
          <p:spPr>
            <a:xfrm>
              <a:off x="5266592" y="195702"/>
              <a:ext cx="6895866" cy="167341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圖說文字: 向右箭號 20">
              <a:extLst>
                <a:ext uri="{FF2B5EF4-FFF2-40B4-BE49-F238E27FC236}">
                  <a16:creationId xmlns:a16="http://schemas.microsoft.com/office/drawing/2014/main" id="{C60B14C0-F641-B934-8F57-0ADA6D270BA1}"/>
                </a:ext>
              </a:extLst>
            </p:cNvPr>
            <p:cNvSpPr/>
            <p:nvPr/>
          </p:nvSpPr>
          <p:spPr>
            <a:xfrm>
              <a:off x="4659241" y="195702"/>
              <a:ext cx="736341" cy="1501916"/>
            </a:xfrm>
            <a:prstGeom prst="rightArrowCallou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英語學習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4AD64A2-D220-502C-64E5-90A70210C223}"/>
              </a:ext>
            </a:extLst>
          </p:cNvPr>
          <p:cNvGrpSpPr/>
          <p:nvPr/>
        </p:nvGrpSpPr>
        <p:grpSpPr>
          <a:xfrm>
            <a:off x="4687314" y="2050759"/>
            <a:ext cx="7475144" cy="1952339"/>
            <a:chOff x="4687314" y="2050759"/>
            <a:chExt cx="7475144" cy="1952339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047BB1F-F3AC-845C-2904-C11FF06251DA}"/>
                </a:ext>
              </a:extLst>
            </p:cNvPr>
            <p:cNvSpPr/>
            <p:nvPr/>
          </p:nvSpPr>
          <p:spPr>
            <a:xfrm>
              <a:off x="5266592" y="2050759"/>
              <a:ext cx="6895866" cy="195233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圖說文字: 向右箭號 22">
              <a:extLst>
                <a:ext uri="{FF2B5EF4-FFF2-40B4-BE49-F238E27FC236}">
                  <a16:creationId xmlns:a16="http://schemas.microsoft.com/office/drawing/2014/main" id="{D1FE2C9E-59D3-1D95-BD75-3C72DB2A0D28}"/>
                </a:ext>
              </a:extLst>
            </p:cNvPr>
            <p:cNvSpPr/>
            <p:nvPr/>
          </p:nvSpPr>
          <p:spPr>
            <a:xfrm>
              <a:off x="4687314" y="2378930"/>
              <a:ext cx="736341" cy="1501916"/>
            </a:xfrm>
            <a:prstGeom prst="rightArrowCallou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影音平台</a:t>
              </a:r>
            </a:p>
          </p:txBody>
        </p:sp>
      </p:grpSp>
      <p:sp>
        <p:nvSpPr>
          <p:cNvPr id="25" name="圖說文字: 向右箭號 24">
            <a:extLst>
              <a:ext uri="{FF2B5EF4-FFF2-40B4-BE49-F238E27FC236}">
                <a16:creationId xmlns:a16="http://schemas.microsoft.com/office/drawing/2014/main" id="{86E9DCF6-ED77-66DF-A5C8-BBB36819B676}"/>
              </a:ext>
            </a:extLst>
          </p:cNvPr>
          <p:cNvSpPr/>
          <p:nvPr/>
        </p:nvSpPr>
        <p:spPr>
          <a:xfrm>
            <a:off x="4749017" y="4255333"/>
            <a:ext cx="736341" cy="1501916"/>
          </a:xfrm>
          <a:prstGeom prst="rightArrow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各式雜誌</a:t>
            </a:r>
          </a:p>
        </p:txBody>
      </p:sp>
      <p:sp>
        <p:nvSpPr>
          <p:cNvPr id="27" name="圖說文字: 向右箭號 26">
            <a:extLst>
              <a:ext uri="{FF2B5EF4-FFF2-40B4-BE49-F238E27FC236}">
                <a16:creationId xmlns:a16="http://schemas.microsoft.com/office/drawing/2014/main" id="{E855A35B-2E32-2F5F-0CC6-5B705C90A58D}"/>
              </a:ext>
            </a:extLst>
          </p:cNvPr>
          <p:cNvSpPr/>
          <p:nvPr/>
        </p:nvSpPr>
        <p:spPr>
          <a:xfrm>
            <a:off x="5384473" y="5803937"/>
            <a:ext cx="2894500" cy="968906"/>
          </a:xfrm>
          <a:prstGeom prst="rightArrowCallout">
            <a:avLst>
              <a:gd name="adj1" fmla="val 17525"/>
              <a:gd name="adj2" fmla="val 20328"/>
              <a:gd name="adj3" fmla="val 40885"/>
              <a:gd name="adj4" fmla="val 81659"/>
            </a:avLst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全文資料庫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做作業好幫手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9FBAF113-5111-45B2-B09B-945DC1202AB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954" r="89521" b="89684"/>
          <a:stretch/>
        </p:blipFill>
        <p:spPr>
          <a:xfrm>
            <a:off x="8850064" y="1924420"/>
            <a:ext cx="1794929" cy="934327"/>
          </a:xfrm>
          <a:prstGeom prst="rect">
            <a:avLst/>
          </a:prstGeom>
        </p:spPr>
      </p:pic>
      <p:sp>
        <p:nvSpPr>
          <p:cNvPr id="18" name="AutoShape 2" descr="PressReader 的評論和產品詳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2" name="Picture 8" descr="PressReader, thousands of newspapers and magazines. One app | UCT Libraries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9" b="30614"/>
          <a:stretch/>
        </p:blipFill>
        <p:spPr bwMode="auto">
          <a:xfrm>
            <a:off x="9604655" y="4540818"/>
            <a:ext cx="2466975" cy="79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0969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22C30CC1-E38F-DE6A-2758-B91B41ABD6D7}"/>
              </a:ext>
            </a:extLst>
          </p:cNvPr>
          <p:cNvGrpSpPr/>
          <p:nvPr/>
        </p:nvGrpSpPr>
        <p:grpSpPr>
          <a:xfrm>
            <a:off x="5399007" y="0"/>
            <a:ext cx="5894164" cy="6858000"/>
            <a:chOff x="5399007" y="0"/>
            <a:chExt cx="5894164" cy="685800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73" r="4196" b="7891"/>
            <a:stretch/>
          </p:blipFill>
          <p:spPr>
            <a:xfrm>
              <a:off x="6674105" y="0"/>
              <a:ext cx="4619066" cy="6858000"/>
            </a:xfrm>
            <a:prstGeom prst="rect">
              <a:avLst/>
            </a:prstGeom>
          </p:spPr>
        </p:pic>
        <p:sp>
          <p:nvSpPr>
            <p:cNvPr id="6" name="箭號: 向右 5">
              <a:extLst>
                <a:ext uri="{FF2B5EF4-FFF2-40B4-BE49-F238E27FC236}">
                  <a16:creationId xmlns:a16="http://schemas.microsoft.com/office/drawing/2014/main" id="{7B798FF2-0A22-794E-BFD0-88FDD33F6BCD}"/>
                </a:ext>
              </a:extLst>
            </p:cNvPr>
            <p:cNvSpPr/>
            <p:nvPr/>
          </p:nvSpPr>
          <p:spPr>
            <a:xfrm>
              <a:off x="5399007" y="3272526"/>
              <a:ext cx="995882" cy="10139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1" r="1781" b="10340"/>
          <a:stretch/>
        </p:blipFill>
        <p:spPr>
          <a:xfrm>
            <a:off x="559837" y="0"/>
            <a:ext cx="4559954" cy="679437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DED7F9F-304E-A892-05CB-F7A98784D7F3}"/>
              </a:ext>
            </a:extLst>
          </p:cNvPr>
          <p:cNvSpPr/>
          <p:nvPr/>
        </p:nvSpPr>
        <p:spPr>
          <a:xfrm>
            <a:off x="2073244" y="5033727"/>
            <a:ext cx="1674892" cy="75143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D47674-4EE9-B01B-9FCA-271F51832A02}"/>
              </a:ext>
            </a:extLst>
          </p:cNvPr>
          <p:cNvSpPr/>
          <p:nvPr/>
        </p:nvSpPr>
        <p:spPr>
          <a:xfrm>
            <a:off x="6871579" y="1312753"/>
            <a:ext cx="4421591" cy="127653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29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1057"/>
          <a:stretch/>
        </p:blipFill>
        <p:spPr>
          <a:xfrm>
            <a:off x="627866" y="0"/>
            <a:ext cx="4112084" cy="6804814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459AB049-62F1-263D-46F6-2E6044168ED1}"/>
              </a:ext>
            </a:extLst>
          </p:cNvPr>
          <p:cNvGrpSpPr/>
          <p:nvPr/>
        </p:nvGrpSpPr>
        <p:grpSpPr>
          <a:xfrm>
            <a:off x="4980486" y="0"/>
            <a:ext cx="5838033" cy="6804814"/>
            <a:chOff x="4980486" y="0"/>
            <a:chExt cx="5838033" cy="680481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2" r="2505" b="8163"/>
            <a:stretch/>
          </p:blipFill>
          <p:spPr>
            <a:xfrm>
              <a:off x="6216904" y="0"/>
              <a:ext cx="4601615" cy="6804814"/>
            </a:xfrm>
            <a:prstGeom prst="rect">
              <a:avLst/>
            </a:prstGeom>
          </p:spPr>
        </p:pic>
        <p:sp>
          <p:nvSpPr>
            <p:cNvPr id="4" name="箭號: 向右 3">
              <a:extLst>
                <a:ext uri="{FF2B5EF4-FFF2-40B4-BE49-F238E27FC236}">
                  <a16:creationId xmlns:a16="http://schemas.microsoft.com/office/drawing/2014/main" id="{BCFF8126-5D4A-CEC3-D781-94646E12DD7C}"/>
                </a:ext>
              </a:extLst>
            </p:cNvPr>
            <p:cNvSpPr/>
            <p:nvPr/>
          </p:nvSpPr>
          <p:spPr>
            <a:xfrm>
              <a:off x="4980486" y="3172938"/>
              <a:ext cx="995882" cy="10139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540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475" t="21746" r="3504" b="7865"/>
          <a:stretch/>
        </p:blipFill>
        <p:spPr>
          <a:xfrm>
            <a:off x="363262" y="1304461"/>
            <a:ext cx="11811674" cy="5460233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2645409" cy="456940"/>
            <a:chOff x="6627851" y="3493208"/>
            <a:chExt cx="2645409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241935" y="3537037"/>
              <a:ext cx="2031325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以大家說英語為例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67040" y="3537851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4522860" y="2199922"/>
            <a:ext cx="5180977" cy="646331"/>
            <a:chOff x="4522860" y="2199922"/>
            <a:chExt cx="5180977" cy="646331"/>
          </a:xfrm>
        </p:grpSpPr>
        <p:sp>
          <p:nvSpPr>
            <p:cNvPr id="23" name="圓角矩形 22"/>
            <p:cNvSpPr/>
            <p:nvPr/>
          </p:nvSpPr>
          <p:spPr>
            <a:xfrm>
              <a:off x="7473821" y="2428521"/>
              <a:ext cx="2230016" cy="363894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向右箭號 15"/>
            <p:cNvSpPr/>
            <p:nvPr/>
          </p:nvSpPr>
          <p:spPr>
            <a:xfrm>
              <a:off x="7085163" y="2379308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522860" y="2199922"/>
              <a:ext cx="2562303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隨著影片</a:t>
              </a:r>
              <a:r>
                <a:rPr lang="en-US" altLang="zh-TW" dirty="0"/>
                <a:t>,</a:t>
              </a:r>
              <a:r>
                <a:rPr lang="zh-TW" altLang="en-US" dirty="0"/>
                <a:t>字幕反黃</a:t>
              </a:r>
              <a:r>
                <a:rPr lang="en-US" altLang="zh-TW" dirty="0"/>
                <a:t>,</a:t>
              </a:r>
              <a:r>
                <a:rPr lang="zh-TW" altLang="en-US" dirty="0"/>
                <a:t>方便學習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8248261" y="4894416"/>
            <a:ext cx="3652352" cy="466946"/>
            <a:chOff x="8248261" y="4894416"/>
            <a:chExt cx="3652352" cy="466946"/>
          </a:xfrm>
        </p:grpSpPr>
        <p:sp>
          <p:nvSpPr>
            <p:cNvPr id="15" name="圓角矩形 14"/>
            <p:cNvSpPr/>
            <p:nvPr/>
          </p:nvSpPr>
          <p:spPr>
            <a:xfrm>
              <a:off x="8248261" y="4960770"/>
              <a:ext cx="752009" cy="302978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向右箭號 17"/>
            <p:cNvSpPr/>
            <p:nvPr/>
          </p:nvSpPr>
          <p:spPr>
            <a:xfrm rot="10800000">
              <a:off x="9030589" y="489441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9338310" y="4992030"/>
              <a:ext cx="256230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重要單字</a:t>
              </a:r>
              <a:r>
                <a:rPr lang="en-US" altLang="zh-TW" dirty="0"/>
                <a:t>,</a:t>
              </a:r>
              <a:r>
                <a:rPr lang="zh-TW" altLang="en-US" dirty="0"/>
                <a:t>並分類表列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5070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19706" r="42750" b="19342"/>
          <a:stretch/>
        </p:blipFill>
        <p:spPr>
          <a:xfrm>
            <a:off x="1093639" y="1245168"/>
            <a:ext cx="9372175" cy="5612831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如何使用電子資源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6"/>
          <p:cNvGrpSpPr/>
          <p:nvPr/>
        </p:nvGrpSpPr>
        <p:grpSpPr>
          <a:xfrm>
            <a:off x="403860" y="709023"/>
            <a:ext cx="3033082" cy="456940"/>
            <a:chOff x="6627851" y="3493208"/>
            <a:chExt cx="3033082" cy="457200"/>
          </a:xfrm>
        </p:grpSpPr>
        <p:sp>
          <p:nvSpPr>
            <p:cNvPr id="11" name="矩形: 圆角 27"/>
            <p:cNvSpPr/>
            <p:nvPr/>
          </p:nvSpPr>
          <p:spPr>
            <a:xfrm>
              <a:off x="6627851" y="3493208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文本框 573"/>
            <p:cNvSpPr txBox="1"/>
            <p:nvPr/>
          </p:nvSpPr>
          <p:spPr>
            <a:xfrm>
              <a:off x="7167943" y="3537037"/>
              <a:ext cx="2492990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滑鼠移至播映畫面下方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574"/>
            <p:cNvSpPr txBox="1"/>
            <p:nvPr/>
          </p:nvSpPr>
          <p:spPr>
            <a:xfrm>
              <a:off x="6639273" y="3537037"/>
              <a:ext cx="319318" cy="369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5</a:t>
              </a:r>
              <a:endParaRPr lang="en-US" altLang="zh-CN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/>
          <a:srcRect l="32114" t="26439" r="32171" b="56871"/>
          <a:stretch/>
        </p:blipFill>
        <p:spPr>
          <a:xfrm>
            <a:off x="8369559" y="4173"/>
            <a:ext cx="3822441" cy="1004758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969967" y="5238839"/>
            <a:ext cx="2687217" cy="1292590"/>
            <a:chOff x="6969967" y="5238839"/>
            <a:chExt cx="2687217" cy="1292590"/>
          </a:xfrm>
        </p:grpSpPr>
        <p:sp>
          <p:nvSpPr>
            <p:cNvPr id="14" name="向右箭號 13"/>
            <p:cNvSpPr/>
            <p:nvPr/>
          </p:nvSpPr>
          <p:spPr>
            <a:xfrm>
              <a:off x="8765455" y="5559016"/>
              <a:ext cx="307721" cy="466945"/>
            </a:xfrm>
            <a:prstGeom prst="rightArrow">
              <a:avLst>
                <a:gd name="adj1" fmla="val 50000"/>
                <a:gd name="adj2" fmla="val 404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9078685" y="5238839"/>
              <a:ext cx="578499" cy="1292590"/>
            </a:xfrm>
            <a:prstGeom prst="roundRect">
              <a:avLst/>
            </a:prstGeom>
            <a:noFill/>
            <a:ln w="76200">
              <a:solidFill>
                <a:srgbClr val="E401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6969967" y="5559016"/>
              <a:ext cx="1712797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速度可以調整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72801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zh-TW" altLang="en-US" sz="2400" b="0" dirty="0">
                <a:latin typeface="微软雅黑" panose="020B0503020204020204" charset="-122"/>
                <a:ea typeface="微软雅黑" panose="020B0503020204020204" charset="-122"/>
              </a:rPr>
              <a:t>如何使用電子書</a:t>
            </a:r>
            <a:endParaRPr kumimoji="1"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4" descr="Pubu飽讀電子書城】使用心得與評價+ 專屬優惠碼| 閱讀前哨站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403859" y="1260657"/>
            <a:ext cx="9056874" cy="5142007"/>
            <a:chOff x="231497" y="1142090"/>
            <a:chExt cx="7511880" cy="4893367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85B4D5-346E-4ABE-9511-F2CB2E242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7" y="1142090"/>
              <a:ext cx="5405960" cy="1314729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82" b="42193"/>
            <a:stretch/>
          </p:blipFill>
          <p:spPr>
            <a:xfrm>
              <a:off x="2506712" y="4873580"/>
              <a:ext cx="5236665" cy="1161877"/>
            </a:xfrm>
            <a:prstGeom prst="rect">
              <a:avLst/>
            </a:prstGeom>
          </p:spPr>
        </p:pic>
      </p:grpSp>
      <p:pic>
        <p:nvPicPr>
          <p:cNvPr id="3" name="Picture 4" descr="udn讀書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81" y="2558890"/>
            <a:ext cx="6673078" cy="148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中文電子書－iRead eBook 華藝電子書- BOOK可思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" y="3310356"/>
            <a:ext cx="6072896" cy="99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向左箭號圖說文字 4">
            <a:extLst>
              <a:ext uri="{FF2B5EF4-FFF2-40B4-BE49-F238E27FC236}">
                <a16:creationId xmlns:a16="http://schemas.microsoft.com/office/drawing/2014/main" id="{1A45978C-CC09-FCD1-A3A1-C63EF8B2C322}"/>
              </a:ext>
            </a:extLst>
          </p:cNvPr>
          <p:cNvSpPr/>
          <p:nvPr/>
        </p:nvSpPr>
        <p:spPr>
          <a:xfrm>
            <a:off x="9460733" y="5422461"/>
            <a:ext cx="2081525" cy="866776"/>
          </a:xfrm>
          <a:prstGeom prst="leftArrowCallout">
            <a:avLst>
              <a:gd name="adj1" fmla="val 20981"/>
              <a:gd name="adj2" fmla="val 34042"/>
              <a:gd name="adj3" fmla="val 25000"/>
              <a:gd name="adj4" fmla="val 75334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儷粗圓(P)" panose="020F0700000000000000" pitchFamily="34" charset="-120"/>
                <a:ea typeface="華康儷粗圓(P)" panose="020F0700000000000000" pitchFamily="34" charset="-120"/>
                <a:cs typeface="+mn-cs"/>
              </a:rPr>
              <a:t>證照考試用書</a:t>
            </a:r>
          </a:p>
        </p:txBody>
      </p:sp>
    </p:spTree>
    <p:extLst>
      <p:ext uri="{BB962C8B-B14F-4D97-AF65-F5344CB8AC3E}">
        <p14:creationId xmlns:p14="http://schemas.microsoft.com/office/powerpoint/2010/main" val="29567809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電子書的優點</a:t>
            </a:r>
            <a:endParaRPr lang="zh-CN" altLang="en-US" sz="32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1154156"/>
            <a:ext cx="1237595" cy="1731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54" y="1505658"/>
            <a:ext cx="1298561" cy="1719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" y="3352072"/>
            <a:ext cx="1261981" cy="1810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016" y="3644740"/>
            <a:ext cx="1304657" cy="1713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48D1671E-156A-E86E-822E-A4CDC46A0D52}"/>
              </a:ext>
            </a:extLst>
          </p:cNvPr>
          <p:cNvGrpSpPr/>
          <p:nvPr/>
        </p:nvGrpSpPr>
        <p:grpSpPr>
          <a:xfrm>
            <a:off x="4636998" y="1045179"/>
            <a:ext cx="6670238" cy="1077218"/>
            <a:chOff x="4636998" y="1045179"/>
            <a:chExt cx="6670238" cy="1077218"/>
          </a:xfrm>
        </p:grpSpPr>
        <p:sp>
          <p:nvSpPr>
            <p:cNvPr id="27" name="文本框 570"/>
            <p:cNvSpPr txBox="1"/>
            <p:nvPr/>
          </p:nvSpPr>
          <p:spPr>
            <a:xfrm>
              <a:off x="4998493" y="1045179"/>
              <a:ext cx="63087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利用個人電腦或智慧型手機下載內容閱讀</a:t>
              </a: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2126C35-7F47-A52A-FB78-2AFEF8415812}"/>
                </a:ext>
              </a:extLst>
            </p:cNvPr>
            <p:cNvGrpSpPr/>
            <p:nvPr/>
          </p:nvGrpSpPr>
          <p:grpSpPr>
            <a:xfrm>
              <a:off x="4636998" y="1128687"/>
              <a:ext cx="457893" cy="457200"/>
              <a:chOff x="6627851" y="1871939"/>
              <a:chExt cx="457893" cy="457200"/>
            </a:xfrm>
          </p:grpSpPr>
          <p:sp>
            <p:nvSpPr>
              <p:cNvPr id="3" name="矩形: 圆角 26">
                <a:extLst>
                  <a:ext uri="{FF2B5EF4-FFF2-40B4-BE49-F238E27FC236}">
                    <a16:creationId xmlns:a16="http://schemas.microsoft.com/office/drawing/2014/main" id="{78207EDA-BD6D-2A9F-EB7C-12AD7E5583A7}"/>
                  </a:ext>
                </a:extLst>
              </p:cNvPr>
              <p:cNvSpPr/>
              <p:nvPr/>
            </p:nvSpPr>
            <p:spPr>
              <a:xfrm>
                <a:off x="6627851" y="1871939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文本框 571">
                <a:extLst>
                  <a:ext uri="{FF2B5EF4-FFF2-40B4-BE49-F238E27FC236}">
                    <a16:creationId xmlns:a16="http://schemas.microsoft.com/office/drawing/2014/main" id="{29387787-047B-AE02-2233-6DE11EC6BA77}"/>
                  </a:ext>
                </a:extLst>
              </p:cNvPr>
              <p:cNvSpPr txBox="1"/>
              <p:nvPr/>
            </p:nvSpPr>
            <p:spPr>
              <a:xfrm>
                <a:off x="6667040" y="191435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</a:p>
            </p:txBody>
          </p:sp>
        </p:grp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ECB5AEA-87A4-CAFF-54C3-FFA5AB7A85D1}"/>
              </a:ext>
            </a:extLst>
          </p:cNvPr>
          <p:cNvGrpSpPr/>
          <p:nvPr/>
        </p:nvGrpSpPr>
        <p:grpSpPr>
          <a:xfrm>
            <a:off x="4636998" y="2623960"/>
            <a:ext cx="3829111" cy="584775"/>
            <a:chOff x="4636998" y="2623960"/>
            <a:chExt cx="3829111" cy="584775"/>
          </a:xfrm>
        </p:grpSpPr>
        <p:sp>
          <p:nvSpPr>
            <p:cNvPr id="41" name="文本框 570"/>
            <p:cNvSpPr txBox="1"/>
            <p:nvPr/>
          </p:nvSpPr>
          <p:spPr>
            <a:xfrm>
              <a:off x="4998493" y="2623960"/>
              <a:ext cx="3467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隨時隨地方便使用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" name="组合 6">
              <a:extLst>
                <a:ext uri="{FF2B5EF4-FFF2-40B4-BE49-F238E27FC236}">
                  <a16:creationId xmlns:a16="http://schemas.microsoft.com/office/drawing/2014/main" id="{BBA702EC-6CB2-7BD9-1650-E1FAC0444D1E}"/>
                </a:ext>
              </a:extLst>
            </p:cNvPr>
            <p:cNvGrpSpPr/>
            <p:nvPr/>
          </p:nvGrpSpPr>
          <p:grpSpPr>
            <a:xfrm>
              <a:off x="4636998" y="2687877"/>
              <a:ext cx="457893" cy="456940"/>
              <a:chOff x="6627851" y="3493208"/>
              <a:chExt cx="457893" cy="457200"/>
            </a:xfrm>
          </p:grpSpPr>
          <p:sp>
            <p:nvSpPr>
              <p:cNvPr id="7" name="矩形: 圆角 27">
                <a:extLst>
                  <a:ext uri="{FF2B5EF4-FFF2-40B4-BE49-F238E27FC236}">
                    <a16:creationId xmlns:a16="http://schemas.microsoft.com/office/drawing/2014/main" id="{BF880996-0D94-89F1-7F4E-E60D5EADC157}"/>
                  </a:ext>
                </a:extLst>
              </p:cNvPr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文本框 574">
                <a:extLst>
                  <a:ext uri="{FF2B5EF4-FFF2-40B4-BE49-F238E27FC236}">
                    <a16:creationId xmlns:a16="http://schemas.microsoft.com/office/drawing/2014/main" id="{E944A15A-3FEB-F1D7-ADB6-22D2AB4B6311}"/>
                  </a:ext>
                </a:extLst>
              </p:cNvPr>
              <p:cNvSpPr txBox="1"/>
              <p:nvPr/>
            </p:nvSpPr>
            <p:spPr>
              <a:xfrm>
                <a:off x="6667040" y="35378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</a:p>
            </p:txBody>
          </p:sp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E2F6711-6AF4-D054-5CB6-67A2F7D98BF8}"/>
              </a:ext>
            </a:extLst>
          </p:cNvPr>
          <p:cNvGrpSpPr/>
          <p:nvPr/>
        </p:nvGrpSpPr>
        <p:grpSpPr>
          <a:xfrm>
            <a:off x="4636998" y="3848176"/>
            <a:ext cx="3418742" cy="584775"/>
            <a:chOff x="4636998" y="3848176"/>
            <a:chExt cx="3418742" cy="584775"/>
          </a:xfrm>
        </p:grpSpPr>
        <p:sp>
          <p:nvSpPr>
            <p:cNvPr id="33" name="文本框 570"/>
            <p:cNvSpPr txBox="1"/>
            <p:nvPr/>
          </p:nvSpPr>
          <p:spPr>
            <a:xfrm>
              <a:off x="4998493" y="3848176"/>
              <a:ext cx="30572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不怕遺失或逾期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8D9C6FB4-3239-A8F8-035D-50D73B946167}"/>
                </a:ext>
              </a:extLst>
            </p:cNvPr>
            <p:cNvGrpSpPr/>
            <p:nvPr/>
          </p:nvGrpSpPr>
          <p:grpSpPr>
            <a:xfrm>
              <a:off x="4636998" y="3963637"/>
              <a:ext cx="457893" cy="456940"/>
              <a:chOff x="6627851" y="5163977"/>
              <a:chExt cx="457893" cy="457200"/>
            </a:xfrm>
          </p:grpSpPr>
          <p:sp>
            <p:nvSpPr>
              <p:cNvPr id="11" name="矩形: 圆角 28">
                <a:extLst>
                  <a:ext uri="{FF2B5EF4-FFF2-40B4-BE49-F238E27FC236}">
                    <a16:creationId xmlns:a16="http://schemas.microsoft.com/office/drawing/2014/main" id="{0B708D93-E12F-3DE9-1B49-A7E064B6DC0B}"/>
                  </a:ext>
                </a:extLst>
              </p:cNvPr>
              <p:cNvSpPr/>
              <p:nvPr/>
            </p:nvSpPr>
            <p:spPr>
              <a:xfrm>
                <a:off x="6627851" y="5163977"/>
                <a:ext cx="457200" cy="45720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文本框 577">
                <a:extLst>
                  <a:ext uri="{FF2B5EF4-FFF2-40B4-BE49-F238E27FC236}">
                    <a16:creationId xmlns:a16="http://schemas.microsoft.com/office/drawing/2014/main" id="{79EE92B3-BDE4-C8BE-C99D-3105BF715A51}"/>
                  </a:ext>
                </a:extLst>
              </p:cNvPr>
              <p:cNvSpPr txBox="1"/>
              <p:nvPr/>
            </p:nvSpPr>
            <p:spPr>
              <a:xfrm>
                <a:off x="6667040" y="521084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03</a:t>
                </a:r>
              </a:p>
            </p:txBody>
          </p:sp>
        </p:grp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6788C80-B551-452F-AD9A-7AB8E8B3FC54}"/>
              </a:ext>
            </a:extLst>
          </p:cNvPr>
          <p:cNvGrpSpPr/>
          <p:nvPr/>
        </p:nvGrpSpPr>
        <p:grpSpPr>
          <a:xfrm>
            <a:off x="4637007" y="4934514"/>
            <a:ext cx="3829102" cy="584775"/>
            <a:chOff x="4637007" y="4934514"/>
            <a:chExt cx="3829102" cy="584775"/>
          </a:xfrm>
        </p:grpSpPr>
        <p:sp>
          <p:nvSpPr>
            <p:cNvPr id="30" name="文本框 570"/>
            <p:cNvSpPr txBox="1"/>
            <p:nvPr/>
          </p:nvSpPr>
          <p:spPr>
            <a:xfrm>
              <a:off x="4998493" y="4934514"/>
              <a:ext cx="34676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全年無休，超便利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4" name="组合 6">
              <a:extLst>
                <a:ext uri="{FF2B5EF4-FFF2-40B4-BE49-F238E27FC236}">
                  <a16:creationId xmlns:a16="http://schemas.microsoft.com/office/drawing/2014/main" id="{67E0ED7C-27F5-2DF0-F42A-C256C6BFC3A5}"/>
                </a:ext>
              </a:extLst>
            </p:cNvPr>
            <p:cNvGrpSpPr/>
            <p:nvPr/>
          </p:nvGrpSpPr>
          <p:grpSpPr>
            <a:xfrm>
              <a:off x="4637007" y="5005815"/>
              <a:ext cx="457191" cy="456940"/>
              <a:chOff x="6627851" y="3493208"/>
              <a:chExt cx="457200" cy="457200"/>
            </a:xfrm>
          </p:grpSpPr>
          <p:sp>
            <p:nvSpPr>
              <p:cNvPr id="15" name="矩形: 圆角 27">
                <a:extLst>
                  <a:ext uri="{FF2B5EF4-FFF2-40B4-BE49-F238E27FC236}">
                    <a16:creationId xmlns:a16="http://schemas.microsoft.com/office/drawing/2014/main" id="{14375ECC-22E4-AFB5-4754-23181F3D053E}"/>
                  </a:ext>
                </a:extLst>
              </p:cNvPr>
              <p:cNvSpPr/>
              <p:nvPr/>
            </p:nvSpPr>
            <p:spPr>
              <a:xfrm>
                <a:off x="6627851" y="3493208"/>
                <a:ext cx="457200" cy="45720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文本框 574">
                <a:extLst>
                  <a:ext uri="{FF2B5EF4-FFF2-40B4-BE49-F238E27FC236}">
                    <a16:creationId xmlns:a16="http://schemas.microsoft.com/office/drawing/2014/main" id="{EA239B28-475B-78A4-7F60-A1A7BEC016E6}"/>
                  </a:ext>
                </a:extLst>
              </p:cNvPr>
              <p:cNvSpPr txBox="1"/>
              <p:nvPr/>
            </p:nvSpPr>
            <p:spPr>
              <a:xfrm>
                <a:off x="6627976" y="3537852"/>
                <a:ext cx="453970" cy="369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</a:t>
                </a:r>
                <a:r>
                  <a:rPr lang="en-US" altLang="zh-TW" dirty="0">
                    <a:solidFill>
                      <a:srgbClr val="FFF9E6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lang="en-US" altLang="zh-CN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78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031584" y="2767280"/>
            <a:ext cx="5314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8000" dirty="0">
                <a:latin typeface="微软雅黑" panose="020B0503020204020204" charset="-122"/>
                <a:ea typeface="微软雅黑" panose="020B0503020204020204" charset="-122"/>
              </a:rPr>
              <a:t>練習抽禮券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6639657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95511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矩形: 剪去單一角落 84">
            <a:extLst>
              <a:ext uri="{FF2B5EF4-FFF2-40B4-BE49-F238E27FC236}">
                <a16:creationId xmlns:a16="http://schemas.microsoft.com/office/drawing/2014/main" id="{98175848-81F1-44A0-A8C4-5269BFEB943F}"/>
              </a:ext>
            </a:extLst>
          </p:cNvPr>
          <p:cNvSpPr/>
          <p:nvPr/>
        </p:nvSpPr>
        <p:spPr>
          <a:xfrm>
            <a:off x="1060148" y="1511099"/>
            <a:ext cx="4158583" cy="4590928"/>
          </a:xfrm>
          <a:custGeom>
            <a:avLst/>
            <a:gdLst>
              <a:gd name="connsiteX0" fmla="*/ 0 w 2247746"/>
              <a:gd name="connsiteY0" fmla="*/ 0 h 2178621"/>
              <a:gd name="connsiteX1" fmla="*/ 1884635 w 2247746"/>
              <a:gd name="connsiteY1" fmla="*/ 0 h 2178621"/>
              <a:gd name="connsiteX2" fmla="*/ 2247746 w 2247746"/>
              <a:gd name="connsiteY2" fmla="*/ 363111 h 2178621"/>
              <a:gd name="connsiteX3" fmla="*/ 2247746 w 2247746"/>
              <a:gd name="connsiteY3" fmla="*/ 2178621 h 2178621"/>
              <a:gd name="connsiteX4" fmla="*/ 0 w 2247746"/>
              <a:gd name="connsiteY4" fmla="*/ 2178621 h 2178621"/>
              <a:gd name="connsiteX5" fmla="*/ 0 w 2247746"/>
              <a:gd name="connsiteY5" fmla="*/ 0 h 2178621"/>
              <a:gd name="connsiteX0" fmla="*/ 0 w 2247746"/>
              <a:gd name="connsiteY0" fmla="*/ 0 h 2178621"/>
              <a:gd name="connsiteX1" fmla="*/ 1884635 w 2247746"/>
              <a:gd name="connsiteY1" fmla="*/ 0 h 2178621"/>
              <a:gd name="connsiteX2" fmla="*/ 2111834 w 2247746"/>
              <a:gd name="connsiteY2" fmla="*/ 493214 h 2178621"/>
              <a:gd name="connsiteX3" fmla="*/ 2247746 w 2247746"/>
              <a:gd name="connsiteY3" fmla="*/ 363111 h 2178621"/>
              <a:gd name="connsiteX4" fmla="*/ 2247746 w 2247746"/>
              <a:gd name="connsiteY4" fmla="*/ 2178621 h 2178621"/>
              <a:gd name="connsiteX5" fmla="*/ 0 w 2247746"/>
              <a:gd name="connsiteY5" fmla="*/ 2178621 h 2178621"/>
              <a:gd name="connsiteX6" fmla="*/ 0 w 2247746"/>
              <a:gd name="connsiteY6" fmla="*/ 0 h 217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47746" h="2178621">
                <a:moveTo>
                  <a:pt x="0" y="0"/>
                </a:moveTo>
                <a:lnTo>
                  <a:pt x="1884635" y="0"/>
                </a:lnTo>
                <a:cubicBezTo>
                  <a:pt x="1957193" y="72330"/>
                  <a:pt x="2039276" y="420884"/>
                  <a:pt x="2111834" y="493214"/>
                </a:cubicBezTo>
                <a:lnTo>
                  <a:pt x="2247746" y="363111"/>
                </a:lnTo>
                <a:lnTo>
                  <a:pt x="2247746" y="2178621"/>
                </a:lnTo>
                <a:lnTo>
                  <a:pt x="0" y="217862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91" name="Group 25">
            <a:extLst>
              <a:ext uri="{FF2B5EF4-FFF2-40B4-BE49-F238E27FC236}">
                <a16:creationId xmlns:a16="http://schemas.microsoft.com/office/drawing/2014/main" id="{13A728B8-1AED-4A18-BBE9-481E825E903E}"/>
              </a:ext>
            </a:extLst>
          </p:cNvPr>
          <p:cNvGrpSpPr/>
          <p:nvPr/>
        </p:nvGrpSpPr>
        <p:grpSpPr>
          <a:xfrm>
            <a:off x="1667661" y="621108"/>
            <a:ext cx="3121623" cy="854702"/>
            <a:chOff x="764013" y="1516386"/>
            <a:chExt cx="2451189" cy="642662"/>
          </a:xfrm>
        </p:grpSpPr>
        <p:sp>
          <p:nvSpPr>
            <p:cNvPr id="92" name="Text Placeholder 3">
              <a:extLst>
                <a:ext uri="{FF2B5EF4-FFF2-40B4-BE49-F238E27FC236}">
                  <a16:creationId xmlns:a16="http://schemas.microsoft.com/office/drawing/2014/main" id="{DE61C5C7-FC9C-46A6-89D2-C140F834888D}"/>
                </a:ext>
              </a:extLst>
            </p:cNvPr>
            <p:cNvSpPr txBox="1"/>
            <p:nvPr/>
          </p:nvSpPr>
          <p:spPr>
            <a:xfrm>
              <a:off x="972427" y="1516386"/>
              <a:ext cx="1127818" cy="32399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流通櫃枱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93" name="Text Placeholder 3">
              <a:extLst>
                <a:ext uri="{FF2B5EF4-FFF2-40B4-BE49-F238E27FC236}">
                  <a16:creationId xmlns:a16="http://schemas.microsoft.com/office/drawing/2014/main" id="{5B365C0C-7FFD-4B2F-93DB-245C3750CBA5}"/>
                </a:ext>
              </a:extLst>
            </p:cNvPr>
            <p:cNvSpPr txBox="1"/>
            <p:nvPr/>
          </p:nvSpPr>
          <p:spPr>
            <a:xfrm>
              <a:off x="764013" y="1722180"/>
              <a:ext cx="2451189" cy="43686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全館圖書借書、還書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95" name="Oval 22">
            <a:extLst>
              <a:ext uri="{FF2B5EF4-FFF2-40B4-BE49-F238E27FC236}">
                <a16:creationId xmlns:a16="http://schemas.microsoft.com/office/drawing/2014/main" id="{A164EA7D-CF19-46C6-8FCC-68546183CEF5}"/>
              </a:ext>
            </a:extLst>
          </p:cNvPr>
          <p:cNvSpPr>
            <a:spLocks noChangeAspect="1"/>
          </p:cNvSpPr>
          <p:nvPr/>
        </p:nvSpPr>
        <p:spPr>
          <a:xfrm>
            <a:off x="756842" y="754123"/>
            <a:ext cx="540000" cy="540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98" name="圖形 97" descr="程式設計師">
            <a:extLst>
              <a:ext uri="{FF2B5EF4-FFF2-40B4-BE49-F238E27FC236}">
                <a16:creationId xmlns:a16="http://schemas.microsoft.com/office/drawing/2014/main" id="{860A20BA-4CB5-4BF2-B5DE-CC2039149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697" y="692023"/>
            <a:ext cx="540000" cy="540000"/>
          </a:xfrm>
          <a:prstGeom prst="rect">
            <a:avLst/>
          </a:prstGeom>
        </p:spPr>
      </p:pic>
      <p:pic>
        <p:nvPicPr>
          <p:cNvPr id="52" name="圖形 41" descr="影印機">
            <a:extLst>
              <a:ext uri="{FF2B5EF4-FFF2-40B4-BE49-F238E27FC236}">
                <a16:creationId xmlns:a16="http://schemas.microsoft.com/office/drawing/2014/main" id="{429CF049-FD1C-4D79-B88D-88307F322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657" y="6295630"/>
            <a:ext cx="418374" cy="418374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F728A0D8-BACE-4507-9D4A-3E261AF5D49C}"/>
              </a:ext>
            </a:extLst>
          </p:cNvPr>
          <p:cNvSpPr txBox="1"/>
          <p:nvPr/>
        </p:nvSpPr>
        <p:spPr>
          <a:xfrm>
            <a:off x="724031" y="6355058"/>
            <a:ext cx="370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設有影印機供列印</a:t>
            </a:r>
            <a:r>
              <a:rPr lang="en-US" altLang="zh-TW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‧</a:t>
            </a:r>
            <a:r>
              <a:rPr lang="zh-TW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rPr>
              <a:t>使用請洽詢櫃枱</a:t>
            </a: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FFAB696-2B11-4C43-BD9E-A65916FD5BA1}"/>
              </a:ext>
            </a:extLst>
          </p:cNvPr>
          <p:cNvGrpSpPr/>
          <p:nvPr/>
        </p:nvGrpSpPr>
        <p:grpSpPr>
          <a:xfrm>
            <a:off x="6353228" y="749942"/>
            <a:ext cx="4673893" cy="5400832"/>
            <a:chOff x="293339" y="746403"/>
            <a:chExt cx="4344396" cy="5400832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E190C637-4F9F-4E36-A994-836085E68743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20" y="1453875"/>
              <a:ext cx="4267515" cy="469336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773022F5-4582-4235-A300-EE2DD6D88C51}"/>
                </a:ext>
              </a:extLst>
            </p:cNvPr>
            <p:cNvGrpSpPr/>
            <p:nvPr/>
          </p:nvGrpSpPr>
          <p:grpSpPr>
            <a:xfrm>
              <a:off x="293339" y="746403"/>
              <a:ext cx="2724260" cy="662505"/>
              <a:chOff x="179723" y="912486"/>
              <a:chExt cx="2724260" cy="662505"/>
            </a:xfrm>
          </p:grpSpPr>
          <p:sp>
            <p:nvSpPr>
              <p:cNvPr id="39" name="Text Placeholder 3"/>
              <p:cNvSpPr txBox="1"/>
              <p:nvPr/>
            </p:nvSpPr>
            <p:spPr>
              <a:xfrm>
                <a:off x="503723" y="912486"/>
                <a:ext cx="2400260" cy="662505"/>
              </a:xfrm>
              <a:prstGeom prst="rect">
                <a:avLst/>
              </a:prstGeom>
            </p:spPr>
            <p:txBody>
              <a:bodyPr wrap="square" lIns="91391" tIns="45696" rIns="91391" bIns="45696">
                <a:spAutoFit/>
              </a:bodyPr>
              <a:lstStyle>
                <a:defPPr>
                  <a:defRPr lang="zh-CN"/>
                </a:defPPr>
                <a:lvl1pPr>
                  <a:lnSpc>
                    <a:spcPct val="150000"/>
                  </a:lnSpc>
                  <a:defRPr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Segoe UI Semilight" panose="020B0402040204020203" pitchFamily="34" charset="0"/>
                  </a:defRPr>
                </a:lvl1pPr>
              </a:lstStyle>
              <a:p>
                <a:pPr algn="ctr" defTabSz="1216025">
                  <a:spcBef>
                    <a:spcPct val="20000"/>
                  </a:spcBef>
                </a:pPr>
                <a:r>
                  <a:rPr lang="zh-TW" altLang="en-US" sz="2800" b="1" dirty="0">
                    <a:solidFill>
                      <a:srgbClr val="FF0000"/>
                    </a:solidFill>
                    <a:cs typeface="+mn-cs"/>
                    <a:sym typeface="Arial" panose="020B0604020202020204" pitchFamily="34" charset="0"/>
                  </a:rPr>
                  <a:t>咖啡免費喝</a:t>
                </a:r>
                <a:endParaRPr lang="en-US" altLang="zh-CN" sz="2800" b="1" dirty="0">
                  <a:solidFill>
                    <a:srgbClr val="FF0000"/>
                  </a:solidFill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40" name="群組 39">
                <a:extLst>
                  <a:ext uri="{FF2B5EF4-FFF2-40B4-BE49-F238E27FC236}">
                    <a16:creationId xmlns:a16="http://schemas.microsoft.com/office/drawing/2014/main" id="{28E32B66-E478-481E-B425-6BC7F56B2FE6}"/>
                  </a:ext>
                </a:extLst>
              </p:cNvPr>
              <p:cNvGrpSpPr/>
              <p:nvPr/>
            </p:nvGrpSpPr>
            <p:grpSpPr>
              <a:xfrm>
                <a:off x="179723" y="930778"/>
                <a:ext cx="648000" cy="540000"/>
                <a:chOff x="179723" y="930778"/>
                <a:chExt cx="648000" cy="540000"/>
              </a:xfrm>
            </p:grpSpPr>
            <p:grpSp>
              <p:nvGrpSpPr>
                <p:cNvPr id="41" name="群組 40">
                  <a:extLst>
                    <a:ext uri="{FF2B5EF4-FFF2-40B4-BE49-F238E27FC236}">
                      <a16:creationId xmlns:a16="http://schemas.microsoft.com/office/drawing/2014/main" id="{A6E926D3-D3BD-48DA-A04F-201DEFEB35C2}"/>
                    </a:ext>
                  </a:extLst>
                </p:cNvPr>
                <p:cNvGrpSpPr/>
                <p:nvPr/>
              </p:nvGrpSpPr>
              <p:grpSpPr>
                <a:xfrm>
                  <a:off x="233723" y="930778"/>
                  <a:ext cx="540000" cy="540000"/>
                  <a:chOff x="1462912" y="3604841"/>
                  <a:chExt cx="585892" cy="585892"/>
                </a:xfrm>
              </p:grpSpPr>
              <p:sp>
                <p:nvSpPr>
                  <p:cNvPr id="47" name="Oval 43"/>
                  <p:cNvSpPr>
                    <a:spLocks noChangeAspect="1"/>
                  </p:cNvSpPr>
                  <p:nvPr/>
                </p:nvSpPr>
                <p:spPr>
                  <a:xfrm>
                    <a:off x="1462912" y="3604841"/>
                    <a:ext cx="585892" cy="5858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d-ID"/>
                  </a:p>
                </p:txBody>
              </p:sp>
              <p:sp>
                <p:nvSpPr>
                  <p:cNvPr id="48" name="AutoShape 129"/>
                  <p:cNvSpPr/>
                  <p:nvPr/>
                </p:nvSpPr>
                <p:spPr bwMode="auto">
                  <a:xfrm>
                    <a:off x="1784690" y="3810560"/>
                    <a:ext cx="81937" cy="81937"/>
                  </a:xfrm>
                  <a:custGeom>
                    <a:avLst/>
                    <a:gdLst>
                      <a:gd name="T0" fmla="*/ 10800 w 21600"/>
                      <a:gd name="T1" fmla="+- 0 10800 134"/>
                      <a:gd name="T2" fmla="*/ 10800 h 21333"/>
                      <a:gd name="T3" fmla="*/ 10800 w 21600"/>
                      <a:gd name="T4" fmla="+- 0 10800 134"/>
                      <a:gd name="T5" fmla="*/ 10800 h 21333"/>
                      <a:gd name="T6" fmla="*/ 10800 w 21600"/>
                      <a:gd name="T7" fmla="+- 0 10800 134"/>
                      <a:gd name="T8" fmla="*/ 10800 h 21333"/>
                      <a:gd name="T9" fmla="*/ 10800 w 21600"/>
                      <a:gd name="T10" fmla="+- 0 10800 134"/>
                      <a:gd name="T11" fmla="*/ 10800 h 21333"/>
                    </a:gdLst>
                    <a:ahLst/>
                    <a:cxnLst>
                      <a:cxn ang="0">
                        <a:pos x="T0" y="T2"/>
                      </a:cxn>
                      <a:cxn ang="0">
                        <a:pos x="T3" y="T5"/>
                      </a:cxn>
                      <a:cxn ang="0">
                        <a:pos x="T6" y="T8"/>
                      </a:cxn>
                      <a:cxn ang="0">
                        <a:pos x="T9" y="T11"/>
                      </a:cxn>
                    </a:cxnLst>
                    <a:rect l="0" t="0" r="r" b="b"/>
                    <a:pathLst>
                      <a:path w="21600" h="21333">
                        <a:moveTo>
                          <a:pt x="13008" y="18684"/>
                        </a:moveTo>
                        <a:cubicBezTo>
                          <a:pt x="9017" y="15850"/>
                          <a:pt x="5542" y="12415"/>
                          <a:pt x="2694" y="8570"/>
                        </a:cubicBezTo>
                        <a:cubicBezTo>
                          <a:pt x="3736" y="5628"/>
                          <a:pt x="5693" y="3697"/>
                          <a:pt x="8585" y="2647"/>
                        </a:cubicBezTo>
                        <a:cubicBezTo>
                          <a:pt x="12578" y="5489"/>
                          <a:pt x="16048" y="8911"/>
                          <a:pt x="18889" y="12809"/>
                        </a:cubicBezTo>
                        <a:cubicBezTo>
                          <a:pt x="17836" y="15730"/>
                          <a:pt x="15883" y="17647"/>
                          <a:pt x="13008" y="18684"/>
                        </a:cubicBezTo>
                        <a:moveTo>
                          <a:pt x="21110" y="11295"/>
                        </a:moveTo>
                        <a:cubicBezTo>
                          <a:pt x="18081" y="7130"/>
                          <a:pt x="14396" y="3496"/>
                          <a:pt x="10161" y="484"/>
                        </a:cubicBezTo>
                        <a:cubicBezTo>
                          <a:pt x="9468" y="-8"/>
                          <a:pt x="8579" y="-134"/>
                          <a:pt x="7778" y="145"/>
                        </a:cubicBezTo>
                        <a:cubicBezTo>
                          <a:pt x="4027" y="1450"/>
                          <a:pt x="1463" y="3983"/>
                          <a:pt x="145" y="7687"/>
                        </a:cubicBezTo>
                        <a:cubicBezTo>
                          <a:pt x="46" y="7962"/>
                          <a:pt x="0" y="8252"/>
                          <a:pt x="0" y="8537"/>
                        </a:cubicBezTo>
                        <a:cubicBezTo>
                          <a:pt x="0" y="9071"/>
                          <a:pt x="167" y="9596"/>
                          <a:pt x="487" y="10041"/>
                        </a:cubicBezTo>
                        <a:cubicBezTo>
                          <a:pt x="3525" y="14213"/>
                          <a:pt x="7211" y="17850"/>
                          <a:pt x="11431" y="20850"/>
                        </a:cubicBezTo>
                        <a:cubicBezTo>
                          <a:pt x="12122" y="21338"/>
                          <a:pt x="13010" y="21466"/>
                          <a:pt x="13812" y="21188"/>
                        </a:cubicBezTo>
                        <a:cubicBezTo>
                          <a:pt x="17563" y="19893"/>
                          <a:pt x="20133" y="17356"/>
                          <a:pt x="21451" y="13647"/>
                        </a:cubicBezTo>
                        <a:cubicBezTo>
                          <a:pt x="21551" y="13372"/>
                          <a:pt x="21600" y="13081"/>
                          <a:pt x="21600" y="12796"/>
                        </a:cubicBezTo>
                        <a:cubicBezTo>
                          <a:pt x="21600" y="12265"/>
                          <a:pt x="21429" y="11740"/>
                          <a:pt x="21110" y="11295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prstDash val="solid"/>
                        <a:miter lim="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19050" tIns="19050" rIns="19050" bIns="19050" anchor="ctr"/>
                  <a:lstStyle/>
                  <a:p>
                    <a:pPr algn="ctr" defTabSz="22860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5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ill Sans" charset="0"/>
                      <a:sym typeface="Gill Sans" charset="0"/>
                    </a:endParaRPr>
                  </a:p>
                </p:txBody>
              </p:sp>
            </p:grpSp>
            <p:pic>
              <p:nvPicPr>
                <p:cNvPr id="46" name="圖片 45">
                  <a:extLst>
                    <a:ext uri="{FF2B5EF4-FFF2-40B4-BE49-F238E27FC236}">
                      <a16:creationId xmlns:a16="http://schemas.microsoft.com/office/drawing/2014/main" id="{001B8106-C5A4-44CC-B8B0-04B022590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/>
                          </a14:imgEffect>
                          <a14:imgEffect>
                            <a14:artisticLineDrawing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="" xmlns:a1611="http://schemas.microsoft.com/office/drawing/2016/11/main" r:i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723" y="953920"/>
                  <a:ext cx="648000" cy="499575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7886503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en-US" altLang="zh-TW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en-US" altLang="zh-TW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進入電子書</a:t>
            </a:r>
            <a:endParaRPr lang="zh-CN" altLang="en-US" sz="32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771821" y="3364132"/>
            <a:ext cx="745770" cy="565635"/>
            <a:chOff x="6399434" y="3058255"/>
            <a:chExt cx="656411" cy="565635"/>
          </a:xfrm>
          <a:solidFill>
            <a:schemeClr val="accent5"/>
          </a:solidFill>
        </p:grpSpPr>
        <p:sp>
          <p:nvSpPr>
            <p:cNvPr id="3" name="矩形: 圆角 26"/>
            <p:cNvSpPr/>
            <p:nvPr/>
          </p:nvSpPr>
          <p:spPr>
            <a:xfrm>
              <a:off x="6399434" y="3058255"/>
              <a:ext cx="603841" cy="4572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71"/>
            <p:cNvSpPr txBox="1"/>
            <p:nvPr/>
          </p:nvSpPr>
          <p:spPr>
            <a:xfrm>
              <a:off x="6451192" y="3100670"/>
              <a:ext cx="60465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F9E6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" y="1509900"/>
            <a:ext cx="4305300" cy="331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本框 573"/>
          <p:cNvSpPr txBox="1"/>
          <p:nvPr/>
        </p:nvSpPr>
        <p:spPr>
          <a:xfrm>
            <a:off x="5525255" y="1509900"/>
            <a:ext cx="5595467" cy="740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lnSpc>
                <a:spcPct val="150000"/>
              </a:lnSpc>
              <a:spcBef>
                <a:spcPct val="20000"/>
              </a:spcBef>
              <a:buClr>
                <a:srgbClr val="6F2B0B"/>
              </a:buClr>
              <a:defRPr/>
            </a:pPr>
            <a:endParaRPr lang="zh-CN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圆角 27"/>
          <p:cNvSpPr/>
          <p:nvPr/>
        </p:nvSpPr>
        <p:spPr>
          <a:xfrm>
            <a:off x="4771824" y="1715838"/>
            <a:ext cx="659780" cy="4569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F9E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574"/>
          <p:cNvSpPr txBox="1"/>
          <p:nvPr/>
        </p:nvSpPr>
        <p:spPr>
          <a:xfrm>
            <a:off x="4828379" y="1760455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F9E6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7" name="矩形 6"/>
          <p:cNvSpPr/>
          <p:nvPr/>
        </p:nvSpPr>
        <p:spPr>
          <a:xfrm>
            <a:off x="5528528" y="1651920"/>
            <a:ext cx="6107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由圖書館網頁</a:t>
            </a:r>
            <a:r>
              <a:rPr lang="en-US" altLang="zh-TW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本框 2"/>
          <p:cNvSpPr txBox="1"/>
          <p:nvPr/>
        </p:nvSpPr>
        <p:spPr>
          <a:xfrm>
            <a:off x="5667267" y="3266939"/>
            <a:ext cx="468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下載行動載具</a:t>
            </a:r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09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473" y="1074578"/>
            <a:ext cx="4619640" cy="4619640"/>
          </a:xfrm>
        </p:spPr>
      </p:pic>
      <p:sp>
        <p:nvSpPr>
          <p:cNvPr id="3" name="AutoShape 2" descr="data:image/png;base64,iVBORw0KGgoAAAANSUhEUgAAAPoAAAD6CAYAAACI7Fo9AAAAAXNSR0IArs4c6QAAFxNJREFUeF7t3dt2G1kOA9D4/z86s3zpycOMtdlBsaoko18pkCBIHMrpXN5+//79+1f/qwJV4KUVeKvRX3q+ba4KfChQo3cRqsAPUKBG/wFDbotVoEbvDlSBH6BAjf4DhtwWq0CN3h2oAj9AgRr9Bwy5LVaBGr07UAV+gAIjo7+9vb20FPo9Q1f3fzW/tL7w28t19fy2+5voW6P/+vVLQl29KFfzS+sLv22Eq+e33d9E3xq9RuceapFkJOFJIPyA+IXpL4dP9K3Ra3QuqhZJRhKeBMIPiF+Y/nL4RN8avUbnomqRZCThSSD8gPiF6S+HT/St0Wt0LqoWSUYSngTCD4hfmP5y+ETfGr1G56JqkWQk4Ukg/ID4hekvh0/0rdFrdC6qFklGEp4Ewg+IX5j+cvhE30OMPil0pRoatPinePW+nf/q+q/en/RN40foV6MfcNH1UGjQRwxSNR7Ft+tv51fvV9cXP8WP4F+j1+i/jlikKx+SM4yiGpvxI+ZTo9foNfrN/9rEGn34jKZCpXjR3M5/df1X70/6pvEj9OtF70XvRe9F/3yLjnhR0lctwaf8U7y4b+e/uv6r9yd90/gR+vWi96KvP+RHLGpilqvrJ9yPOrSnGF1Cp0Lof2+pvvDit53/1etv65fmF17zUVz7p/rCfzwWk3/AIS0kvIRQXI2qvvCqv53/1etv65fmF17zUVz7p/rC1+hfE5gI9WhYRwxCy/DK9bf1S/MLn8zuHav9U33ha/QaPd3RD3y6iCleTaT5hVd9xWVU1Re+Rq/RtYOjeLqIKV4k0/zCq77iMqrqC1+j1+jawVE8XcQUL5JpfuFVX3EZVfWFr9FrdO3gKJ4uYooXyTS/8KqvuIyq+sLX6DW6dnAUTxcxxYtkml941VdcRlV94Wv0g4yuQSquQQo/GfSjHKqv/Cle/aXxlJ/wKb8z9O3/Rx/87410kMKni6RFSesrv/gLL35pPOUnfMpP+qi+8L3ovegfCqSLlOJTowif8hNe9RWXUVVf+Bq9Rq/RB9/oZDQZWXEZVfWFr9Fr9Bq9Rv/zDqUvivB68RTXi6b6wqt+Ghc/5U/5q77yp3j1l8ZTfsKn/M7Qt78YN3jR00EKny6SFiWtr/ziL7z4pfGUn/ApP+mj+sL3q3u/uver++Chl9Fq9C8Fnl0o8Z+8qI+WQfm1SHevr/5S/tInrS+86iuu/lVf+F704UU/Quga/XsFJosqsyT6qr7mn3B7x6b1ha/Ra/TRV3ctshZNRhFe9RVP6wuv+oqrf9UXvkav0Wv0Ay6qjKy4jFqjn2TUI4ROvlqmiyK8+hP+jEUVh0TflH/CrV/d/4V66aC28Wpl22hX11d/0l/8FU/rC6/6iqt/1Re+X91P+kagQWuQwk8GnVy8tL76S/mLX1pfeNVXXP2rvvA1eo3en9H7M/qfd+iIF0Wv2mY85S98yl0v8tX11V/KL+1/G6/+t+PSV/2fdtG3hVD+VCjhVV9xDerq+uKf8kv738ar/+249FX/NfpBX93TQWtQGvR2feVP+aX9b+PV/3Zc+qr/Gr1G/1BgsiiPllmLKCOovvJv48V/O572X6PX6DX6AQ9djb6twDB/+iIKP6Tx7cfSi7RdX/lTfdL+t/HqfzsufdV/L3ovei96L/qfd+qIF2X71Ut+htSLqP7T3u5eX/2l+qT9b+PV/3Zc+qr/wy76dqPb+SVUKnTxbw9HeLX+2/u1nV/61egHfXWX0DV6jb5pdu1fjV6jj35Gf/WHatOEZ+Su0YcqS6hXX/Sf3v9wTW77Mc2vF70XvRf9tvadE6vRh1pJqF70e/+Mnc5vuCa3/Zj670XvRe9Fv61958Rq9KFWEqoXvRd9uEqXfEz7O77ol7C/UVEZXVQng1COR3Hx266fcJ9gX72/iQbpZ0b/JFNa5NnxWjT1t2008duur/7T+Kv3l+ozwdfoA5W0aEqxbTTx266v/tP4q/eX6jPB1+gDlbRoSrFtNPHbrq/+0/ir95fqM8HX6AOVtGhKsW008duur/7T+Kv3l+ozwdfoA5W0aEqxbTTx266v/tP4q/eX6jPB1+gDlbRoSrFtNPHbrq/+0/ir95fqM8HX6AOVtGhKsW008duur/7T+Kv3l+ozwY+MLqEnhR59Jl3ElJ/q3z2/9E/7E171FU/1Vf7teKpP2v+kfo0++KuEtgeR5tciaxFUX3jVV1z1hb86nuqT9j+pX6PX6L+0aJNFSsym+knuM7CpPmn/k/o1eo1eo4evwcRoj0rU6MMBbAt19/ySSYuo/oRXfcVVX/ir46k+af+T+r3ovei96OFLMTFaL/rAaJrD9ot49/zSR4uo/oRXfcVVX/ir46k+af+T+r3og4dmexBpfi26FkH1hVd9xVVf+KvjqT5p/5P6I6NLSBGdELnyq434q/+0P+UXv7S+8ouf6qf5r66v/sRP8VSfCb8a/dcv/oyqQU2EVo7koUvrby9aml/aqf+0vvKLn+Jn8KvRa/T1hy5dZBlFRkzrK7/4KX4Gvxq9Rq/R4cQa/UsgvUipUMqvF1P1t/OLn+Lip/7S/MKrvvgrv+Lb9ZVf/BRP9Znw60XvRe9F70XXW/QZ14s0eXGSX4wSS9UX/zS/8IqLn/pL8wuv+uKv/Ipv11d+8VM81WfCrxd98FBpUBOhlSN56NL624uW5pd26j+tr/zip/gZ/EZGF5FUiDS/8BJ6m39aP+1P9RWXPuKX4lN+wt+df8rv41v3b01hcPEGKR5qnTYivAa9zT+tn/an+opLH/FL8Sk/4e/OP+VXo39tgBYxXRThVV+DVv40nvJL8eKv/MJLX+UXXvXT/MLX6DW6dvAjrkXSoqd4kVR+4e/OP+VXo9fo8kCNfsBDJ5H1UNXoXwpKiFRo4bfrp/nFX/HtRUz7Ez/1p/rKL7zqp/mF70XvRdcO9qL3ov/ZkcmL8mij9CIqv/DaZuUXfrt+ml/8FZc+4pfiU37C351/ym980VOhhE8XQXjVVzwVWnjVV1z9q/42XvzFT3jxFz6tr/wpP+WfxEf/H12JUqEkhPILL/6Kp/WFV33F1b/qb+PFX/yEF3/h0/rKn/JT/km8Rh+opEXQIIUfUHj4kbT+Nl79pfqI/3Z95U/5Kf8kXqMPVNIiapDCDyjU6A8UkP7S9+r5iN8R8Rp9oKIWQYsm/IBCjV6jR2tSow/kk1Fr9N8DFb//iPRVcukvfFpf+VN+yj+J1+gDlbQIGqTwAwq96L3o0ZrU6AP5ZNQavRf90RppPwYrGH9kZHQtulhc3aj4i5/w6l9x1Rc+5af6yi+8+Cue1hde9bf7U33xn/Cr0U/4LY4a5GRQj3JoEdL6yp/yF7+0vvCqv92f6ov/hF+NXqOv/zFULbLi6aILr/oTIylHEhf/Cb8avUav0eHCiZESIwtbo0uhr3gqlPBDGt9+LF2klJ/qK7/wqT5pfeHFb7s/1Rf/Cb9e9F70XvRe9E8F9KLoRZq8OMqRxMVf/IRPuL1jVV/5U36qr/zCi7/iaX3hVX+7P9UX/wm/XvSB0SS0BqX4ZFCPcqT8VF/5hVf/iqf1hVf97f5UX/wn/E4xuhqZEFWOK+MahLil/af1xU9x8U/5Kb/4qX6aX/UVFz/hJ/xrdKk4iJ8xqM2LPmjx4Ue0aHfXR/xTfYQ/Q58aXVMYxM8YVI0+GMQ3H9F8avQv4STU34/gE3m10Cn/VJ+0/7R+2r/4p/yUX/xVP82v+oqLn/AT/r3oUnEQP2NQveiDQfSifytSjf73+/NfZI3++E+v3V2fyUU8YE2+N+HbW5R+wr9GjyT+BN99kQ9o8WEKLdrd9RH/bf3O0KdGP2CKZwyqX93/flCaT40+/MU4CbUttPL//YrMkOpfWcQ/zf/s9cVf8W39VD+NH7Efh1x0CXkE0We+aBr0tj7PXl/8Fdd+Cn91/Ij9qNEPmGK6SEcMMmnj7vWT3t6x6XzS+in+iPnU6OkUDlikIwaZtHH3+klvNfqnejV6ukU1eqygHpq0QC96jZ7u0Ac+XSQteppfTd69vvgrvq2f6qfxI+bTi55OoUaPFdQipwVq9F70dId60Q9QsEZ/LKL0mTxkp1z0A3bhYYpUiBS/3Z/yp/yFV30tmvILr/pp/hQvfneI1+iD38KaLuL2oNNFFV78pY/yC6/6af4UL353iNfoNfr679XfNlKaP8XfwcjiUKPX6DU6/vRY+o1DJjwjXqPX6DV6jf751tz9q03KL8Wf8SI/qpHyF1796eIpv/Cqn+ZP8eJ3h3gv+hM8ZFqUdFGFV30ZVfmFV/00f4oXvzvEa/Qand/YtKgy6raR0vwpXvrcIT4yuoheLZTqi38aTxc9rS+8+AkvfZX/2fHSZzue6vfx4/dvTWnQxRFEBmW+/YjqJ7knWEl4d37qUfzT/u+Olz7b8VT/Gv2gCaWLehCNb9OIn+qni/bseOmzHU/1q9EPmpCMpEEdRKNG/0YB6a/5bc9H+Y/g36/uUnkQ16JoUIMS0UfET8nFX/mfHS99tuOpfr3oB00oXfSDaPSi96J//+tY/cW43GY1evYPOKT6bePzDcky9KJ/6SchMpmNThfNFbJPiJ+yS1/lf3a89NmOp/qd9tU9FWJ7kVJ+RwziEYe750/5Ca/5pPuR5hc+7U/51X+NLgWHcQ1yMogafSj2//mY9NV8VFn5hU/rK/+E3ym/6i6iiqsRCSm86iu+Xf/u+VN+wkt/zXc7v/il9ZVf/feiS8FhXIOcDKIXfSh2L/r/KDDZr170v9+v/yJr9Mf/7K8WUfppRFfnF7+0P+VX/73oUnAY1yAng+hFH4rdi96L/t2qpEbTCtbovejJQ639Unyy3/3qLhUH8Rq9Rn8Jo2uRB16IPjJ5sTaFVn3pI7zEUX7h03jKX/XVn+oLr/rKL7zq3yH/6KKrEQmRxreFEj/Vlz7Cq77yC5/GU/6qr/5UX3jVV37hVf8O+Wt0TXHwb6tdPehBC9FH0kVV8VQ/4VU/7U/175C/RtcW1OjxvxYriVOjCK/6dzBi8qPnhH+Nri2o0Wt07IgemokRa/SB0eRVDUJ4DUr5hVd95Rc+jaf8VV/9qb7wqq/8wqv+HfL3omuKg4fm6kEPWog+ki6qiqf6Ca/6aX+qf4f8Nbq2oEbvV/ef8tV94IWHH0lfPOHF7w4vavIzWNqf9JM+2/i0P+HFX3jpI/wd4qOLnhKV0BJSePFTfuFVfzu/+Kl+yn8bn/YnvPgLL32Fv0O8Rh9MQYuSLoLyi6LqK//V+LQ/4dW/8NJH+DvEa/TBFLQo6SIovyiqvvJfjU/7E179Cy99hL9DvEYfTEGLki6C8oui6iv/1fi0P+HVv/DSR/g7xGv0wRS0KOkiKL8oqr7yX41P+xNe/QsvfYS/Q7xGH0xBi5IugvKLouor/9X4tD/h1b/w0kf4O8Rr9MEUtCjpIii/KKq+8l+NT/sTXv0LL32Ev0N8ZPRUKDUqIbfri992XP2r/tX6PDt/6ZvGpY/mJ/yEX40+UWn5M+kgtSjL9OPfOXc1/6v1Uf/pfrz3V6NvT3mQPx2kFmVAIfrIs/OPmh+ApY/mJ/yAQo0+EWn7M+kgtSjlv63A4/yar+Yn/KS7XvSJSsufSQepRVmm36/uEFjz1fyEn8y3Rp+otPyZdJBalGX6NXqNPlsxLfrVizzr4u8/pf6V+Wp9np2/9E3j0kfzE37Crxd9otLyZ9JBalGW6feiv8pF316Uu+eXkWTUFC99lF/4NL7dv/pT/bQ/1U/zi7/qC//Ob3TR00aeHZ8KneKln/ILn8a1aOK3jU/7E/80/xn91+iDKWnQZwzqEU3xG7QYfWS7f/Wn+lFz79fw7fE/OZXmF3/VF74XfTihVOgUL5rKL3wa16KJ3zY+7U/80/xn9N+LPpiSBn3GoHrRv1dA+g9G/PAjmn+aX/xVX/he9OGEUqFTvGgqv/BpXIsmftv4tD/xT/Of0X8v+mBKGvQZg+pF70X/TgHtXy/6wOQfIuEXYyR0ihdN5Rc+jW/3r/5UP+1P9dP84q/6wo+NrkJpo1fjJ0JdeVFTftI3ne/V/FRf/W3jpb/iKf8a/UthDTodhPCKp/yUX4sk/NX8VF/9beOln+Ip/xq9Rv9QQIukRZRRhFdc/FT/arz6UzzlX6PX6DX6Df5tvRpdChwU10VQGb24wiue8lP+lP/V/FRf/W3jpb/iKf9e9F70XvRe9D/vjF4UvUh3j+tFF/9tfVJ+2/yv5qf6ms82XvornvLvRe9F70XvRZ9fdL2IerG24+mLKLz4b+sjfmn9NL/w0k/xtD/lF/+0vvKL36T+6LfAisikkMhuxlP+wov7tj7il9ZP8wsv/RRP+1N+8U/rK7/4TerX6Ad8dTtiEMrxKK5FmSzCZn7xS3p/x6b9qb74p/WVX/wm9Wv0waKcMQgNc9OIqq3+tWjCq77iqi+84uKf1ld+8ZvUr9FrdO0Rf+ecFi1dZBFUfeEVF/+0vvKL36R+jV6ja49q9PBPL0rgGl0KDeMSUi+i8KKh/MIrLn5p/TS/8OpP8bQ/5Rf/tL7yi9+kfi96L7r2qBe9F/1zR/SipC+WNjGtL7zqqz/lF171FU/rX41Xf3ePp/qpP+V/x59y0Z99kSW0+tMghFd9xdP6V+PV393jqX7qT/lr9C8FJ0I9EltGVX7hNWjF0/pX49Xf3eOpfupP+Wv0Gv1DAT00WqRtvBb97vFUP/Wn/DV6jV6jy0UHxGVEPZSioPw1eo1eo8tFB8RlxBp9KHIqpPCioUEpv/Cqr3ha/2q8+rt7PNVP/Sl/L3ovei+6XHRAXEZMH3rlr9FvYnTtkhZhMuhHNZRf/FR/O7/4KZ7yU37FU/2Er9Fr9NFF317UNL/witfoXwpJCL0owmsQiqf1hVd99ffs+dW/+pM+aX7hFU/5Kb/iqX7C96L3oveiD34fgYyaxmVUPUTC1+g1eo1eo/95p9IXRfhneBEfcVR/kxf3zvk1H/UnfdL8wiue8lN+xVP9hO9F70XvRe9F70XXS/xPXBdh8uL2on+vQKqf5qj5CZ/G1Z/4Cd+LPrzoRwidLIPqJ7kn2MkibT5Uaf9X85fGZ/TXP49+wF+ckS7S9iIov+Jpf1pk5Rf+7vzF74z+avQaXXvIv0FICbTINfqbJHwYl3796t6v7qMFmyxSv7qPpPy/H9JDqMyT+fSi96Jrj3rR+5dDfu6IXpT0xdImpvW38eKv+LZ+qi99hBd/5Rde9ZVfeNXfzi9+k/q96Ac8VBOhNazkq2+Se4JN+0uNIrx6uJq/+J3RX41eo2sP+Y1NCbTIMqLwqq/8wqv+dn7xm9Q/xegiuh1PByX8Nn/l16DFX3jVV1z1hX/2+La+E31q9AMu+kTozc9okWQ04VPuqp/mvzt+W99J/zV6jR5/Ndei1ei/JdF6vEav0Wv0ZZv1oi8L/E96XRQNQviT2vi2TMpf+LS/u+uX9if8tr6q/x7vRe9F70WfOCX4TI0eiPdvoLooGoTw/4bLxmdT/sKnnO+uX9qf8Nv6qn4v+pdCGsTdFzXlL/xkkR595u76pf0Jv62v6h9m9EmhO39Gg0gXVflTbbb5Kf+z9yf9797/RP9DfkaXUHePSygNWv0pv/CKb/NT/mfvL9X36v4n9Wv0E34xbjIILdvmV2Pxq9Ef/3lx6ZfM9uNr9wF/eq5Gr9H5q+5HLFqy7Kqv3KkRVT/NL/5H1K/Ra/QaHU47wmgyc/KNbfLQ1Og1eo1eo38qoBctea3ugNWLmPav/KkG2/yU/9n7k/5373+ify96L3ovei+63rrGq0AVeAYFRhf9GRopxypQBb5XoEbvdlSBH6BAjf4DhtwWq0CN3h2oAj9AgRr9Bwy5LVaBGr07UAV+gAI1+g8YclusAjV6d6AK/AAF/gOias57B5Vlb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289367" y="5694218"/>
            <a:ext cx="4031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圖書館首頁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017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1E6C4FC-94C5-3A1F-7FEB-1554FF1C8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3" r="7094" b="8163"/>
          <a:stretch/>
        </p:blipFill>
        <p:spPr>
          <a:xfrm>
            <a:off x="680993" y="149338"/>
            <a:ext cx="4438653" cy="671493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CEACD01-C00C-FD67-A110-58E6D04D95C4}"/>
              </a:ext>
            </a:extLst>
          </p:cNvPr>
          <p:cNvSpPr/>
          <p:nvPr/>
        </p:nvSpPr>
        <p:spPr>
          <a:xfrm>
            <a:off x="2408222" y="1348967"/>
            <a:ext cx="1077362" cy="88723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EF86AE3-4900-46C8-9FD0-792521F6F62C}"/>
              </a:ext>
            </a:extLst>
          </p:cNvPr>
          <p:cNvSpPr/>
          <p:nvPr/>
        </p:nvSpPr>
        <p:spPr>
          <a:xfrm>
            <a:off x="1142219" y="2888054"/>
            <a:ext cx="2879002" cy="7473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0CC9CC-5897-51EF-5C0C-01A1B650F1E0}"/>
              </a:ext>
            </a:extLst>
          </p:cNvPr>
          <p:cNvGrpSpPr/>
          <p:nvPr/>
        </p:nvGrpSpPr>
        <p:grpSpPr>
          <a:xfrm>
            <a:off x="5377758" y="-126748"/>
            <a:ext cx="5968266" cy="6981154"/>
            <a:chOff x="5377758" y="-126748"/>
            <a:chExt cx="5968266" cy="698115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85" r="2747" b="7756"/>
            <a:stretch/>
          </p:blipFill>
          <p:spPr>
            <a:xfrm>
              <a:off x="6644732" y="-126748"/>
              <a:ext cx="4701292" cy="6981154"/>
            </a:xfrm>
            <a:prstGeom prst="rect">
              <a:avLst/>
            </a:prstGeom>
          </p:spPr>
        </p:pic>
        <p:sp>
          <p:nvSpPr>
            <p:cNvPr id="4" name="圖說文字: 向上箭號 3">
              <a:extLst>
                <a:ext uri="{FF2B5EF4-FFF2-40B4-BE49-F238E27FC236}">
                  <a16:creationId xmlns:a16="http://schemas.microsoft.com/office/drawing/2014/main" id="{0C3985F2-BC0F-8967-68EB-4F7013FAE18E}"/>
                </a:ext>
              </a:extLst>
            </p:cNvPr>
            <p:cNvSpPr/>
            <p:nvPr/>
          </p:nvSpPr>
          <p:spPr>
            <a:xfrm>
              <a:off x="7034543" y="5327104"/>
              <a:ext cx="4193786" cy="152730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8916"/>
              </a:avLst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SIP</a:t>
              </a:r>
              <a:r>
                <a:rPr lang="zh-TW" altLang="en-US" sz="2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帳號密碼</a:t>
              </a:r>
            </a:p>
          </p:txBody>
        </p:sp>
        <p:sp>
          <p:nvSpPr>
            <p:cNvPr id="7" name="箭號: 向右 6">
              <a:extLst>
                <a:ext uri="{FF2B5EF4-FFF2-40B4-BE49-F238E27FC236}">
                  <a16:creationId xmlns:a16="http://schemas.microsoft.com/office/drawing/2014/main" id="{7404DF44-6E08-1485-19EE-D8B8D968D320}"/>
                </a:ext>
              </a:extLst>
            </p:cNvPr>
            <p:cNvSpPr/>
            <p:nvPr/>
          </p:nvSpPr>
          <p:spPr>
            <a:xfrm>
              <a:off x="5377758" y="2679826"/>
              <a:ext cx="995882" cy="10139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B0F51EAD-F796-0CB6-C5C1-5AD3C38FCD97}"/>
              </a:ext>
            </a:extLst>
          </p:cNvPr>
          <p:cNvSpPr/>
          <p:nvPr/>
        </p:nvSpPr>
        <p:spPr>
          <a:xfrm>
            <a:off x="1241971" y="3053513"/>
            <a:ext cx="2027976" cy="41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 err="1">
                <a:solidFill>
                  <a:schemeClr val="tx1"/>
                </a:solidFill>
              </a:rPr>
              <a:t>HyRead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87566C2B-2DF4-4B95-E9D0-EBD7AF80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526" y="4744089"/>
            <a:ext cx="3522754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圖書館首頁→電子資源</a:t>
            </a:r>
          </a:p>
        </p:txBody>
      </p:sp>
    </p:spTree>
    <p:extLst>
      <p:ext uri="{BB962C8B-B14F-4D97-AF65-F5344CB8AC3E}">
        <p14:creationId xmlns:p14="http://schemas.microsoft.com/office/powerpoint/2010/main" val="309996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由圖書館網頁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電子資源查詢進入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702E4D2-7F97-005C-5068-BCC9BB35D72B}"/>
              </a:ext>
            </a:extLst>
          </p:cNvPr>
          <p:cNvGrpSpPr/>
          <p:nvPr/>
        </p:nvGrpSpPr>
        <p:grpSpPr>
          <a:xfrm>
            <a:off x="2868517" y="669463"/>
            <a:ext cx="5286651" cy="7322058"/>
            <a:chOff x="6991683" y="586492"/>
            <a:chExt cx="4438652" cy="6952292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2CD9E056-8148-FB75-9F7B-617774F9C000}"/>
                </a:ext>
              </a:extLst>
            </p:cNvPr>
            <p:cNvGrpSpPr/>
            <p:nvPr/>
          </p:nvGrpSpPr>
          <p:grpSpPr>
            <a:xfrm>
              <a:off x="6991683" y="586492"/>
              <a:ext cx="4438652" cy="6952292"/>
              <a:chOff x="6991683" y="586492"/>
              <a:chExt cx="4438652" cy="6952292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928EF497-8563-93AD-34B9-5681BF557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757"/>
              <a:stretch/>
            </p:blipFill>
            <p:spPr>
              <a:xfrm>
                <a:off x="6991683" y="586492"/>
                <a:ext cx="4438652" cy="6952292"/>
              </a:xfrm>
              <a:prstGeom prst="rect">
                <a:avLst/>
              </a:prstGeom>
            </p:spPr>
          </p:pic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0A0EF74-1CA2-6895-1054-6028D3E14F8E}"/>
                  </a:ext>
                </a:extLst>
              </p:cNvPr>
              <p:cNvSpPr/>
              <p:nvPr/>
            </p:nvSpPr>
            <p:spPr>
              <a:xfrm>
                <a:off x="7313846" y="3291144"/>
                <a:ext cx="2907516" cy="73764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2CEB5EE0-F837-3396-4E73-89143A79F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9632" y="4775141"/>
              <a:ext cx="3522754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電子資源系統→</a:t>
              </a:r>
              <a:r>
                <a:rPr lang="en-US" altLang="zh-TW" sz="2400" b="1" dirty="0" err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HyRead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315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08C24D8-3651-ADA9-D487-C4D1ED5E5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8"/>
          <a:stretch/>
        </p:blipFill>
        <p:spPr>
          <a:xfrm>
            <a:off x="6770083" y="597152"/>
            <a:ext cx="4778184" cy="603036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CA7BE92-65D4-A713-28D3-22C52AFBB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" b="10988"/>
          <a:stretch/>
        </p:blipFill>
        <p:spPr>
          <a:xfrm>
            <a:off x="655788" y="633809"/>
            <a:ext cx="4224030" cy="606957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1972301" y="4601846"/>
            <a:ext cx="3040699" cy="3141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使用方法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7566C2B-2DF4-4B95-E9D0-EBD7AF80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246" y="5018306"/>
            <a:ext cx="3522754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點選資源網址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B8183F8-3E6F-249C-5FD8-437B11A33479}"/>
              </a:ext>
            </a:extLst>
          </p:cNvPr>
          <p:cNvSpPr/>
          <p:nvPr/>
        </p:nvSpPr>
        <p:spPr>
          <a:xfrm>
            <a:off x="6085008" y="3179430"/>
            <a:ext cx="55189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4206F7E-D990-F1A7-915D-58A3FA9CE6B2}"/>
              </a:ext>
            </a:extLst>
          </p:cNvPr>
          <p:cNvSpPr/>
          <p:nvPr/>
        </p:nvSpPr>
        <p:spPr>
          <a:xfrm>
            <a:off x="10737411" y="669463"/>
            <a:ext cx="642796" cy="5165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15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F965B0-3894-37D0-5A0F-CEFB2D0CA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8" b="7492"/>
          <a:stretch/>
        </p:blipFill>
        <p:spPr>
          <a:xfrm>
            <a:off x="574824" y="1247115"/>
            <a:ext cx="4567544" cy="5158762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1718805" y="2115537"/>
            <a:ext cx="1404642" cy="507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使用方法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7566C2B-2DF4-4B95-E9D0-EBD7AF80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933" y="2655910"/>
            <a:ext cx="2858833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點選登入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B8183F8-3E6F-249C-5FD8-437B11A33479}"/>
              </a:ext>
            </a:extLst>
          </p:cNvPr>
          <p:cNvSpPr/>
          <p:nvPr/>
        </p:nvSpPr>
        <p:spPr>
          <a:xfrm>
            <a:off x="6085008" y="3179430"/>
            <a:ext cx="55189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AEE6534E-AA00-B09F-7358-75DEAA690805}"/>
              </a:ext>
            </a:extLst>
          </p:cNvPr>
          <p:cNvGrpSpPr/>
          <p:nvPr/>
        </p:nvGrpSpPr>
        <p:grpSpPr>
          <a:xfrm>
            <a:off x="6072898" y="0"/>
            <a:ext cx="5596497" cy="6732581"/>
            <a:chOff x="6072898" y="0"/>
            <a:chExt cx="5596497" cy="6732581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30ABFDD2-FF7C-E1DB-076A-7212858AF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56" b="5800"/>
            <a:stretch/>
          </p:blipFill>
          <p:spPr>
            <a:xfrm>
              <a:off x="7101852" y="0"/>
              <a:ext cx="4567543" cy="6732581"/>
            </a:xfrm>
            <a:prstGeom prst="rect">
              <a:avLst/>
            </a:prstGeom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C1BF2CD4-994F-1BE9-24A7-E6614ECB2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2898" y="5872388"/>
              <a:ext cx="1894368" cy="83099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輸入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SIP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帳密、驗證碼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45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使用方法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B8183F8-3E6F-249C-5FD8-437B11A33479}"/>
              </a:ext>
            </a:extLst>
          </p:cNvPr>
          <p:cNvSpPr/>
          <p:nvPr/>
        </p:nvSpPr>
        <p:spPr>
          <a:xfrm>
            <a:off x="6012426" y="3232301"/>
            <a:ext cx="55189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0" b="37264"/>
          <a:stretch/>
        </p:blipFill>
        <p:spPr>
          <a:xfrm>
            <a:off x="276014" y="669463"/>
            <a:ext cx="5484560" cy="613966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2408943" y="5401185"/>
            <a:ext cx="2001494" cy="543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2" b="12257"/>
          <a:stretch/>
        </p:blipFill>
        <p:spPr>
          <a:xfrm>
            <a:off x="6816171" y="912046"/>
            <a:ext cx="5250735" cy="513282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8887328" y="4921818"/>
            <a:ext cx="2001494" cy="543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87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15112" r="-2365" b="4391"/>
          <a:stretch/>
        </p:blipFill>
        <p:spPr>
          <a:xfrm>
            <a:off x="7510128" y="127635"/>
            <a:ext cx="3874025" cy="67606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3"/>
          <a:stretch/>
        </p:blipFill>
        <p:spPr>
          <a:xfrm>
            <a:off x="808494" y="669463"/>
            <a:ext cx="4794283" cy="614807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使用方法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B8183F8-3E6F-249C-5FD8-437B11A33479}"/>
              </a:ext>
            </a:extLst>
          </p:cNvPr>
          <p:cNvSpPr/>
          <p:nvPr/>
        </p:nvSpPr>
        <p:spPr>
          <a:xfrm>
            <a:off x="6012426" y="3232301"/>
            <a:ext cx="55189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1403103" y="1009624"/>
            <a:ext cx="3617784" cy="543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8273913" y="669463"/>
            <a:ext cx="2001494" cy="5358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1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26BE929-B99A-E6CE-0E9E-816F47132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" b="29406"/>
          <a:stretch/>
        </p:blipFill>
        <p:spPr>
          <a:xfrm>
            <a:off x="361314" y="669463"/>
            <a:ext cx="5387635" cy="6073068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1103845" y="1947657"/>
            <a:ext cx="2001494" cy="39247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使用方法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87566C2B-2DF4-4B95-E9D0-EBD7AF80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915" y="6071300"/>
            <a:ext cx="143636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點選封面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B8183F8-3E6F-249C-5FD8-437B11A33479}"/>
              </a:ext>
            </a:extLst>
          </p:cNvPr>
          <p:cNvSpPr/>
          <p:nvPr/>
        </p:nvSpPr>
        <p:spPr>
          <a:xfrm>
            <a:off x="6085008" y="3179430"/>
            <a:ext cx="55189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9B0A9A66-3DDA-85C0-A2C8-620317AF30E0}"/>
              </a:ext>
            </a:extLst>
          </p:cNvPr>
          <p:cNvGrpSpPr/>
          <p:nvPr/>
        </p:nvGrpSpPr>
        <p:grpSpPr>
          <a:xfrm>
            <a:off x="7285770" y="323355"/>
            <a:ext cx="4664435" cy="6577955"/>
            <a:chOff x="7285770" y="323355"/>
            <a:chExt cx="4664435" cy="657795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17E0C8A-6485-2DDE-94A1-0425F2BEF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50"/>
            <a:stretch/>
          </p:blipFill>
          <p:spPr>
            <a:xfrm>
              <a:off x="7285770" y="323355"/>
              <a:ext cx="4664435" cy="6577955"/>
            </a:xfrm>
            <a:prstGeom prst="rect">
              <a:avLst/>
            </a:prstGeom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C1BF2CD4-994F-1BE9-24A7-E6614ECB2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36318" y="5211485"/>
              <a:ext cx="1894368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借閱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D29FFC7-B60C-2906-1AF8-3971F1CAC2A7}"/>
                </a:ext>
              </a:extLst>
            </p:cNvPr>
            <p:cNvSpPr/>
            <p:nvPr/>
          </p:nvSpPr>
          <p:spPr>
            <a:xfrm>
              <a:off x="8112623" y="796706"/>
              <a:ext cx="3258529" cy="209135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en-US" altLang="zh-TW" dirty="0"/>
            </a:p>
            <a:p>
              <a:pPr algn="ctr"/>
              <a:endParaRPr lang="zh-TW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51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AF1D3EE1-B9E4-015A-6D26-4EFC616B6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0" b="1047"/>
          <a:stretch/>
        </p:blipFill>
        <p:spPr>
          <a:xfrm>
            <a:off x="7085424" y="0"/>
            <a:ext cx="4491618" cy="691487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3952B4B-0781-50EF-32AE-7CB67732F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2" b="33334"/>
          <a:stretch/>
        </p:blipFill>
        <p:spPr>
          <a:xfrm>
            <a:off x="480059" y="1285592"/>
            <a:ext cx="4999759" cy="3924730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DCF680F-364D-417A-B36E-29C63983A3FF}"/>
              </a:ext>
            </a:extLst>
          </p:cNvPr>
          <p:cNvSpPr/>
          <p:nvPr/>
        </p:nvSpPr>
        <p:spPr>
          <a:xfrm>
            <a:off x="614958" y="4128380"/>
            <a:ext cx="2001494" cy="8609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使用方法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B8183F8-3E6F-249C-5FD8-437B11A33479}"/>
              </a:ext>
            </a:extLst>
          </p:cNvPr>
          <p:cNvSpPr/>
          <p:nvPr/>
        </p:nvSpPr>
        <p:spPr>
          <a:xfrm>
            <a:off x="6085008" y="3179430"/>
            <a:ext cx="55189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8700607-2B52-FC13-638B-F0CA3A246D18}"/>
              </a:ext>
            </a:extLst>
          </p:cNvPr>
          <p:cNvSpPr/>
          <p:nvPr/>
        </p:nvSpPr>
        <p:spPr>
          <a:xfrm>
            <a:off x="3434645" y="4128380"/>
            <a:ext cx="2001494" cy="8609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1F 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7D9132C-DD69-4DBD-BD60-34552F9AF85F}"/>
              </a:ext>
            </a:extLst>
          </p:cNvPr>
          <p:cNvGrpSpPr/>
          <p:nvPr/>
        </p:nvGrpSpPr>
        <p:grpSpPr>
          <a:xfrm>
            <a:off x="808352" y="548966"/>
            <a:ext cx="9770166" cy="6252584"/>
            <a:chOff x="808352" y="548966"/>
            <a:chExt cx="9770166" cy="6252584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04DB3507-1D13-4182-AE59-58BB8B375BDA}"/>
                </a:ext>
              </a:extLst>
            </p:cNvPr>
            <p:cNvGrpSpPr/>
            <p:nvPr/>
          </p:nvGrpSpPr>
          <p:grpSpPr>
            <a:xfrm>
              <a:off x="808352" y="548966"/>
              <a:ext cx="2857637" cy="540000"/>
              <a:chOff x="7708372" y="888142"/>
              <a:chExt cx="2857637" cy="540000"/>
            </a:xfrm>
          </p:grpSpPr>
          <p:sp>
            <p:nvSpPr>
              <p:cNvPr id="32" name="Text Placeholder 3">
                <a:extLst>
                  <a:ext uri="{FF2B5EF4-FFF2-40B4-BE49-F238E27FC236}">
                    <a16:creationId xmlns:a16="http://schemas.microsoft.com/office/drawing/2014/main" id="{6B3E3B31-0D52-4F57-9ED1-A048F80F4B26}"/>
                  </a:ext>
                </a:extLst>
              </p:cNvPr>
              <p:cNvSpPr txBox="1"/>
              <p:nvPr/>
            </p:nvSpPr>
            <p:spPr>
              <a:xfrm>
                <a:off x="8585443" y="989638"/>
                <a:ext cx="1980566" cy="30777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zh-CN"/>
                </a:defPPr>
                <a:lvl1pPr marL="0" indent="0" algn="ctr" defTabSz="1216025">
                  <a:spcBef>
                    <a:spcPct val="20000"/>
                  </a:spcBef>
                  <a:buNone/>
                  <a:defRPr sz="2000" b="1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indent="0">
                  <a:buNone/>
                  <a:defRPr sz="900"/>
                </a:lvl6pPr>
                <a:lvl7pPr indent="0">
                  <a:buNone/>
                  <a:defRPr sz="900"/>
                </a:lvl7pPr>
                <a:lvl8pPr indent="0">
                  <a:buNone/>
                  <a:defRPr sz="900"/>
                </a:lvl8pPr>
                <a:lvl9pPr indent="0">
                  <a:buNone/>
                  <a:defRPr sz="900"/>
                </a:lvl9pPr>
              </a:lstStyle>
              <a:p>
                <a:r>
                  <a:rPr lang="zh-TW" altLang="en-US" dirty="0">
                    <a:solidFill>
                      <a:srgbClr val="FF0000"/>
                    </a:solidFill>
                  </a:rPr>
                  <a:t>證照考試用書區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群組 9">
                <a:extLst>
                  <a:ext uri="{FF2B5EF4-FFF2-40B4-BE49-F238E27FC236}">
                    <a16:creationId xmlns:a16="http://schemas.microsoft.com/office/drawing/2014/main" id="{FE0B2068-ACEE-4FC6-B87E-9E7A3957A070}"/>
                  </a:ext>
                </a:extLst>
              </p:cNvPr>
              <p:cNvGrpSpPr/>
              <p:nvPr/>
            </p:nvGrpSpPr>
            <p:grpSpPr>
              <a:xfrm>
                <a:off x="7708372" y="888142"/>
                <a:ext cx="540000" cy="540000"/>
                <a:chOff x="4577896" y="834272"/>
                <a:chExt cx="540000" cy="540000"/>
              </a:xfrm>
            </p:grpSpPr>
            <p:sp>
              <p:nvSpPr>
                <p:cNvPr id="35" name="Oval 22">
                  <a:extLst>
                    <a:ext uri="{FF2B5EF4-FFF2-40B4-BE49-F238E27FC236}">
                      <a16:creationId xmlns:a16="http://schemas.microsoft.com/office/drawing/2014/main" id="{4963825D-ECF4-490F-BC32-5B19916211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77896" y="834272"/>
                  <a:ext cx="540000" cy="5400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/>
                </a:p>
              </p:txBody>
            </p:sp>
            <p:pic>
              <p:nvPicPr>
                <p:cNvPr id="36" name="圖形 35" descr="書籍">
                  <a:extLst>
                    <a:ext uri="{FF2B5EF4-FFF2-40B4-BE49-F238E27FC236}">
                      <a16:creationId xmlns:a16="http://schemas.microsoft.com/office/drawing/2014/main" id="{CDC06A39-0596-450B-8C1C-44583D8AD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5924" y="935768"/>
                  <a:ext cx="403946" cy="403946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B6A9142-5E3C-4F89-9E67-81D57D88B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5032" y="1023602"/>
              <a:ext cx="9053486" cy="57779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6414778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8B70C13-6F19-94C1-F5FA-A7890C290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28339" b="7782"/>
          <a:stretch/>
        </p:blipFill>
        <p:spPr>
          <a:xfrm>
            <a:off x="-5715" y="779859"/>
            <a:ext cx="4268650" cy="5664947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16" name="文本占位符 3"/>
          <p:cNvSpPr txBox="1"/>
          <p:nvPr/>
        </p:nvSpPr>
        <p:spPr>
          <a:xfrm>
            <a:off x="522605" y="57337"/>
            <a:ext cx="7590018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網頁版</a:t>
            </a:r>
            <a:r>
              <a:rPr lang="en-US" altLang="zh-TW" sz="36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使用方法</a:t>
            </a:r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7D7EF8-830B-EF5A-8662-F6F69F2B9B71}"/>
              </a:ext>
            </a:extLst>
          </p:cNvPr>
          <p:cNvSpPr/>
          <p:nvPr/>
        </p:nvSpPr>
        <p:spPr>
          <a:xfrm>
            <a:off x="914400" y="3612333"/>
            <a:ext cx="1783533" cy="416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5B8183F8-3E6F-249C-5FD8-437B11A33479}"/>
              </a:ext>
            </a:extLst>
          </p:cNvPr>
          <p:cNvSpPr/>
          <p:nvPr/>
        </p:nvSpPr>
        <p:spPr>
          <a:xfrm>
            <a:off x="4262935" y="2958474"/>
            <a:ext cx="55189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8700607-2B52-FC13-638B-F0CA3A246D18}"/>
              </a:ext>
            </a:extLst>
          </p:cNvPr>
          <p:cNvSpPr/>
          <p:nvPr/>
        </p:nvSpPr>
        <p:spPr>
          <a:xfrm>
            <a:off x="529652" y="2497529"/>
            <a:ext cx="1329647" cy="7947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FC182DB-A045-794F-5672-03FA39786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7396" r="3802"/>
          <a:stretch/>
        </p:blipFill>
        <p:spPr>
          <a:xfrm>
            <a:off x="4837766" y="779859"/>
            <a:ext cx="3430017" cy="56649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B53487D-3CBD-8EF0-FA83-7078496E5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8354" r="4707" b="5188"/>
          <a:stretch/>
        </p:blipFill>
        <p:spPr>
          <a:xfrm>
            <a:off x="8422943" y="1074"/>
            <a:ext cx="3863662" cy="655529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4F5FBB14-A2AB-B86A-DCA0-F08F08D82B84}"/>
              </a:ext>
            </a:extLst>
          </p:cNvPr>
          <p:cNvSpPr/>
          <p:nvPr/>
        </p:nvSpPr>
        <p:spPr>
          <a:xfrm>
            <a:off x="8120871" y="2922006"/>
            <a:ext cx="55189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1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3"/>
          <p:cNvSpPr txBox="1"/>
          <p:nvPr/>
        </p:nvSpPr>
        <p:spPr>
          <a:xfrm>
            <a:off x="118067" y="110291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en-US" altLang="zh-TW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下載行動載具</a:t>
            </a:r>
            <a:r>
              <a:rPr lang="en-US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</a:p>
          <a:p>
            <a:endParaRPr lang="zh-CN" altLang="en-US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22224" y="222362"/>
            <a:ext cx="485775" cy="388620"/>
            <a:chOff x="-5715" y="127635"/>
            <a:chExt cx="485775" cy="388620"/>
          </a:xfrm>
        </p:grpSpPr>
        <p:sp>
          <p:nvSpPr>
            <p:cNvPr id="14" name="矩形 13"/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65" y="837975"/>
            <a:ext cx="10589670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/>
          <p:cNvGrpSpPr/>
          <p:nvPr/>
        </p:nvGrpSpPr>
        <p:grpSpPr>
          <a:xfrm>
            <a:off x="29209" y="59142"/>
            <a:ext cx="7972456" cy="612126"/>
            <a:chOff x="29209" y="59142"/>
            <a:chExt cx="7972456" cy="612126"/>
          </a:xfrm>
        </p:grpSpPr>
        <p:sp>
          <p:nvSpPr>
            <p:cNvPr id="33" name="文本占位符 3"/>
            <p:cNvSpPr txBox="1"/>
            <p:nvPr/>
          </p:nvSpPr>
          <p:spPr>
            <a:xfrm>
              <a:off x="514984" y="59142"/>
              <a:ext cx="7486681" cy="612126"/>
            </a:xfrm>
            <a:prstGeom prst="rect">
              <a:avLst/>
            </a:prstGeom>
          </p:spPr>
          <p:txBody>
            <a:bodyPr anchor="ctr"/>
            <a:lstStyle>
              <a:lvl1pPr marL="0" indent="0" algn="l" defTabSz="963930" rtl="0" eaLnBrk="1" latinLnBrk="0" hangingPunct="1">
                <a:lnSpc>
                  <a:spcPct val="90000"/>
                </a:lnSpc>
                <a:spcBef>
                  <a:spcPts val="1055"/>
                </a:spcBef>
                <a:buFont typeface="Arial" panose="020B0604020202020204" pitchFamily="34" charset="0"/>
                <a:buNone/>
                <a:defRPr sz="295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326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53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052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211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8783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6979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517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3436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6325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8290" indent="-241300" algn="l" defTabSz="96393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Char char="•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   </a:t>
              </a:r>
              <a:endPara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TW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HyRead</a:t>
              </a:r>
              <a:r>
                <a:rPr kumimoji="0" lang="zh-TW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使用步驟</a:t>
              </a:r>
            </a:p>
            <a:p>
              <a:pPr marL="0" marR="0" lvl="0" indent="0" algn="l" defTabSz="963930" rtl="0" eaLnBrk="1" fontAlgn="auto" latinLnBrk="0" hangingPunct="1">
                <a:lnSpc>
                  <a:spcPct val="90000"/>
                </a:lnSpc>
                <a:spcBef>
                  <a:spcPts val="105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5" name="群組 34"/>
            <p:cNvGrpSpPr/>
            <p:nvPr/>
          </p:nvGrpSpPr>
          <p:grpSpPr>
            <a:xfrm>
              <a:off x="29209" y="137971"/>
              <a:ext cx="485775" cy="388620"/>
              <a:chOff x="-5715" y="127635"/>
              <a:chExt cx="485775" cy="388620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-5715" y="127635"/>
                <a:ext cx="367030" cy="388620"/>
              </a:xfrm>
              <a:prstGeom prst="rect">
                <a:avLst/>
              </a:prstGeom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403860" y="127635"/>
                <a:ext cx="76200" cy="387985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852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97E9E"/>
                  </a:solidFill>
                  <a:effectLst/>
                  <a:uLnTx/>
                  <a:uFillTx/>
                  <a:latin typeface="Century Gothic" panose="020B0502020202020204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2F7049B-EB3C-46E3-ADA0-328AA6A9E778}"/>
              </a:ext>
            </a:extLst>
          </p:cNvPr>
          <p:cNvGrpSpPr/>
          <p:nvPr/>
        </p:nvGrpSpPr>
        <p:grpSpPr>
          <a:xfrm>
            <a:off x="319871" y="682098"/>
            <a:ext cx="4360771" cy="5945308"/>
            <a:chOff x="309153" y="1157156"/>
            <a:chExt cx="3511409" cy="531616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179538C-CD2E-45AB-A156-C40A5DCC6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2" r="2013" b="2791"/>
            <a:stretch/>
          </p:blipFill>
          <p:spPr>
            <a:xfrm>
              <a:off x="309153" y="1157156"/>
              <a:ext cx="3511409" cy="4946828"/>
            </a:xfrm>
            <a:prstGeom prst="rect">
              <a:avLst/>
            </a:prstGeom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B49830C2-2C27-4E16-8546-E7FA7F1E8D13}"/>
                </a:ext>
              </a:extLst>
            </p:cNvPr>
            <p:cNvGrpSpPr/>
            <p:nvPr/>
          </p:nvGrpSpPr>
          <p:grpSpPr>
            <a:xfrm>
              <a:off x="813186" y="5674398"/>
              <a:ext cx="2827480" cy="798918"/>
              <a:chOff x="813186" y="5674398"/>
              <a:chExt cx="2827480" cy="798918"/>
            </a:xfrm>
          </p:grpSpPr>
          <p:sp>
            <p:nvSpPr>
              <p:cNvPr id="39" name="Text Box 8"/>
              <p:cNvSpPr txBox="1">
                <a:spLocks noChangeArrowheads="1"/>
              </p:cNvSpPr>
              <p:nvPr/>
            </p:nvSpPr>
            <p:spPr bwMode="auto">
              <a:xfrm>
                <a:off x="813186" y="5690557"/>
                <a:ext cx="2323447" cy="30272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          </a:t>
                </a: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點選「我的」</a:t>
                </a:r>
              </a:p>
            </p:txBody>
          </p:sp>
          <p:sp>
            <p:nvSpPr>
              <p:cNvPr id="29" name="圓角矩形 23">
                <a:extLst>
                  <a:ext uri="{FF2B5EF4-FFF2-40B4-BE49-F238E27FC236}">
                    <a16:creationId xmlns:a16="http://schemas.microsoft.com/office/drawing/2014/main" id="{AC3F1B52-BB07-40A0-ABC6-8F3E000AA530}"/>
                  </a:ext>
                </a:extLst>
              </p:cNvPr>
              <p:cNvSpPr/>
              <p:nvPr/>
            </p:nvSpPr>
            <p:spPr>
              <a:xfrm>
                <a:off x="3211881" y="5674398"/>
                <a:ext cx="428785" cy="436855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0" name="文本框 571">
                <a:extLst>
                  <a:ext uri="{FF2B5EF4-FFF2-40B4-BE49-F238E27FC236}">
                    <a16:creationId xmlns:a16="http://schemas.microsoft.com/office/drawing/2014/main" id="{1BC5FAD1-8182-43EA-A21B-8E900120CF15}"/>
                  </a:ext>
                </a:extLst>
              </p:cNvPr>
              <p:cNvSpPr txBox="1"/>
              <p:nvPr/>
            </p:nvSpPr>
            <p:spPr>
              <a:xfrm>
                <a:off x="3271217" y="6103984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76618B4-51DD-440B-9E94-C8BAA3231F4D}"/>
              </a:ext>
            </a:extLst>
          </p:cNvPr>
          <p:cNvGrpSpPr/>
          <p:nvPr/>
        </p:nvGrpSpPr>
        <p:grpSpPr>
          <a:xfrm>
            <a:off x="6096000" y="1217544"/>
            <a:ext cx="5036264" cy="5203341"/>
            <a:chOff x="6063019" y="1883121"/>
            <a:chExt cx="5036264" cy="5203341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42C25E9-2C91-409F-801A-310B8AF5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" t="-4193" r="-210" b="41938"/>
            <a:stretch/>
          </p:blipFill>
          <p:spPr>
            <a:xfrm>
              <a:off x="6063019" y="1883121"/>
              <a:ext cx="4907146" cy="5203341"/>
            </a:xfrm>
            <a:prstGeom prst="rect">
              <a:avLst/>
            </a:prstGeom>
          </p:spPr>
        </p:pic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8009187" y="2866378"/>
              <a:ext cx="1450747" cy="33855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新增圖書館</a:t>
              </a:r>
            </a:p>
          </p:txBody>
        </p:sp>
        <p:sp>
          <p:nvSpPr>
            <p:cNvPr id="42" name="圓角矩形 23">
              <a:extLst>
                <a:ext uri="{FF2B5EF4-FFF2-40B4-BE49-F238E27FC236}">
                  <a16:creationId xmlns:a16="http://schemas.microsoft.com/office/drawing/2014/main" id="{79E152AC-B566-4FE3-8200-5A147C547F99}"/>
                </a:ext>
              </a:extLst>
            </p:cNvPr>
            <p:cNvSpPr/>
            <p:nvPr/>
          </p:nvSpPr>
          <p:spPr>
            <a:xfrm>
              <a:off x="9490638" y="2843951"/>
              <a:ext cx="1258471" cy="40631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4" name="文本框 571">
              <a:extLst>
                <a:ext uri="{FF2B5EF4-FFF2-40B4-BE49-F238E27FC236}">
                  <a16:creationId xmlns:a16="http://schemas.microsoft.com/office/drawing/2014/main" id="{CE48325B-4C90-4386-9C66-B84C515505EA}"/>
                </a:ext>
              </a:extLst>
            </p:cNvPr>
            <p:cNvSpPr txBox="1"/>
            <p:nvPr/>
          </p:nvSpPr>
          <p:spPr>
            <a:xfrm>
              <a:off x="10779965" y="2862440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sp>
        <p:nvSpPr>
          <p:cNvPr id="2" name="箭號: 向右 1">
            <a:extLst>
              <a:ext uri="{FF2B5EF4-FFF2-40B4-BE49-F238E27FC236}">
                <a16:creationId xmlns:a16="http://schemas.microsoft.com/office/drawing/2014/main" id="{F97FCBE8-5B6F-4E87-A3C2-5AB92B1051A0}"/>
              </a:ext>
            </a:extLst>
          </p:cNvPr>
          <p:cNvSpPr/>
          <p:nvPr/>
        </p:nvSpPr>
        <p:spPr>
          <a:xfrm>
            <a:off x="4890380" y="2922006"/>
            <a:ext cx="995882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5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/>
          <p:cNvGrpSpPr/>
          <p:nvPr/>
        </p:nvGrpSpPr>
        <p:grpSpPr>
          <a:xfrm>
            <a:off x="29209" y="137971"/>
            <a:ext cx="485775" cy="388620"/>
            <a:chOff x="-5715" y="127635"/>
            <a:chExt cx="485775" cy="388620"/>
          </a:xfrm>
        </p:grpSpPr>
        <p:sp>
          <p:nvSpPr>
            <p:cNvPr id="36" name="矩形 35"/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0B16668-3A38-4E22-A9BE-C9D8DF9DF8F4}"/>
              </a:ext>
            </a:extLst>
          </p:cNvPr>
          <p:cNvGrpSpPr/>
          <p:nvPr/>
        </p:nvGrpSpPr>
        <p:grpSpPr>
          <a:xfrm>
            <a:off x="194118" y="770356"/>
            <a:ext cx="4287348" cy="5949673"/>
            <a:chOff x="7631193" y="786696"/>
            <a:chExt cx="3386632" cy="5150749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CF209F1-BB48-43B2-8818-B04A9B71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2"/>
            <a:stretch/>
          </p:blipFill>
          <p:spPr>
            <a:xfrm>
              <a:off x="7854554" y="786696"/>
              <a:ext cx="3163271" cy="5150749"/>
            </a:xfrm>
            <a:prstGeom prst="rect">
              <a:avLst/>
            </a:prstGeom>
          </p:spPr>
        </p:pic>
        <p:sp>
          <p:nvSpPr>
            <p:cNvPr id="43" name="文本框 571">
              <a:extLst>
                <a:ext uri="{FF2B5EF4-FFF2-40B4-BE49-F238E27FC236}">
                  <a16:creationId xmlns:a16="http://schemas.microsoft.com/office/drawing/2014/main" id="{3E8B1712-65BE-4B90-BA99-84F687D4D1B7}"/>
                </a:ext>
              </a:extLst>
            </p:cNvPr>
            <p:cNvSpPr txBox="1"/>
            <p:nvPr/>
          </p:nvSpPr>
          <p:spPr>
            <a:xfrm>
              <a:off x="7631193" y="1356835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7966785" y="1371265"/>
              <a:ext cx="2978331" cy="36575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6963AD3-720D-4D6D-A305-5E30AA587696}"/>
              </a:ext>
            </a:extLst>
          </p:cNvPr>
          <p:cNvGrpSpPr/>
          <p:nvPr/>
        </p:nvGrpSpPr>
        <p:grpSpPr>
          <a:xfrm>
            <a:off x="476884" y="2099945"/>
            <a:ext cx="4466308" cy="657937"/>
            <a:chOff x="7959634" y="1956465"/>
            <a:chExt cx="3297649" cy="369332"/>
          </a:xfrm>
        </p:grpSpPr>
        <p:sp>
          <p:nvSpPr>
            <p:cNvPr id="45" name="圓角矩形 23">
              <a:extLst>
                <a:ext uri="{FF2B5EF4-FFF2-40B4-BE49-F238E27FC236}">
                  <a16:creationId xmlns:a16="http://schemas.microsoft.com/office/drawing/2014/main" id="{F0B48073-5468-46A4-B584-9DF93081EC42}"/>
                </a:ext>
              </a:extLst>
            </p:cNvPr>
            <p:cNvSpPr/>
            <p:nvPr/>
          </p:nvSpPr>
          <p:spPr>
            <a:xfrm>
              <a:off x="7959634" y="1956465"/>
              <a:ext cx="2978331" cy="36575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6" name="文本框 571">
              <a:extLst>
                <a:ext uri="{FF2B5EF4-FFF2-40B4-BE49-F238E27FC236}">
                  <a16:creationId xmlns:a16="http://schemas.microsoft.com/office/drawing/2014/main" id="{8F6F3E1A-9C2D-4C67-BC87-94C324CCD25E}"/>
                </a:ext>
              </a:extLst>
            </p:cNvPr>
            <p:cNvSpPr txBox="1"/>
            <p:nvPr/>
          </p:nvSpPr>
          <p:spPr>
            <a:xfrm>
              <a:off x="10937965" y="1956465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007D6458-8AF7-41D7-9537-64ACC7AF230D}"/>
              </a:ext>
            </a:extLst>
          </p:cNvPr>
          <p:cNvGrpSpPr/>
          <p:nvPr/>
        </p:nvGrpSpPr>
        <p:grpSpPr>
          <a:xfrm>
            <a:off x="1939710" y="6252626"/>
            <a:ext cx="2884431" cy="443086"/>
            <a:chOff x="9028572" y="5531497"/>
            <a:chExt cx="2118725" cy="369332"/>
          </a:xfrm>
        </p:grpSpPr>
        <p:sp>
          <p:nvSpPr>
            <p:cNvPr id="48" name="圓角矩形 23">
              <a:extLst>
                <a:ext uri="{FF2B5EF4-FFF2-40B4-BE49-F238E27FC236}">
                  <a16:creationId xmlns:a16="http://schemas.microsoft.com/office/drawing/2014/main" id="{F5F7C9EB-0CFC-4FD7-9F0A-6A0EE12C9CEC}"/>
                </a:ext>
              </a:extLst>
            </p:cNvPr>
            <p:cNvSpPr/>
            <p:nvPr/>
          </p:nvSpPr>
          <p:spPr>
            <a:xfrm>
              <a:off x="9028572" y="5535070"/>
              <a:ext cx="1770058" cy="36575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9" name="文本框 571">
              <a:extLst>
                <a:ext uri="{FF2B5EF4-FFF2-40B4-BE49-F238E27FC236}">
                  <a16:creationId xmlns:a16="http://schemas.microsoft.com/office/drawing/2014/main" id="{369457F6-D877-42C6-99D3-751F1FC6D31A}"/>
                </a:ext>
              </a:extLst>
            </p:cNvPr>
            <p:cNvSpPr txBox="1"/>
            <p:nvPr/>
          </p:nvSpPr>
          <p:spPr>
            <a:xfrm>
              <a:off x="10827979" y="5531497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5</a:t>
              </a:r>
            </a:p>
          </p:txBody>
        </p:sp>
      </p:grpSp>
      <p:sp>
        <p:nvSpPr>
          <p:cNvPr id="2" name="文本占位符 3">
            <a:extLst>
              <a:ext uri="{FF2B5EF4-FFF2-40B4-BE49-F238E27FC236}">
                <a16:creationId xmlns:a16="http://schemas.microsoft.com/office/drawing/2014/main" id="{6C6E8782-3B70-A2B8-3BD3-A4E61F0FC733}"/>
              </a:ext>
            </a:extLst>
          </p:cNvPr>
          <p:cNvSpPr txBox="1"/>
          <p:nvPr/>
        </p:nvSpPr>
        <p:spPr>
          <a:xfrm>
            <a:off x="514984" y="59142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HyRead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使用步驟</a:t>
            </a: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C5262EE-6A08-B7A0-03A0-6953A3E05796}"/>
              </a:ext>
            </a:extLst>
          </p:cNvPr>
          <p:cNvGrpSpPr/>
          <p:nvPr/>
        </p:nvGrpSpPr>
        <p:grpSpPr>
          <a:xfrm>
            <a:off x="5950329" y="137971"/>
            <a:ext cx="4406835" cy="6656303"/>
            <a:chOff x="5950329" y="137971"/>
            <a:chExt cx="4406835" cy="665630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0A771950-F1C4-248B-3216-0F999593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1" b="3445"/>
            <a:stretch/>
          </p:blipFill>
          <p:spPr>
            <a:xfrm>
              <a:off x="5950329" y="137971"/>
              <a:ext cx="4225766" cy="6656303"/>
            </a:xfrm>
            <a:prstGeom prst="rect">
              <a:avLst/>
            </a:prstGeom>
          </p:spPr>
        </p:pic>
        <p:sp>
          <p:nvSpPr>
            <p:cNvPr id="9" name="文本框 571">
              <a:extLst>
                <a:ext uri="{FF2B5EF4-FFF2-40B4-BE49-F238E27FC236}">
                  <a16:creationId xmlns:a16="http://schemas.microsoft.com/office/drawing/2014/main" id="{1344A772-4264-2072-6100-BBD3BB01783D}"/>
                </a:ext>
              </a:extLst>
            </p:cNvPr>
            <p:cNvSpPr txBox="1"/>
            <p:nvPr/>
          </p:nvSpPr>
          <p:spPr>
            <a:xfrm>
              <a:off x="8700380" y="3428999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6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9EDDF969-293A-66B2-A009-3B3106184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0380" y="3877160"/>
              <a:ext cx="1656784" cy="40011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登入</a:t>
              </a:r>
            </a:p>
          </p:txBody>
        </p:sp>
        <p:sp>
          <p:nvSpPr>
            <p:cNvPr id="12" name="圓角矩形 36">
              <a:extLst>
                <a:ext uri="{FF2B5EF4-FFF2-40B4-BE49-F238E27FC236}">
                  <a16:creationId xmlns:a16="http://schemas.microsoft.com/office/drawing/2014/main" id="{5CD98DC9-48E3-182C-0CEC-9A8D9E3A7C01}"/>
                </a:ext>
              </a:extLst>
            </p:cNvPr>
            <p:cNvSpPr/>
            <p:nvPr/>
          </p:nvSpPr>
          <p:spPr>
            <a:xfrm>
              <a:off x="6096000" y="2435382"/>
              <a:ext cx="3840290" cy="136294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CAA1ED63-FB6B-01F2-168A-DA41EE2C6924}"/>
              </a:ext>
            </a:extLst>
          </p:cNvPr>
          <p:cNvSpPr/>
          <p:nvPr/>
        </p:nvSpPr>
        <p:spPr>
          <a:xfrm>
            <a:off x="4890380" y="2922006"/>
            <a:ext cx="995882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9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2657A7D1-F551-4E33-80B4-AD520037140D}"/>
              </a:ext>
            </a:extLst>
          </p:cNvPr>
          <p:cNvGrpSpPr/>
          <p:nvPr/>
        </p:nvGrpSpPr>
        <p:grpSpPr>
          <a:xfrm>
            <a:off x="397761" y="781171"/>
            <a:ext cx="5531608" cy="5664896"/>
            <a:chOff x="7634548" y="1127269"/>
            <a:chExt cx="3617241" cy="339252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81FEE4D-9EF3-421F-9250-209FA8FD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4" r="4103" b="30902"/>
            <a:stretch/>
          </p:blipFill>
          <p:spPr>
            <a:xfrm>
              <a:off x="7634548" y="1127269"/>
              <a:ext cx="3033451" cy="3392529"/>
            </a:xfrm>
            <a:prstGeom prst="rect">
              <a:avLst/>
            </a:prstGeom>
          </p:spPr>
        </p:pic>
        <p:sp>
          <p:nvSpPr>
            <p:cNvPr id="22" name="文本框 571">
              <a:extLst>
                <a:ext uri="{FF2B5EF4-FFF2-40B4-BE49-F238E27FC236}">
                  <a16:creationId xmlns:a16="http://schemas.microsoft.com/office/drawing/2014/main" id="{BB1A4D89-C840-456A-8DA9-A7D8198D8D0E}"/>
                </a:ext>
              </a:extLst>
            </p:cNvPr>
            <p:cNvSpPr txBox="1"/>
            <p:nvPr/>
          </p:nvSpPr>
          <p:spPr>
            <a:xfrm>
              <a:off x="10067154" y="1466608"/>
              <a:ext cx="319318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7</a:t>
              </a:r>
            </a:p>
          </p:txBody>
        </p:sp>
        <p:sp>
          <p:nvSpPr>
            <p:cNvPr id="33" name="圓角矩形 36">
              <a:extLst>
                <a:ext uri="{FF2B5EF4-FFF2-40B4-BE49-F238E27FC236}">
                  <a16:creationId xmlns:a16="http://schemas.microsoft.com/office/drawing/2014/main" id="{BA94AF2B-EF5B-4F0B-AAB2-096A7DAE8B59}"/>
                </a:ext>
              </a:extLst>
            </p:cNvPr>
            <p:cNvSpPr/>
            <p:nvPr/>
          </p:nvSpPr>
          <p:spPr>
            <a:xfrm>
              <a:off x="7698378" y="1466608"/>
              <a:ext cx="2969622" cy="36933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學號</a:t>
              </a:r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71F0571D-B5C1-4438-B835-2DB4EB58AE5E}"/>
                </a:ext>
              </a:extLst>
            </p:cNvPr>
            <p:cNvGrpSpPr/>
            <p:nvPr/>
          </p:nvGrpSpPr>
          <p:grpSpPr>
            <a:xfrm>
              <a:off x="7737567" y="1986263"/>
              <a:ext cx="2969622" cy="369332"/>
              <a:chOff x="7737567" y="1986263"/>
              <a:chExt cx="2969622" cy="369332"/>
            </a:xfrm>
          </p:grpSpPr>
          <p:sp>
            <p:nvSpPr>
              <p:cNvPr id="35" name="圓角矩形 36">
                <a:extLst>
                  <a:ext uri="{FF2B5EF4-FFF2-40B4-BE49-F238E27FC236}">
                    <a16:creationId xmlns:a16="http://schemas.microsoft.com/office/drawing/2014/main" id="{F419C55C-A657-4463-9BA7-014D08376F63}"/>
                  </a:ext>
                </a:extLst>
              </p:cNvPr>
              <p:cNvSpPr/>
              <p:nvPr/>
            </p:nvSpPr>
            <p:spPr>
              <a:xfrm>
                <a:off x="7737567" y="1986264"/>
                <a:ext cx="2969622" cy="369331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            </a:t>
                </a:r>
                <a:r>
                  <a:rPr lang="en-US" altLang="zh-TW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Email</a:t>
                </a:r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密碼</a:t>
                </a:r>
              </a:p>
            </p:txBody>
          </p:sp>
          <p:sp>
            <p:nvSpPr>
              <p:cNvPr id="39" name="文本框 571">
                <a:extLst>
                  <a:ext uri="{FF2B5EF4-FFF2-40B4-BE49-F238E27FC236}">
                    <a16:creationId xmlns:a16="http://schemas.microsoft.com/office/drawing/2014/main" id="{D4441BDB-D6BF-4B85-8A3C-B8F30EEB8C9E}"/>
                  </a:ext>
                </a:extLst>
              </p:cNvPr>
              <p:cNvSpPr txBox="1"/>
              <p:nvPr/>
            </p:nvSpPr>
            <p:spPr>
              <a:xfrm>
                <a:off x="10078813" y="1986263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8332BF55-6522-49B9-9BA3-3912680FEFCF}"/>
                </a:ext>
              </a:extLst>
            </p:cNvPr>
            <p:cNvGrpSpPr/>
            <p:nvPr/>
          </p:nvGrpSpPr>
          <p:grpSpPr>
            <a:xfrm>
              <a:off x="7698378" y="2503768"/>
              <a:ext cx="2969622" cy="369332"/>
              <a:chOff x="7698378" y="2503768"/>
              <a:chExt cx="2969622" cy="369332"/>
            </a:xfrm>
          </p:grpSpPr>
          <p:sp>
            <p:nvSpPr>
              <p:cNvPr id="40" name="圓角矩形 36">
                <a:extLst>
                  <a:ext uri="{FF2B5EF4-FFF2-40B4-BE49-F238E27FC236}">
                    <a16:creationId xmlns:a16="http://schemas.microsoft.com/office/drawing/2014/main" id="{E247642E-E207-4921-9A48-6F92363567D7}"/>
                  </a:ext>
                </a:extLst>
              </p:cNvPr>
              <p:cNvSpPr/>
              <p:nvPr/>
            </p:nvSpPr>
            <p:spPr>
              <a:xfrm>
                <a:off x="7698378" y="2503769"/>
                <a:ext cx="2969622" cy="369331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            </a:t>
                </a:r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完整的</a:t>
                </a:r>
                <a:r>
                  <a:rPr lang="en-US" altLang="zh-TW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Email</a:t>
                </a:r>
                <a:endParaRPr lang="zh-TW" altLang="en-US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1" name="文本框 571">
                <a:extLst>
                  <a:ext uri="{FF2B5EF4-FFF2-40B4-BE49-F238E27FC236}">
                    <a16:creationId xmlns:a16="http://schemas.microsoft.com/office/drawing/2014/main" id="{36F20330-A99D-4C04-A175-3EA6C7D3D201}"/>
                  </a:ext>
                </a:extLst>
              </p:cNvPr>
              <p:cNvSpPr txBox="1"/>
              <p:nvPr/>
            </p:nvSpPr>
            <p:spPr>
              <a:xfrm>
                <a:off x="10151352" y="2503768"/>
                <a:ext cx="319318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9</a:t>
                </a:r>
              </a:p>
            </p:txBody>
          </p:sp>
        </p:grp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482A1EA2-BB27-4B8A-912C-A000CE7045B9}"/>
                </a:ext>
              </a:extLst>
            </p:cNvPr>
            <p:cNvGrpSpPr/>
            <p:nvPr/>
          </p:nvGrpSpPr>
          <p:grpSpPr>
            <a:xfrm>
              <a:off x="7713114" y="2907302"/>
              <a:ext cx="3538675" cy="375785"/>
              <a:chOff x="7713114" y="2907302"/>
              <a:chExt cx="3538675" cy="375785"/>
            </a:xfrm>
          </p:grpSpPr>
          <p:sp>
            <p:nvSpPr>
              <p:cNvPr id="42" name="圓角矩形 36">
                <a:extLst>
                  <a:ext uri="{FF2B5EF4-FFF2-40B4-BE49-F238E27FC236}">
                    <a16:creationId xmlns:a16="http://schemas.microsoft.com/office/drawing/2014/main" id="{2CA4B937-9A00-4EED-821B-52BEDE0E8DE4}"/>
                  </a:ext>
                </a:extLst>
              </p:cNvPr>
              <p:cNvSpPr/>
              <p:nvPr/>
            </p:nvSpPr>
            <p:spPr>
              <a:xfrm>
                <a:off x="7713114" y="2913756"/>
                <a:ext cx="3084705" cy="369331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 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新細明體" panose="02020500000000000000" pitchFamily="18" charset="-120"/>
                    <a:cs typeface="+mn-cs"/>
                  </a:rPr>
                  <a:t>                                         </a:t>
                </a:r>
                <a:r>
                  <a:rPr lang="zh-TW" altLang="en-US" sz="2400" b="1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要打勾才能登入</a:t>
                </a:r>
              </a:p>
            </p:txBody>
          </p:sp>
          <p:sp>
            <p:nvSpPr>
              <p:cNvPr id="44" name="文本框 571">
                <a:extLst>
                  <a:ext uri="{FF2B5EF4-FFF2-40B4-BE49-F238E27FC236}">
                    <a16:creationId xmlns:a16="http://schemas.microsoft.com/office/drawing/2014/main" id="{4DCE85E2-5A26-43D7-A833-175264C6FDE6}"/>
                  </a:ext>
                </a:extLst>
              </p:cNvPr>
              <p:cNvSpPr txBox="1"/>
              <p:nvPr/>
            </p:nvSpPr>
            <p:spPr>
              <a:xfrm>
                <a:off x="10797819" y="2907302"/>
                <a:ext cx="453970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31A98E61-209E-480F-B42D-28C8782EE0BE}"/>
                </a:ext>
              </a:extLst>
            </p:cNvPr>
            <p:cNvGrpSpPr/>
            <p:nvPr/>
          </p:nvGrpSpPr>
          <p:grpSpPr>
            <a:xfrm>
              <a:off x="8612778" y="3313946"/>
              <a:ext cx="1245326" cy="707423"/>
              <a:chOff x="8612778" y="3313946"/>
              <a:chExt cx="1245326" cy="707423"/>
            </a:xfrm>
          </p:grpSpPr>
          <p:sp>
            <p:nvSpPr>
              <p:cNvPr id="45" name="文本框 571">
                <a:extLst>
                  <a:ext uri="{FF2B5EF4-FFF2-40B4-BE49-F238E27FC236}">
                    <a16:creationId xmlns:a16="http://schemas.microsoft.com/office/drawing/2014/main" id="{51EE33E8-72C9-4FB5-B82E-ACB1E71859A6}"/>
                  </a:ext>
                </a:extLst>
              </p:cNvPr>
              <p:cNvSpPr txBox="1"/>
              <p:nvPr/>
            </p:nvSpPr>
            <p:spPr>
              <a:xfrm>
                <a:off x="9132792" y="3652037"/>
                <a:ext cx="453970" cy="36933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9E6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rPr>
                  <a:t>11</a:t>
                </a:r>
              </a:p>
            </p:txBody>
          </p:sp>
          <p:sp>
            <p:nvSpPr>
              <p:cNvPr id="46" name="圓角矩形 36">
                <a:extLst>
                  <a:ext uri="{FF2B5EF4-FFF2-40B4-BE49-F238E27FC236}">
                    <a16:creationId xmlns:a16="http://schemas.microsoft.com/office/drawing/2014/main" id="{F1B3DD01-7DAF-4263-A3F6-01C17EEFF089}"/>
                  </a:ext>
                </a:extLst>
              </p:cNvPr>
              <p:cNvSpPr/>
              <p:nvPr/>
            </p:nvSpPr>
            <p:spPr>
              <a:xfrm>
                <a:off x="8612778" y="3313946"/>
                <a:ext cx="1245326" cy="338091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DE5698B-DFDF-40D2-A147-D6F8CEC58809}"/>
              </a:ext>
            </a:extLst>
          </p:cNvPr>
          <p:cNvGrpSpPr/>
          <p:nvPr/>
        </p:nvGrpSpPr>
        <p:grpSpPr>
          <a:xfrm>
            <a:off x="6334144" y="742838"/>
            <a:ext cx="5159991" cy="5431625"/>
            <a:chOff x="-1302776" y="836652"/>
            <a:chExt cx="5159991" cy="5431625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C3045CF-BC05-4233-BAA8-4877E91CF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99" b="34500"/>
            <a:stretch/>
          </p:blipFill>
          <p:spPr>
            <a:xfrm>
              <a:off x="-1302776" y="836652"/>
              <a:ext cx="5159991" cy="5431625"/>
            </a:xfrm>
            <a:prstGeom prst="rect">
              <a:avLst/>
            </a:prstGeom>
          </p:spPr>
        </p:pic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5D157A42-640F-4F93-9460-24AD43103E3C}"/>
                </a:ext>
              </a:extLst>
            </p:cNvPr>
            <p:cNvSpPr txBox="1"/>
            <p:nvPr/>
          </p:nvSpPr>
          <p:spPr>
            <a:xfrm>
              <a:off x="3035819" y="4986580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12</a:t>
              </a:r>
            </a:p>
          </p:txBody>
        </p:sp>
        <p:sp>
          <p:nvSpPr>
            <p:cNvPr id="31" name="圓角矩形 23">
              <a:extLst>
                <a:ext uri="{FF2B5EF4-FFF2-40B4-BE49-F238E27FC236}">
                  <a16:creationId xmlns:a16="http://schemas.microsoft.com/office/drawing/2014/main" id="{0175D2FC-83E6-48D6-8AF6-ADE0375B7D03}"/>
                </a:ext>
              </a:extLst>
            </p:cNvPr>
            <p:cNvSpPr/>
            <p:nvPr/>
          </p:nvSpPr>
          <p:spPr>
            <a:xfrm>
              <a:off x="-880453" y="4345429"/>
              <a:ext cx="4370242" cy="136216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2C68AD1-C550-BA2B-C244-C3985CF75819}"/>
              </a:ext>
            </a:extLst>
          </p:cNvPr>
          <p:cNvGrpSpPr/>
          <p:nvPr/>
        </p:nvGrpSpPr>
        <p:grpSpPr>
          <a:xfrm>
            <a:off x="29209" y="137971"/>
            <a:ext cx="485775" cy="388620"/>
            <a:chOff x="-5715" y="127635"/>
            <a:chExt cx="485775" cy="38862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E4DAEC2-D68F-D4EB-D439-718819E7505B}"/>
                </a:ext>
              </a:extLst>
            </p:cNvPr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21CC8F2-F216-E2DF-D1BC-09F4E7EEDC70}"/>
                </a:ext>
              </a:extLst>
            </p:cNvPr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303AF5D7-6656-665C-3C85-97A166425136}"/>
              </a:ext>
            </a:extLst>
          </p:cNvPr>
          <p:cNvSpPr txBox="1"/>
          <p:nvPr/>
        </p:nvSpPr>
        <p:spPr>
          <a:xfrm>
            <a:off x="514984" y="59142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HyRead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使用步驟</a:t>
            </a: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63AF46C3-E7F9-A487-4A72-E3094DAE1A07}"/>
              </a:ext>
            </a:extLst>
          </p:cNvPr>
          <p:cNvSpPr/>
          <p:nvPr/>
        </p:nvSpPr>
        <p:spPr>
          <a:xfrm>
            <a:off x="5286703" y="2597509"/>
            <a:ext cx="995882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8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9080F4E7-05A1-459D-BFDC-CD0421C0A3D9}"/>
              </a:ext>
            </a:extLst>
          </p:cNvPr>
          <p:cNvGrpSpPr/>
          <p:nvPr/>
        </p:nvGrpSpPr>
        <p:grpSpPr>
          <a:xfrm>
            <a:off x="403240" y="853440"/>
            <a:ext cx="4540499" cy="5936658"/>
            <a:chOff x="6769093" y="1111377"/>
            <a:chExt cx="3924227" cy="566599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DF72827-DEDA-4D04-823C-22CCE2EF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7" b="3250"/>
            <a:stretch/>
          </p:blipFill>
          <p:spPr>
            <a:xfrm>
              <a:off x="6978690" y="1111377"/>
              <a:ext cx="3675646" cy="5665994"/>
            </a:xfrm>
            <a:prstGeom prst="rect">
              <a:avLst/>
            </a:prstGeom>
          </p:spPr>
        </p:pic>
        <p:sp>
          <p:nvSpPr>
            <p:cNvPr id="46" name="圓角矩形 23">
              <a:extLst>
                <a:ext uri="{FF2B5EF4-FFF2-40B4-BE49-F238E27FC236}">
                  <a16:creationId xmlns:a16="http://schemas.microsoft.com/office/drawing/2014/main" id="{3E9B139E-700B-4909-BEE6-C27CBC050909}"/>
                </a:ext>
              </a:extLst>
            </p:cNvPr>
            <p:cNvSpPr/>
            <p:nvPr/>
          </p:nvSpPr>
          <p:spPr>
            <a:xfrm>
              <a:off x="7877555" y="1136852"/>
              <a:ext cx="1877915" cy="44269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7" name="文本框 571">
              <a:extLst>
                <a:ext uri="{FF2B5EF4-FFF2-40B4-BE49-F238E27FC236}">
                  <a16:creationId xmlns:a16="http://schemas.microsoft.com/office/drawing/2014/main" id="{0D9FE1CA-FEA2-4858-BEB0-306A9C5AEE02}"/>
                </a:ext>
              </a:extLst>
            </p:cNvPr>
            <p:cNvSpPr txBox="1"/>
            <p:nvPr/>
          </p:nvSpPr>
          <p:spPr>
            <a:xfrm>
              <a:off x="9833340" y="1173531"/>
              <a:ext cx="392354" cy="35249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13</a:t>
              </a:r>
            </a:p>
          </p:txBody>
        </p:sp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1C7C5A4D-0BAB-4321-9665-ADFD20876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9093" y="5657590"/>
              <a:ext cx="3924227" cy="44061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進入健行科大的專屬電子書庫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AC735175-4F63-4D2E-B71A-A1C368DEEE48}"/>
              </a:ext>
            </a:extLst>
          </p:cNvPr>
          <p:cNvGrpSpPr/>
          <p:nvPr/>
        </p:nvGrpSpPr>
        <p:grpSpPr>
          <a:xfrm>
            <a:off x="6491053" y="394996"/>
            <a:ext cx="5215078" cy="6395102"/>
            <a:chOff x="-1674937" y="464665"/>
            <a:chExt cx="5215078" cy="6395102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F4425E8A-48B8-40A8-9608-779EA2214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82" b="3222"/>
            <a:stretch/>
          </p:blipFill>
          <p:spPr>
            <a:xfrm>
              <a:off x="-1674937" y="464665"/>
              <a:ext cx="4297003" cy="6395102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11326BD2-59D9-43A6-8C44-FCB37952E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230" y="6346131"/>
              <a:ext cx="2641911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選擇想看的書</a:t>
              </a:r>
            </a:p>
          </p:txBody>
        </p:sp>
        <p:sp>
          <p:nvSpPr>
            <p:cNvPr id="23" name="文本框 571">
              <a:extLst>
                <a:ext uri="{FF2B5EF4-FFF2-40B4-BE49-F238E27FC236}">
                  <a16:creationId xmlns:a16="http://schemas.microsoft.com/office/drawing/2014/main" id="{64C1D380-854D-48C0-BAC5-E16B861235CB}"/>
                </a:ext>
              </a:extLst>
            </p:cNvPr>
            <p:cNvSpPr txBox="1"/>
            <p:nvPr/>
          </p:nvSpPr>
          <p:spPr>
            <a:xfrm>
              <a:off x="397761" y="6351262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14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1CF4626F-A024-FB51-5A0B-74B842F6688B}"/>
              </a:ext>
            </a:extLst>
          </p:cNvPr>
          <p:cNvGrpSpPr/>
          <p:nvPr/>
        </p:nvGrpSpPr>
        <p:grpSpPr>
          <a:xfrm>
            <a:off x="106479" y="247335"/>
            <a:ext cx="485775" cy="388620"/>
            <a:chOff x="-5715" y="127635"/>
            <a:chExt cx="485775" cy="38862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25CCC6E-BCE9-DE13-C7E2-9401BED71A75}"/>
                </a:ext>
              </a:extLst>
            </p:cNvPr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D07EDDA-0A7B-FB69-D3FE-F9DA864F802A}"/>
                </a:ext>
              </a:extLst>
            </p:cNvPr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63B941C8-A9D1-FDEA-B392-B3B5C9F86DDC}"/>
              </a:ext>
            </a:extLst>
          </p:cNvPr>
          <p:cNvSpPr txBox="1"/>
          <p:nvPr/>
        </p:nvSpPr>
        <p:spPr>
          <a:xfrm>
            <a:off x="580067" y="-170799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HyRead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使用步驟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4F790C8D-EDCF-EBF2-CC60-E8B9EB0F8DC1}"/>
              </a:ext>
            </a:extLst>
          </p:cNvPr>
          <p:cNvSpPr/>
          <p:nvPr/>
        </p:nvSpPr>
        <p:spPr>
          <a:xfrm>
            <a:off x="5219455" y="3108718"/>
            <a:ext cx="995882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04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>
            <a:extLst>
              <a:ext uri="{FF2B5EF4-FFF2-40B4-BE49-F238E27FC236}">
                <a16:creationId xmlns:a16="http://schemas.microsoft.com/office/drawing/2014/main" id="{3A74B729-FC6B-81E5-1A9C-439035C790FB}"/>
              </a:ext>
            </a:extLst>
          </p:cNvPr>
          <p:cNvGrpSpPr/>
          <p:nvPr/>
        </p:nvGrpSpPr>
        <p:grpSpPr>
          <a:xfrm>
            <a:off x="6661228" y="-8046"/>
            <a:ext cx="4302519" cy="6795072"/>
            <a:chOff x="6661228" y="-8046"/>
            <a:chExt cx="4302519" cy="679507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DC8C519-7B3C-B7C3-A0E1-D39F3EB43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24"/>
            <a:stretch/>
          </p:blipFill>
          <p:spPr>
            <a:xfrm>
              <a:off x="6661228" y="-8046"/>
              <a:ext cx="4302519" cy="6795072"/>
            </a:xfrm>
            <a:prstGeom prst="rect">
              <a:avLst/>
            </a:prstGeom>
          </p:spPr>
        </p:pic>
        <p:sp>
          <p:nvSpPr>
            <p:cNvPr id="12" name="圓角矩形 23">
              <a:extLst>
                <a:ext uri="{FF2B5EF4-FFF2-40B4-BE49-F238E27FC236}">
                  <a16:creationId xmlns:a16="http://schemas.microsoft.com/office/drawing/2014/main" id="{8B4152A7-E939-369C-79FF-90AE82804DE8}"/>
                </a:ext>
              </a:extLst>
            </p:cNvPr>
            <p:cNvSpPr/>
            <p:nvPr/>
          </p:nvSpPr>
          <p:spPr>
            <a:xfrm>
              <a:off x="6911794" y="3793403"/>
              <a:ext cx="3838649" cy="118600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04804990-DBC5-AC24-2298-268083EEE630}"/>
              </a:ext>
            </a:extLst>
          </p:cNvPr>
          <p:cNvGrpSpPr/>
          <p:nvPr/>
        </p:nvGrpSpPr>
        <p:grpSpPr>
          <a:xfrm>
            <a:off x="665509" y="756026"/>
            <a:ext cx="4015960" cy="6081508"/>
            <a:chOff x="665509" y="756026"/>
            <a:chExt cx="4015960" cy="608150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7C06644-77DE-5BD5-C764-143EC8ED1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86"/>
            <a:stretch/>
          </p:blipFill>
          <p:spPr>
            <a:xfrm>
              <a:off x="665509" y="756026"/>
              <a:ext cx="4015960" cy="6081508"/>
            </a:xfrm>
            <a:prstGeom prst="rect">
              <a:avLst/>
            </a:prstGeom>
          </p:spPr>
        </p:pic>
        <p:sp>
          <p:nvSpPr>
            <p:cNvPr id="46" name="圓角矩形 23">
              <a:extLst>
                <a:ext uri="{FF2B5EF4-FFF2-40B4-BE49-F238E27FC236}">
                  <a16:creationId xmlns:a16="http://schemas.microsoft.com/office/drawing/2014/main" id="{3E9B139E-700B-4909-BEE6-C27CBC050909}"/>
                </a:ext>
              </a:extLst>
            </p:cNvPr>
            <p:cNvSpPr/>
            <p:nvPr/>
          </p:nvSpPr>
          <p:spPr>
            <a:xfrm>
              <a:off x="1368823" y="871309"/>
              <a:ext cx="1356267" cy="46383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7" name="文本框 571">
              <a:extLst>
                <a:ext uri="{FF2B5EF4-FFF2-40B4-BE49-F238E27FC236}">
                  <a16:creationId xmlns:a16="http://schemas.microsoft.com/office/drawing/2014/main" id="{0D9FE1CA-FEA2-4858-BEB0-306A9C5AEE02}"/>
                </a:ext>
              </a:extLst>
            </p:cNvPr>
            <p:cNvSpPr txBox="1"/>
            <p:nvPr/>
          </p:nvSpPr>
          <p:spPr>
            <a:xfrm>
              <a:off x="2760374" y="904618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15</a:t>
              </a: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65935B6B-9DBB-9690-5B56-FC059BC76E31}"/>
              </a:ext>
            </a:extLst>
          </p:cNvPr>
          <p:cNvGrpSpPr/>
          <p:nvPr/>
        </p:nvGrpSpPr>
        <p:grpSpPr>
          <a:xfrm>
            <a:off x="473508" y="2057313"/>
            <a:ext cx="2127557" cy="2689026"/>
            <a:chOff x="473508" y="2057313"/>
            <a:chExt cx="2127557" cy="2689026"/>
          </a:xfrm>
        </p:grpSpPr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1C7C5A4D-0BAB-4321-9665-ADFD20876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508" y="4284674"/>
              <a:ext cx="2127557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點書的封面</a:t>
              </a:r>
            </a:p>
          </p:txBody>
        </p:sp>
        <p:sp>
          <p:nvSpPr>
            <p:cNvPr id="8" name="圓角矩形 23">
              <a:extLst>
                <a:ext uri="{FF2B5EF4-FFF2-40B4-BE49-F238E27FC236}">
                  <a16:creationId xmlns:a16="http://schemas.microsoft.com/office/drawing/2014/main" id="{2C16E59D-D689-1748-ADE2-367E35C9FF7D}"/>
                </a:ext>
              </a:extLst>
            </p:cNvPr>
            <p:cNvSpPr/>
            <p:nvPr/>
          </p:nvSpPr>
          <p:spPr>
            <a:xfrm>
              <a:off x="725807" y="2057313"/>
              <a:ext cx="1356267" cy="21434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1CF4626F-A024-FB51-5A0B-74B842F6688B}"/>
              </a:ext>
            </a:extLst>
          </p:cNvPr>
          <p:cNvGrpSpPr/>
          <p:nvPr/>
        </p:nvGrpSpPr>
        <p:grpSpPr>
          <a:xfrm>
            <a:off x="106479" y="247335"/>
            <a:ext cx="485775" cy="388620"/>
            <a:chOff x="-5715" y="127635"/>
            <a:chExt cx="485775" cy="38862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25CCC6E-BCE9-DE13-C7E2-9401BED71A75}"/>
                </a:ext>
              </a:extLst>
            </p:cNvPr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D07EDDA-0A7B-FB69-D3FE-F9DA864F802A}"/>
                </a:ext>
              </a:extLst>
            </p:cNvPr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63B941C8-A9D1-FDEA-B392-B3B5C9F86DDC}"/>
              </a:ext>
            </a:extLst>
          </p:cNvPr>
          <p:cNvSpPr txBox="1"/>
          <p:nvPr/>
        </p:nvSpPr>
        <p:spPr>
          <a:xfrm>
            <a:off x="580067" y="-170799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HyRead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使用步驟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47302D1-83F5-CB4C-5BAB-DCFB1E96BE21}"/>
              </a:ext>
            </a:extLst>
          </p:cNvPr>
          <p:cNvGrpSpPr/>
          <p:nvPr/>
        </p:nvGrpSpPr>
        <p:grpSpPr>
          <a:xfrm>
            <a:off x="8416485" y="6074874"/>
            <a:ext cx="2346145" cy="783125"/>
            <a:chOff x="8416485" y="6074874"/>
            <a:chExt cx="2346145" cy="783125"/>
          </a:xfrm>
        </p:grpSpPr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B9A15537-5193-74D1-CE46-4E19A65E046F}"/>
                </a:ext>
              </a:extLst>
            </p:cNvPr>
            <p:cNvSpPr txBox="1"/>
            <p:nvPr/>
          </p:nvSpPr>
          <p:spPr>
            <a:xfrm>
              <a:off x="8416485" y="6268515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16</a:t>
              </a:r>
            </a:p>
          </p:txBody>
        </p:sp>
        <p:sp>
          <p:nvSpPr>
            <p:cNvPr id="14" name="圓角矩形 23">
              <a:extLst>
                <a:ext uri="{FF2B5EF4-FFF2-40B4-BE49-F238E27FC236}">
                  <a16:creationId xmlns:a16="http://schemas.microsoft.com/office/drawing/2014/main" id="{F4E64B7C-A30E-802E-D69D-963882CFDBB5}"/>
                </a:ext>
              </a:extLst>
            </p:cNvPr>
            <p:cNvSpPr/>
            <p:nvPr/>
          </p:nvSpPr>
          <p:spPr>
            <a:xfrm>
              <a:off x="8872396" y="6074874"/>
              <a:ext cx="1890234" cy="78312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DEEB0AE-BD45-5980-8A88-E5593F7F8D8F}"/>
              </a:ext>
            </a:extLst>
          </p:cNvPr>
          <p:cNvSpPr/>
          <p:nvPr/>
        </p:nvSpPr>
        <p:spPr>
          <a:xfrm>
            <a:off x="5100118" y="3107182"/>
            <a:ext cx="995882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0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1B136F89-2333-AF73-AF78-9FA8B0BFA1B9}"/>
              </a:ext>
            </a:extLst>
          </p:cNvPr>
          <p:cNvGrpSpPr/>
          <p:nvPr/>
        </p:nvGrpSpPr>
        <p:grpSpPr>
          <a:xfrm>
            <a:off x="6487801" y="819636"/>
            <a:ext cx="5451645" cy="5633547"/>
            <a:chOff x="6487801" y="819636"/>
            <a:chExt cx="5451645" cy="5633547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EDE3A85-AC1F-BAD5-2015-0212EF0B4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85" b="30297"/>
            <a:stretch/>
          </p:blipFill>
          <p:spPr>
            <a:xfrm>
              <a:off x="6487801" y="819636"/>
              <a:ext cx="5451645" cy="5633547"/>
            </a:xfrm>
            <a:prstGeom prst="rect">
              <a:avLst/>
            </a:prstGeom>
          </p:spPr>
        </p:pic>
        <p:sp>
          <p:nvSpPr>
            <p:cNvPr id="12" name="圓角矩形 23">
              <a:extLst>
                <a:ext uri="{FF2B5EF4-FFF2-40B4-BE49-F238E27FC236}">
                  <a16:creationId xmlns:a16="http://schemas.microsoft.com/office/drawing/2014/main" id="{8B4152A7-E939-369C-79FF-90AE82804DE8}"/>
                </a:ext>
              </a:extLst>
            </p:cNvPr>
            <p:cNvSpPr/>
            <p:nvPr/>
          </p:nvSpPr>
          <p:spPr>
            <a:xfrm>
              <a:off x="6724146" y="3168715"/>
              <a:ext cx="5117787" cy="328446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E6FA316-C1CC-EC86-C45B-E083FE67A320}"/>
              </a:ext>
            </a:extLst>
          </p:cNvPr>
          <p:cNvGrpSpPr/>
          <p:nvPr/>
        </p:nvGrpSpPr>
        <p:grpSpPr>
          <a:xfrm>
            <a:off x="659282" y="682420"/>
            <a:ext cx="4440837" cy="6221966"/>
            <a:chOff x="659282" y="682420"/>
            <a:chExt cx="4440837" cy="622196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49826B9-7028-EA03-F4F9-7E71392F4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91" b="8038"/>
            <a:stretch/>
          </p:blipFill>
          <p:spPr>
            <a:xfrm>
              <a:off x="659282" y="682420"/>
              <a:ext cx="4302518" cy="6221966"/>
            </a:xfrm>
            <a:prstGeom prst="rect">
              <a:avLst/>
            </a:prstGeom>
          </p:spPr>
        </p:pic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1C7C5A4D-0BAB-4321-9665-ADFD20876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2943" y="4544554"/>
              <a:ext cx="2362186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點選立即借閱</a:t>
              </a:r>
            </a:p>
          </p:txBody>
        </p:sp>
        <p:sp>
          <p:nvSpPr>
            <p:cNvPr id="8" name="圓角矩形 23">
              <a:extLst>
                <a:ext uri="{FF2B5EF4-FFF2-40B4-BE49-F238E27FC236}">
                  <a16:creationId xmlns:a16="http://schemas.microsoft.com/office/drawing/2014/main" id="{2C16E59D-D689-1748-ADE2-367E35C9FF7D}"/>
                </a:ext>
              </a:extLst>
            </p:cNvPr>
            <p:cNvSpPr/>
            <p:nvPr/>
          </p:nvSpPr>
          <p:spPr>
            <a:xfrm>
              <a:off x="1069839" y="4987433"/>
              <a:ext cx="3773766" cy="187056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7" name="文本框 571">
              <a:extLst>
                <a:ext uri="{FF2B5EF4-FFF2-40B4-BE49-F238E27FC236}">
                  <a16:creationId xmlns:a16="http://schemas.microsoft.com/office/drawing/2014/main" id="{0D9FE1CA-FEA2-4858-BEB0-306A9C5AEE02}"/>
                </a:ext>
              </a:extLst>
            </p:cNvPr>
            <p:cNvSpPr txBox="1"/>
            <p:nvPr/>
          </p:nvSpPr>
          <p:spPr>
            <a:xfrm>
              <a:off x="4646149" y="5367979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17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1CF4626F-A024-FB51-5A0B-74B842F6688B}"/>
              </a:ext>
            </a:extLst>
          </p:cNvPr>
          <p:cNvGrpSpPr/>
          <p:nvPr/>
        </p:nvGrpSpPr>
        <p:grpSpPr>
          <a:xfrm>
            <a:off x="106479" y="247335"/>
            <a:ext cx="485775" cy="388620"/>
            <a:chOff x="-5715" y="127635"/>
            <a:chExt cx="485775" cy="38862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25CCC6E-BCE9-DE13-C7E2-9401BED71A75}"/>
                </a:ext>
              </a:extLst>
            </p:cNvPr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D07EDDA-0A7B-FB69-D3FE-F9DA864F802A}"/>
                </a:ext>
              </a:extLst>
            </p:cNvPr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63B941C8-A9D1-FDEA-B392-B3B5C9F86DDC}"/>
              </a:ext>
            </a:extLst>
          </p:cNvPr>
          <p:cNvSpPr txBox="1"/>
          <p:nvPr/>
        </p:nvSpPr>
        <p:spPr>
          <a:xfrm>
            <a:off x="580067" y="-170799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HyRead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使用步驟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018853DC-AAF9-1B35-4F13-7AA07F46E8CC}"/>
              </a:ext>
            </a:extLst>
          </p:cNvPr>
          <p:cNvGrpSpPr/>
          <p:nvPr/>
        </p:nvGrpSpPr>
        <p:grpSpPr>
          <a:xfrm>
            <a:off x="9162673" y="4885907"/>
            <a:ext cx="2589171" cy="1710107"/>
            <a:chOff x="9162673" y="4885907"/>
            <a:chExt cx="2589171" cy="1710107"/>
          </a:xfrm>
        </p:grpSpPr>
        <p:sp>
          <p:nvSpPr>
            <p:cNvPr id="15" name="文本框 571">
              <a:extLst>
                <a:ext uri="{FF2B5EF4-FFF2-40B4-BE49-F238E27FC236}">
                  <a16:creationId xmlns:a16="http://schemas.microsoft.com/office/drawing/2014/main" id="{B9A15537-5193-74D1-CE46-4E19A65E046F}"/>
                </a:ext>
              </a:extLst>
            </p:cNvPr>
            <p:cNvSpPr txBox="1"/>
            <p:nvPr/>
          </p:nvSpPr>
          <p:spPr>
            <a:xfrm>
              <a:off x="9162673" y="488590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19</a:t>
              </a:r>
            </a:p>
          </p:txBody>
        </p:sp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3B379F37-E4FE-09BB-AEC2-95D8229B689E}"/>
                </a:ext>
              </a:extLst>
            </p:cNvPr>
            <p:cNvGrpSpPr/>
            <p:nvPr/>
          </p:nvGrpSpPr>
          <p:grpSpPr>
            <a:xfrm>
              <a:off x="9260186" y="5255239"/>
              <a:ext cx="2491658" cy="1340775"/>
              <a:chOff x="9260186" y="5255239"/>
              <a:chExt cx="2491658" cy="1340775"/>
            </a:xfrm>
          </p:grpSpPr>
          <p:sp>
            <p:nvSpPr>
              <p:cNvPr id="21" name="Text Box 8">
                <a:extLst>
                  <a:ext uri="{FF2B5EF4-FFF2-40B4-BE49-F238E27FC236}">
                    <a16:creationId xmlns:a16="http://schemas.microsoft.com/office/drawing/2014/main" id="{3A0B5DBE-1C34-D911-1B38-F62D7A1BA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89658" y="6134349"/>
                <a:ext cx="2362186" cy="46166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     </a:t>
                </a:r>
                <a:r>
                  <a:rPr lang="zh-TW" altLang="en-US" sz="24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到書櫃看書</a:t>
                </a:r>
                <a:endPara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endParaRPr>
              </a:p>
            </p:txBody>
          </p:sp>
          <p:sp>
            <p:nvSpPr>
              <p:cNvPr id="14" name="圓角矩形 23">
                <a:extLst>
                  <a:ext uri="{FF2B5EF4-FFF2-40B4-BE49-F238E27FC236}">
                    <a16:creationId xmlns:a16="http://schemas.microsoft.com/office/drawing/2014/main" id="{F4E64B7C-A30E-802E-D69D-963882CFDBB5}"/>
                  </a:ext>
                </a:extLst>
              </p:cNvPr>
              <p:cNvSpPr/>
              <p:nvPr/>
            </p:nvSpPr>
            <p:spPr>
              <a:xfrm>
                <a:off x="9260186" y="5255239"/>
                <a:ext cx="2272531" cy="783125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DEEB0AE-BD45-5980-8A88-E5593F7F8D8F}"/>
              </a:ext>
            </a:extLst>
          </p:cNvPr>
          <p:cNvSpPr/>
          <p:nvPr/>
        </p:nvSpPr>
        <p:spPr>
          <a:xfrm>
            <a:off x="5292688" y="3286409"/>
            <a:ext cx="995882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97A122B-DB4D-F448-A878-49B4F32AFDF8}"/>
              </a:ext>
            </a:extLst>
          </p:cNvPr>
          <p:cNvGrpSpPr/>
          <p:nvPr/>
        </p:nvGrpSpPr>
        <p:grpSpPr>
          <a:xfrm>
            <a:off x="6885655" y="4885907"/>
            <a:ext cx="2362186" cy="1728006"/>
            <a:chOff x="6885655" y="4885907"/>
            <a:chExt cx="2362186" cy="1728006"/>
          </a:xfrm>
        </p:grpSpPr>
        <p:sp>
          <p:nvSpPr>
            <p:cNvPr id="18" name="文本框 571">
              <a:extLst>
                <a:ext uri="{FF2B5EF4-FFF2-40B4-BE49-F238E27FC236}">
                  <a16:creationId xmlns:a16="http://schemas.microsoft.com/office/drawing/2014/main" id="{542A9BB8-1D64-47A4-6C97-222FDDBC9A6F}"/>
                </a:ext>
              </a:extLst>
            </p:cNvPr>
            <p:cNvSpPr txBox="1"/>
            <p:nvPr/>
          </p:nvSpPr>
          <p:spPr>
            <a:xfrm>
              <a:off x="6925676" y="4885907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18</a:t>
              </a:r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F3F06750-5D18-B9D7-CC26-5F5BA67CCDA8}"/>
                </a:ext>
              </a:extLst>
            </p:cNvPr>
            <p:cNvGrpSpPr/>
            <p:nvPr/>
          </p:nvGrpSpPr>
          <p:grpSpPr>
            <a:xfrm>
              <a:off x="6885655" y="5268522"/>
              <a:ext cx="2362186" cy="1345391"/>
              <a:chOff x="6885655" y="5268522"/>
              <a:chExt cx="2362186" cy="1345391"/>
            </a:xfrm>
          </p:grpSpPr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96CB761F-DB7E-AF5C-5DD8-9C734D3DFE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85655" y="6152248"/>
                <a:ext cx="2362186" cy="46166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     </a:t>
                </a:r>
                <a:r>
                  <a:rPr lang="zh-TW" altLang="en-US" sz="24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繼續借書</a:t>
                </a:r>
                <a:endPara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endParaRPr>
              </a:p>
            </p:txBody>
          </p:sp>
          <p:sp>
            <p:nvSpPr>
              <p:cNvPr id="20" name="圓角矩形 23">
                <a:extLst>
                  <a:ext uri="{FF2B5EF4-FFF2-40B4-BE49-F238E27FC236}">
                    <a16:creationId xmlns:a16="http://schemas.microsoft.com/office/drawing/2014/main" id="{8C49C837-8CA7-D47D-DD10-494D4C3E7E59}"/>
                  </a:ext>
                </a:extLst>
              </p:cNvPr>
              <p:cNvSpPr/>
              <p:nvPr/>
            </p:nvSpPr>
            <p:spPr>
              <a:xfrm>
                <a:off x="6925676" y="5268522"/>
                <a:ext cx="2272531" cy="783125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17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540F2B1-C887-E6B3-2B59-4C33FD90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b="34856"/>
          <a:stretch/>
        </p:blipFill>
        <p:spPr>
          <a:xfrm>
            <a:off x="350067" y="818150"/>
            <a:ext cx="5518732" cy="5950506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608DAC30-D995-A3DF-F8AA-3E8C162A671C}"/>
              </a:ext>
            </a:extLst>
          </p:cNvPr>
          <p:cNvGrpSpPr/>
          <p:nvPr/>
        </p:nvGrpSpPr>
        <p:grpSpPr>
          <a:xfrm>
            <a:off x="481362" y="3081239"/>
            <a:ext cx="3822053" cy="2450426"/>
            <a:chOff x="481362" y="3081239"/>
            <a:chExt cx="3822053" cy="2450426"/>
          </a:xfrm>
        </p:grpSpPr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1C7C5A4D-0BAB-4321-9665-ADFD20876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036" y="4300395"/>
              <a:ext cx="1845379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點選封面</a:t>
              </a:r>
            </a:p>
          </p:txBody>
        </p:sp>
        <p:sp>
          <p:nvSpPr>
            <p:cNvPr id="8" name="圓角矩形 23">
              <a:extLst>
                <a:ext uri="{FF2B5EF4-FFF2-40B4-BE49-F238E27FC236}">
                  <a16:creationId xmlns:a16="http://schemas.microsoft.com/office/drawing/2014/main" id="{2C16E59D-D689-1748-ADE2-367E35C9FF7D}"/>
                </a:ext>
              </a:extLst>
            </p:cNvPr>
            <p:cNvSpPr/>
            <p:nvPr/>
          </p:nvSpPr>
          <p:spPr>
            <a:xfrm>
              <a:off x="481362" y="3081239"/>
              <a:ext cx="1845379" cy="24504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7" name="文本框 571">
              <a:extLst>
                <a:ext uri="{FF2B5EF4-FFF2-40B4-BE49-F238E27FC236}">
                  <a16:creationId xmlns:a16="http://schemas.microsoft.com/office/drawing/2014/main" id="{0D9FE1CA-FEA2-4858-BEB0-306A9C5AEE02}"/>
                </a:ext>
              </a:extLst>
            </p:cNvPr>
            <p:cNvSpPr txBox="1"/>
            <p:nvPr/>
          </p:nvSpPr>
          <p:spPr>
            <a:xfrm>
              <a:off x="2458036" y="3839648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20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57B7324-B768-31E0-0E8E-22FC52D3EEF5}"/>
              </a:ext>
            </a:extLst>
          </p:cNvPr>
          <p:cNvGrpSpPr/>
          <p:nvPr/>
        </p:nvGrpSpPr>
        <p:grpSpPr>
          <a:xfrm>
            <a:off x="6684097" y="-596858"/>
            <a:ext cx="4988296" cy="7766534"/>
            <a:chOff x="6684097" y="-596858"/>
            <a:chExt cx="4988296" cy="7766534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56F95D1E-8F21-912E-0C75-3AC04EBF017D}"/>
                </a:ext>
              </a:extLst>
            </p:cNvPr>
            <p:cNvGrpSpPr/>
            <p:nvPr/>
          </p:nvGrpSpPr>
          <p:grpSpPr>
            <a:xfrm>
              <a:off x="6684097" y="-596858"/>
              <a:ext cx="4988296" cy="7766534"/>
              <a:chOff x="6684097" y="-596858"/>
              <a:chExt cx="4988296" cy="7766534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F86B795C-3AD4-A4CD-2178-6A71A9614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4097" y="-596858"/>
                <a:ext cx="4375512" cy="7766534"/>
              </a:xfrm>
              <a:prstGeom prst="rect">
                <a:avLst/>
              </a:prstGeom>
            </p:spPr>
          </p:pic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6FC2B3D3-931C-DD9A-D3F4-CE0CEFA7A0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1853" y="5920965"/>
                <a:ext cx="2800540" cy="46166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軟正黑體" pitchFamily="34" charset="-120"/>
                    <a:ea typeface="微軟正黑體" pitchFamily="34" charset="-120"/>
                    <a:cs typeface="+mn-cs"/>
                  </a:rPr>
                  <a:t>左右滑開始閱讀</a:t>
                </a:r>
              </a:p>
            </p:txBody>
          </p:sp>
        </p:grpSp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143DB485-25CF-A3E2-FA00-82556EEC4993}"/>
                </a:ext>
              </a:extLst>
            </p:cNvPr>
            <p:cNvSpPr txBox="1"/>
            <p:nvPr/>
          </p:nvSpPr>
          <p:spPr>
            <a:xfrm>
              <a:off x="8417883" y="5920965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20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1CF4626F-A024-FB51-5A0B-74B842F6688B}"/>
              </a:ext>
            </a:extLst>
          </p:cNvPr>
          <p:cNvGrpSpPr/>
          <p:nvPr/>
        </p:nvGrpSpPr>
        <p:grpSpPr>
          <a:xfrm>
            <a:off x="106479" y="247335"/>
            <a:ext cx="485775" cy="388620"/>
            <a:chOff x="-5715" y="127635"/>
            <a:chExt cx="485775" cy="38862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25CCC6E-BCE9-DE13-C7E2-9401BED71A75}"/>
                </a:ext>
              </a:extLst>
            </p:cNvPr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D07EDDA-0A7B-FB69-D3FE-F9DA864F802A}"/>
                </a:ext>
              </a:extLst>
            </p:cNvPr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63B941C8-A9D1-FDEA-B392-B3B5C9F86DDC}"/>
              </a:ext>
            </a:extLst>
          </p:cNvPr>
          <p:cNvSpPr txBox="1"/>
          <p:nvPr/>
        </p:nvSpPr>
        <p:spPr>
          <a:xfrm>
            <a:off x="580067" y="-170799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HyRead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使用步驟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DEEB0AE-BD45-5980-8A88-E5593F7F8D8F}"/>
              </a:ext>
            </a:extLst>
          </p:cNvPr>
          <p:cNvSpPr/>
          <p:nvPr/>
        </p:nvSpPr>
        <p:spPr>
          <a:xfrm>
            <a:off x="5573372" y="3286407"/>
            <a:ext cx="995882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248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5ECEABBE-8641-3BA2-734E-9D250166DB5B}"/>
              </a:ext>
            </a:extLst>
          </p:cNvPr>
          <p:cNvGrpSpPr/>
          <p:nvPr/>
        </p:nvGrpSpPr>
        <p:grpSpPr>
          <a:xfrm>
            <a:off x="58872" y="1705160"/>
            <a:ext cx="4151122" cy="4098050"/>
            <a:chOff x="58872" y="1705160"/>
            <a:chExt cx="4151122" cy="409805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FF40518-8F97-50B2-B0AD-59E727E2C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36" t="72878"/>
            <a:stretch/>
          </p:blipFill>
          <p:spPr>
            <a:xfrm>
              <a:off x="58872" y="1705160"/>
              <a:ext cx="4151122" cy="2712931"/>
            </a:xfrm>
            <a:prstGeom prst="rect">
              <a:avLst/>
            </a:prstGeom>
          </p:spPr>
        </p:pic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1C7C5A4D-0BAB-4321-9665-ADFD20876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1102" y="5341545"/>
              <a:ext cx="1845379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點選書櫃</a:t>
              </a:r>
            </a:p>
          </p:txBody>
        </p:sp>
        <p:sp>
          <p:nvSpPr>
            <p:cNvPr id="8" name="圓角矩形 23">
              <a:extLst>
                <a:ext uri="{FF2B5EF4-FFF2-40B4-BE49-F238E27FC236}">
                  <a16:creationId xmlns:a16="http://schemas.microsoft.com/office/drawing/2014/main" id="{2C16E59D-D689-1748-ADE2-367E35C9FF7D}"/>
                </a:ext>
              </a:extLst>
            </p:cNvPr>
            <p:cNvSpPr/>
            <p:nvPr/>
          </p:nvSpPr>
          <p:spPr>
            <a:xfrm>
              <a:off x="1381102" y="3494638"/>
              <a:ext cx="1448555" cy="92345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7" name="文本框 571">
              <a:extLst>
                <a:ext uri="{FF2B5EF4-FFF2-40B4-BE49-F238E27FC236}">
                  <a16:creationId xmlns:a16="http://schemas.microsoft.com/office/drawing/2014/main" id="{0D9FE1CA-FEA2-4858-BEB0-306A9C5AEE02}"/>
                </a:ext>
              </a:extLst>
            </p:cNvPr>
            <p:cNvSpPr txBox="1"/>
            <p:nvPr/>
          </p:nvSpPr>
          <p:spPr>
            <a:xfrm>
              <a:off x="913768" y="5388611"/>
              <a:ext cx="453970" cy="3693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21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C9F9F102-76F3-2A78-6B3E-4873F0826B68}"/>
              </a:ext>
            </a:extLst>
          </p:cNvPr>
          <p:cNvGrpSpPr/>
          <p:nvPr/>
        </p:nvGrpSpPr>
        <p:grpSpPr>
          <a:xfrm>
            <a:off x="8328339" y="1279431"/>
            <a:ext cx="3863661" cy="4570845"/>
            <a:chOff x="8328339" y="1279431"/>
            <a:chExt cx="3863661" cy="4570845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8DBBF78B-6E98-5635-8972-67D411B08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14"/>
            <a:stretch/>
          </p:blipFill>
          <p:spPr>
            <a:xfrm>
              <a:off x="8328339" y="1279431"/>
              <a:ext cx="3863661" cy="3374601"/>
            </a:xfrm>
            <a:prstGeom prst="rect">
              <a:avLst/>
            </a:prstGeom>
          </p:spPr>
        </p:pic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6FC2B3D3-931C-DD9A-D3F4-CE0CEFA7A0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4713" y="5388611"/>
              <a:ext cx="2800540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歸還圖書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  <p:sp>
          <p:nvSpPr>
            <p:cNvPr id="19" name="文本框 571">
              <a:extLst>
                <a:ext uri="{FF2B5EF4-FFF2-40B4-BE49-F238E27FC236}">
                  <a16:creationId xmlns:a16="http://schemas.microsoft.com/office/drawing/2014/main" id="{143DB485-25CF-A3E2-FA00-82556EEC4993}"/>
                </a:ext>
              </a:extLst>
            </p:cNvPr>
            <p:cNvSpPr txBox="1"/>
            <p:nvPr/>
          </p:nvSpPr>
          <p:spPr>
            <a:xfrm>
              <a:off x="8460743" y="5388611"/>
              <a:ext cx="453970" cy="3693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23</a:t>
              </a: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98ED9C7-228A-BB8F-5077-F4F705A00EBA}"/>
              </a:ext>
            </a:extLst>
          </p:cNvPr>
          <p:cNvGrpSpPr/>
          <p:nvPr/>
        </p:nvGrpSpPr>
        <p:grpSpPr>
          <a:xfrm>
            <a:off x="5076332" y="1596244"/>
            <a:ext cx="2637110" cy="4206966"/>
            <a:chOff x="5076332" y="1596244"/>
            <a:chExt cx="2637110" cy="420696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771AD80F-0560-64B7-3B3E-1F568FE34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27" r="47032" b="37294"/>
            <a:stretch/>
          </p:blipFill>
          <p:spPr>
            <a:xfrm>
              <a:off x="5134327" y="1596244"/>
              <a:ext cx="2579115" cy="3057788"/>
            </a:xfrm>
            <a:prstGeom prst="rect">
              <a:avLst/>
            </a:prstGeom>
          </p:spPr>
        </p:pic>
        <p:sp>
          <p:nvSpPr>
            <p:cNvPr id="17" name="圓角矩形 23">
              <a:extLst>
                <a:ext uri="{FF2B5EF4-FFF2-40B4-BE49-F238E27FC236}">
                  <a16:creationId xmlns:a16="http://schemas.microsoft.com/office/drawing/2014/main" id="{36F5E1BB-1E60-078B-3311-DB1BC5F4F238}"/>
                </a:ext>
              </a:extLst>
            </p:cNvPr>
            <p:cNvSpPr/>
            <p:nvPr/>
          </p:nvSpPr>
          <p:spPr>
            <a:xfrm>
              <a:off x="6219731" y="4019739"/>
              <a:ext cx="751437" cy="39835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635AC902-7A41-B5F1-87DF-8630E95902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3666" y="5341545"/>
              <a:ext cx="1845379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點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”…”</a:t>
              </a:r>
              <a:endPara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</p:txBody>
        </p:sp>
        <p:sp>
          <p:nvSpPr>
            <p:cNvPr id="21" name="文本框 571">
              <a:extLst>
                <a:ext uri="{FF2B5EF4-FFF2-40B4-BE49-F238E27FC236}">
                  <a16:creationId xmlns:a16="http://schemas.microsoft.com/office/drawing/2014/main" id="{8649794C-A0BB-271A-F616-50D00E8F5369}"/>
                </a:ext>
              </a:extLst>
            </p:cNvPr>
            <p:cNvSpPr txBox="1"/>
            <p:nvPr/>
          </p:nvSpPr>
          <p:spPr>
            <a:xfrm>
              <a:off x="5076332" y="5388611"/>
              <a:ext cx="453970" cy="3693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22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1CF4626F-A024-FB51-5A0B-74B842F6688B}"/>
              </a:ext>
            </a:extLst>
          </p:cNvPr>
          <p:cNvGrpSpPr/>
          <p:nvPr/>
        </p:nvGrpSpPr>
        <p:grpSpPr>
          <a:xfrm>
            <a:off x="106479" y="247335"/>
            <a:ext cx="485775" cy="388620"/>
            <a:chOff x="-5715" y="127635"/>
            <a:chExt cx="485775" cy="38862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25CCC6E-BCE9-DE13-C7E2-9401BED71A75}"/>
                </a:ext>
              </a:extLst>
            </p:cNvPr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D07EDDA-0A7B-FB69-D3FE-F9DA864F802A}"/>
                </a:ext>
              </a:extLst>
            </p:cNvPr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63B941C8-A9D1-FDEA-B392-B3B5C9F86DDC}"/>
              </a:ext>
            </a:extLst>
          </p:cNvPr>
          <p:cNvSpPr txBox="1"/>
          <p:nvPr/>
        </p:nvSpPr>
        <p:spPr>
          <a:xfrm>
            <a:off x="580067" y="-170799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HyRead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使用步驟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DEEB0AE-BD45-5980-8A88-E5593F7F8D8F}"/>
              </a:ext>
            </a:extLst>
          </p:cNvPr>
          <p:cNvSpPr/>
          <p:nvPr/>
        </p:nvSpPr>
        <p:spPr>
          <a:xfrm>
            <a:off x="4267989" y="3169341"/>
            <a:ext cx="80834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301836FA-4FDD-9E50-4EAB-4829F0EB5FCB}"/>
              </a:ext>
            </a:extLst>
          </p:cNvPr>
          <p:cNvSpPr/>
          <p:nvPr/>
        </p:nvSpPr>
        <p:spPr>
          <a:xfrm>
            <a:off x="7652400" y="3125138"/>
            <a:ext cx="80834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08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6" y="56254"/>
            <a:ext cx="4664879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2F 3F 4F</a:t>
            </a:r>
            <a:r>
              <a:rPr kumimoji="1" lang="zh-TW" alt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8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圖片 2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t="3191" r="7017" b="9734"/>
          <a:stretch/>
        </p:blipFill>
        <p:spPr>
          <a:xfrm>
            <a:off x="291629" y="2427317"/>
            <a:ext cx="3834953" cy="329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25">
            <a:extLst>
              <a:ext uri="{FF2B5EF4-FFF2-40B4-BE49-F238E27FC236}">
                <a16:creationId xmlns:a16="http://schemas.microsoft.com/office/drawing/2014/main" id="{C6FD02F9-0EA6-40EC-B3F5-029C51A65421}"/>
              </a:ext>
            </a:extLst>
          </p:cNvPr>
          <p:cNvGrpSpPr/>
          <p:nvPr/>
        </p:nvGrpSpPr>
        <p:grpSpPr>
          <a:xfrm>
            <a:off x="5397849" y="1047742"/>
            <a:ext cx="2314610" cy="1405160"/>
            <a:chOff x="764013" y="1579013"/>
            <a:chExt cx="1737442" cy="1056561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CAECD3D2-CD16-46A2-8FBB-6698741BF813}"/>
                </a:ext>
              </a:extLst>
            </p:cNvPr>
            <p:cNvSpPr txBox="1"/>
            <p:nvPr/>
          </p:nvSpPr>
          <p:spPr>
            <a:xfrm>
              <a:off x="840963" y="1579013"/>
              <a:ext cx="1660492" cy="323991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sz="2800" dirty="0">
                  <a:solidFill>
                    <a:schemeClr val="tx1"/>
                  </a:solidFill>
                </a:rPr>
                <a:t>3F</a:t>
              </a:r>
              <a:r>
                <a:rPr lang="zh-TW" altLang="en-US" sz="2800" dirty="0">
                  <a:solidFill>
                    <a:schemeClr val="tx1"/>
                  </a:solidFill>
                </a:rPr>
                <a:t>現行期刊區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56D6EC81-C9A4-41B1-BE3F-6F4AC1BCB56C}"/>
                </a:ext>
              </a:extLst>
            </p:cNvPr>
            <p:cNvSpPr txBox="1"/>
            <p:nvPr/>
          </p:nvSpPr>
          <p:spPr>
            <a:xfrm>
              <a:off x="764013" y="1782146"/>
              <a:ext cx="1660492" cy="8534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期刊按筆畫順序排放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CA4CC7FD-B93F-4692-A4B0-361DC5789FEA}"/>
              </a:ext>
            </a:extLst>
          </p:cNvPr>
          <p:cNvGrpSpPr/>
          <p:nvPr/>
        </p:nvGrpSpPr>
        <p:grpSpPr>
          <a:xfrm>
            <a:off x="4556566" y="1109296"/>
            <a:ext cx="540000" cy="540000"/>
            <a:chOff x="177722" y="1024179"/>
            <a:chExt cx="540000" cy="540000"/>
          </a:xfrm>
        </p:grpSpPr>
        <p:sp>
          <p:nvSpPr>
            <p:cNvPr id="20" name="Oval 43">
              <a:extLst>
                <a:ext uri="{FF2B5EF4-FFF2-40B4-BE49-F238E27FC236}">
                  <a16:creationId xmlns:a16="http://schemas.microsoft.com/office/drawing/2014/main" id="{51033B22-44A3-4ECA-A62A-D9A8FD8E72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7722" y="1024179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21" name="圖形 20" descr="闔上的書本">
              <a:extLst>
                <a:ext uri="{FF2B5EF4-FFF2-40B4-BE49-F238E27FC236}">
                  <a16:creationId xmlns:a16="http://schemas.microsoft.com/office/drawing/2014/main" id="{74949D83-3064-4DF7-891E-A60DF71FD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122" y="1079261"/>
              <a:ext cx="403200" cy="403200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1E7FBAD-31FE-4147-9223-498999D98C74}"/>
              </a:ext>
            </a:extLst>
          </p:cNvPr>
          <p:cNvGrpSpPr/>
          <p:nvPr/>
        </p:nvGrpSpPr>
        <p:grpSpPr>
          <a:xfrm>
            <a:off x="8225306" y="985726"/>
            <a:ext cx="540000" cy="540000"/>
            <a:chOff x="5785758" y="3508821"/>
            <a:chExt cx="585892" cy="583405"/>
          </a:xfrm>
        </p:grpSpPr>
        <p:sp>
          <p:nvSpPr>
            <p:cNvPr id="23" name="Oval 30">
              <a:extLst>
                <a:ext uri="{FF2B5EF4-FFF2-40B4-BE49-F238E27FC236}">
                  <a16:creationId xmlns:a16="http://schemas.microsoft.com/office/drawing/2014/main" id="{C7F57AB5-91DA-4750-870C-4FCC85D3C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5758" y="3508821"/>
              <a:ext cx="585892" cy="5834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4" name="AutoShape 112">
              <a:extLst>
                <a:ext uri="{FF2B5EF4-FFF2-40B4-BE49-F238E27FC236}">
                  <a16:creationId xmlns:a16="http://schemas.microsoft.com/office/drawing/2014/main" id="{5C85DD45-4E90-4886-B7E9-101A69ADE09B}"/>
                </a:ext>
              </a:extLst>
            </p:cNvPr>
            <p:cNvSpPr/>
            <p:nvPr/>
          </p:nvSpPr>
          <p:spPr bwMode="auto">
            <a:xfrm>
              <a:off x="5926243" y="3635350"/>
              <a:ext cx="328308" cy="327473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:a16="http://schemas.microsoft.com/office/drawing/2014/main" id="{26C69C04-4AA2-4F1B-B21D-64F98399FCF1}"/>
              </a:ext>
            </a:extLst>
          </p:cNvPr>
          <p:cNvGrpSpPr/>
          <p:nvPr/>
        </p:nvGrpSpPr>
        <p:grpSpPr>
          <a:xfrm>
            <a:off x="8612560" y="972403"/>
            <a:ext cx="3579440" cy="863077"/>
            <a:chOff x="-1870950" y="-3741945"/>
            <a:chExt cx="2215033" cy="648959"/>
          </a:xfrm>
        </p:grpSpPr>
        <p:sp>
          <p:nvSpPr>
            <p:cNvPr id="29" name="Text Placeholder 3">
              <a:extLst>
                <a:ext uri="{FF2B5EF4-FFF2-40B4-BE49-F238E27FC236}">
                  <a16:creationId xmlns:a16="http://schemas.microsoft.com/office/drawing/2014/main" id="{4C330173-1C6B-452B-A7EB-D7B991435762}"/>
                </a:ext>
              </a:extLst>
            </p:cNvPr>
            <p:cNvSpPr txBox="1"/>
            <p:nvPr/>
          </p:nvSpPr>
          <p:spPr>
            <a:xfrm>
              <a:off x="-1426982" y="-3741945"/>
              <a:ext cx="1149696" cy="32398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sz="2800" dirty="0">
                  <a:solidFill>
                    <a:schemeClr val="tx1"/>
                  </a:solidFill>
                </a:rPr>
                <a:t>4F</a:t>
              </a:r>
              <a:r>
                <a:rPr lang="zh-TW" altLang="en-US" sz="2800" dirty="0">
                  <a:solidFill>
                    <a:schemeClr val="tx1"/>
                  </a:solidFill>
                </a:rPr>
                <a:t>中文書庫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F0418F8D-53F7-46BA-9776-B2A1C22618DC}"/>
                </a:ext>
              </a:extLst>
            </p:cNvPr>
            <p:cNvSpPr txBox="1"/>
            <p:nvPr/>
          </p:nvSpPr>
          <p:spPr>
            <a:xfrm>
              <a:off x="-1870950" y="-3529853"/>
              <a:ext cx="2215033" cy="436867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舒適閱覽座位、各種好書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17747223-AA90-42CC-A249-41173312A873}"/>
              </a:ext>
            </a:extLst>
          </p:cNvPr>
          <p:cNvGrpSpPr/>
          <p:nvPr/>
        </p:nvGrpSpPr>
        <p:grpSpPr>
          <a:xfrm>
            <a:off x="210060" y="1099864"/>
            <a:ext cx="540000" cy="540000"/>
            <a:chOff x="4696122" y="4593146"/>
            <a:chExt cx="540000" cy="540000"/>
          </a:xfrm>
        </p:grpSpPr>
        <p:sp>
          <p:nvSpPr>
            <p:cNvPr id="35" name="Oval 35">
              <a:extLst>
                <a:ext uri="{FF2B5EF4-FFF2-40B4-BE49-F238E27FC236}">
                  <a16:creationId xmlns:a16="http://schemas.microsoft.com/office/drawing/2014/main" id="{D16075B1-951E-410E-BC52-026EEC4008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6122" y="4593146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6" name="圖形 35" descr="報紙">
              <a:extLst>
                <a:ext uri="{FF2B5EF4-FFF2-40B4-BE49-F238E27FC236}">
                  <a16:creationId xmlns:a16="http://schemas.microsoft.com/office/drawing/2014/main" id="{1163688C-5851-4048-88F6-1812A98DE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77691" y="4669025"/>
              <a:ext cx="403200" cy="403200"/>
            </a:xfrm>
            <a:prstGeom prst="rect">
              <a:avLst/>
            </a:prstGeom>
          </p:spPr>
        </p:pic>
      </p:grpSp>
      <p:grpSp>
        <p:nvGrpSpPr>
          <p:cNvPr id="37" name="Group 25">
            <a:extLst>
              <a:ext uri="{FF2B5EF4-FFF2-40B4-BE49-F238E27FC236}">
                <a16:creationId xmlns:a16="http://schemas.microsoft.com/office/drawing/2014/main" id="{48254FCD-B2AC-4AF4-BDEF-BE8BD9D2C00D}"/>
              </a:ext>
            </a:extLst>
          </p:cNvPr>
          <p:cNvGrpSpPr/>
          <p:nvPr/>
        </p:nvGrpSpPr>
        <p:grpSpPr>
          <a:xfrm>
            <a:off x="852053" y="1065107"/>
            <a:ext cx="3543182" cy="873202"/>
            <a:chOff x="561923" y="1594932"/>
            <a:chExt cx="2998781" cy="656574"/>
          </a:xfrm>
        </p:grpSpPr>
        <p:sp>
          <p:nvSpPr>
            <p:cNvPr id="38" name="Text Placeholder 3">
              <a:extLst>
                <a:ext uri="{FF2B5EF4-FFF2-40B4-BE49-F238E27FC236}">
                  <a16:creationId xmlns:a16="http://schemas.microsoft.com/office/drawing/2014/main" id="{CC79F67B-11A1-426A-8F46-6C6F8E499EAE}"/>
                </a:ext>
              </a:extLst>
            </p:cNvPr>
            <p:cNvSpPr txBox="1"/>
            <p:nvPr/>
          </p:nvSpPr>
          <p:spPr>
            <a:xfrm>
              <a:off x="1151163" y="1594932"/>
              <a:ext cx="1572422" cy="323991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en-US" altLang="zh-TW" sz="2800" dirty="0">
                  <a:solidFill>
                    <a:schemeClr val="tx1"/>
                  </a:solidFill>
                </a:rPr>
                <a:t>2F</a:t>
              </a:r>
              <a:r>
                <a:rPr lang="zh-TW" altLang="en-US" sz="2800" dirty="0">
                  <a:solidFill>
                    <a:schemeClr val="tx1"/>
                  </a:solidFill>
                </a:rPr>
                <a:t>健行藝廊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9" name="Text Placeholder 3">
              <a:extLst>
                <a:ext uri="{FF2B5EF4-FFF2-40B4-BE49-F238E27FC236}">
                  <a16:creationId xmlns:a16="http://schemas.microsoft.com/office/drawing/2014/main" id="{510CCDAD-10DF-42B3-A322-CDA4AFD83BDB}"/>
                </a:ext>
              </a:extLst>
            </p:cNvPr>
            <p:cNvSpPr txBox="1"/>
            <p:nvPr/>
          </p:nvSpPr>
          <p:spPr>
            <a:xfrm>
              <a:off x="561923" y="1814637"/>
              <a:ext cx="2998781" cy="436869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靜態藝術作品，手作課程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69" y="2187431"/>
            <a:ext cx="3538077" cy="353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35" y="2033301"/>
            <a:ext cx="3707476" cy="3707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4747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1CF4626F-A024-FB51-5A0B-74B842F6688B}"/>
              </a:ext>
            </a:extLst>
          </p:cNvPr>
          <p:cNvGrpSpPr/>
          <p:nvPr/>
        </p:nvGrpSpPr>
        <p:grpSpPr>
          <a:xfrm>
            <a:off x="106479" y="247335"/>
            <a:ext cx="485775" cy="388620"/>
            <a:chOff x="-5715" y="127635"/>
            <a:chExt cx="485775" cy="38862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25CCC6E-BCE9-DE13-C7E2-9401BED71A75}"/>
                </a:ext>
              </a:extLst>
            </p:cNvPr>
            <p:cNvSpPr/>
            <p:nvPr/>
          </p:nvSpPr>
          <p:spPr>
            <a:xfrm>
              <a:off x="-5715" y="127635"/>
              <a:ext cx="367030" cy="388620"/>
            </a:xfrm>
            <a:prstGeom prst="rect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D07EDDA-0A7B-FB69-D3FE-F9DA864F802A}"/>
                </a:ext>
              </a:extLst>
            </p:cNvPr>
            <p:cNvSpPr/>
            <p:nvPr/>
          </p:nvSpPr>
          <p:spPr>
            <a:xfrm>
              <a:off x="403860" y="127635"/>
              <a:ext cx="76200" cy="387985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52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97E9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63B941C8-A9D1-FDEA-B392-B3B5C9F86DDC}"/>
              </a:ext>
            </a:extLst>
          </p:cNvPr>
          <p:cNvSpPr txBox="1"/>
          <p:nvPr/>
        </p:nvSpPr>
        <p:spPr>
          <a:xfrm>
            <a:off x="580067" y="-170799"/>
            <a:ext cx="7486681" cy="612126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HyRead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使用步驟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EB06EC91-3B2A-0E1B-8EBE-E71DE9B01219}"/>
              </a:ext>
            </a:extLst>
          </p:cNvPr>
          <p:cNvGrpSpPr/>
          <p:nvPr/>
        </p:nvGrpSpPr>
        <p:grpSpPr>
          <a:xfrm>
            <a:off x="-393792" y="1922343"/>
            <a:ext cx="4572387" cy="1968322"/>
            <a:chOff x="-393792" y="1922343"/>
            <a:chExt cx="4572387" cy="1968322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EE55C142-034F-456A-074A-AB0BE999117A}"/>
                </a:ext>
              </a:extLst>
            </p:cNvPr>
            <p:cNvGrpSpPr/>
            <p:nvPr/>
          </p:nvGrpSpPr>
          <p:grpSpPr>
            <a:xfrm>
              <a:off x="-393792" y="1922343"/>
              <a:ext cx="4572387" cy="1506658"/>
              <a:chOff x="3345902" y="1932094"/>
              <a:chExt cx="7057143" cy="1749698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40DAA44A-8AF9-3BAA-93FD-D23E81724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56" b="79549"/>
              <a:stretch/>
            </p:blipFill>
            <p:spPr>
              <a:xfrm>
                <a:off x="3345902" y="1932094"/>
                <a:ext cx="7057143" cy="1749698"/>
              </a:xfrm>
              <a:prstGeom prst="rect">
                <a:avLst/>
              </a:prstGeom>
            </p:spPr>
          </p:pic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3FA10C8-B6B4-276E-561B-53DC9862EBF7}"/>
                  </a:ext>
                </a:extLst>
              </p:cNvPr>
              <p:cNvSpPr/>
              <p:nvPr/>
            </p:nvSpPr>
            <p:spPr>
              <a:xfrm>
                <a:off x="9531171" y="2098318"/>
                <a:ext cx="778040" cy="49496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1C7C5A4D-0BAB-4321-9665-ADFD20876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8004" y="3429000"/>
              <a:ext cx="2482560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利用搜尋功能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748905DB-976F-1D64-9BED-A04FF8F31574}"/>
              </a:ext>
            </a:extLst>
          </p:cNvPr>
          <p:cNvGrpSpPr/>
          <p:nvPr/>
        </p:nvGrpSpPr>
        <p:grpSpPr>
          <a:xfrm>
            <a:off x="8400333" y="635320"/>
            <a:ext cx="3876166" cy="5946548"/>
            <a:chOff x="4373383" y="858093"/>
            <a:chExt cx="3163271" cy="5311684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B32CBF7E-36B2-137F-8180-878808BC1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383" y="858093"/>
              <a:ext cx="3163271" cy="5311684"/>
            </a:xfrm>
            <a:prstGeom prst="rect">
              <a:avLst/>
            </a:prstGeom>
          </p:spPr>
        </p:pic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C60D5F91-1E5C-D133-519F-6DC2BC6A3D6B}"/>
                </a:ext>
              </a:extLst>
            </p:cNvPr>
            <p:cNvSpPr/>
            <p:nvPr/>
          </p:nvSpPr>
          <p:spPr>
            <a:xfrm>
              <a:off x="4833257" y="1576251"/>
              <a:ext cx="757646" cy="5399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0" name="文本框 571">
              <a:extLst>
                <a:ext uri="{FF2B5EF4-FFF2-40B4-BE49-F238E27FC236}">
                  <a16:creationId xmlns:a16="http://schemas.microsoft.com/office/drawing/2014/main" id="{3043B9F8-AE20-F97F-60E2-F174E8ECF4D8}"/>
                </a:ext>
              </a:extLst>
            </p:cNvPr>
            <p:cNvSpPr txBox="1"/>
            <p:nvPr/>
          </p:nvSpPr>
          <p:spPr>
            <a:xfrm>
              <a:off x="4985095" y="1196103"/>
              <a:ext cx="453970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9E6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32</a:t>
              </a:r>
            </a:p>
          </p:txBody>
        </p:sp>
      </p:grp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DEEB0AE-BD45-5980-8A88-E5593F7F8D8F}"/>
              </a:ext>
            </a:extLst>
          </p:cNvPr>
          <p:cNvSpPr/>
          <p:nvPr/>
        </p:nvSpPr>
        <p:spPr>
          <a:xfrm>
            <a:off x="8124386" y="3152838"/>
            <a:ext cx="551893" cy="10139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AD85C91-20E4-2165-D6CC-C3D9DDC9EF8F}"/>
              </a:ext>
            </a:extLst>
          </p:cNvPr>
          <p:cNvGrpSpPr/>
          <p:nvPr/>
        </p:nvGrpSpPr>
        <p:grpSpPr>
          <a:xfrm>
            <a:off x="4331988" y="635320"/>
            <a:ext cx="3960314" cy="5946549"/>
            <a:chOff x="4331988" y="635320"/>
            <a:chExt cx="3960314" cy="5946549"/>
          </a:xfrm>
        </p:grpSpPr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8FC575E-9DCE-42C6-4D8E-F5606637199D}"/>
                </a:ext>
              </a:extLst>
            </p:cNvPr>
            <p:cNvGrpSpPr/>
            <p:nvPr/>
          </p:nvGrpSpPr>
          <p:grpSpPr>
            <a:xfrm>
              <a:off x="4331988" y="635320"/>
              <a:ext cx="3960314" cy="5946549"/>
              <a:chOff x="8081236" y="1188882"/>
              <a:chExt cx="3163271" cy="4903971"/>
            </a:xfrm>
          </p:grpSpPr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C96158FF-D506-515D-E751-588D402D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76"/>
              <a:stretch/>
            </p:blipFill>
            <p:spPr>
              <a:xfrm>
                <a:off x="8081236" y="1188882"/>
                <a:ext cx="3163271" cy="4903971"/>
              </a:xfrm>
              <a:prstGeom prst="rect">
                <a:avLst/>
              </a:prstGeom>
            </p:spPr>
          </p:pic>
          <p:sp>
            <p:nvSpPr>
              <p:cNvPr id="26" name="圓角矩形 36">
                <a:extLst>
                  <a:ext uri="{FF2B5EF4-FFF2-40B4-BE49-F238E27FC236}">
                    <a16:creationId xmlns:a16="http://schemas.microsoft.com/office/drawing/2014/main" id="{F334F2CA-4602-DC37-0D96-B18CB8C948C6}"/>
                  </a:ext>
                </a:extLst>
              </p:cNvPr>
              <p:cNvSpPr/>
              <p:nvPr/>
            </p:nvSpPr>
            <p:spPr>
              <a:xfrm>
                <a:off x="10673862" y="2807861"/>
                <a:ext cx="319318" cy="369331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31" name="Text Box 8">
              <a:extLst>
                <a:ext uri="{FF2B5EF4-FFF2-40B4-BE49-F238E27FC236}">
                  <a16:creationId xmlns:a16="http://schemas.microsoft.com/office/drawing/2014/main" id="{33674716-9980-F99B-91F3-2E2201326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4720" y="4904715"/>
              <a:ext cx="3212028" cy="46166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     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我的→</a:t>
              </a:r>
              <a:r>
                <a:rPr kumimoji="0" lang="en-US" altLang="zh-TW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…</a:t>
              </a:r>
              <a:r>
                <a:rPr kumimoji="0" lang="zh-TW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→借閱歷史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5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5400000">
            <a:off x="-354902" y="1593655"/>
            <a:ext cx="2812747" cy="2101740"/>
          </a:xfrm>
          <a:prstGeom prst="triangle">
            <a:avLst/>
          </a:prstGeom>
          <a:solidFill>
            <a:schemeClr val="accent4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031584" y="2767280"/>
            <a:ext cx="5314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sz="8000" dirty="0" smtClean="0">
                <a:latin typeface="微软雅黑" panose="020B0503020204020204" charset="-122"/>
                <a:ea typeface="微软雅黑" panose="020B0503020204020204" charset="-122"/>
              </a:rPr>
              <a:t>線上電影院</a:t>
            </a:r>
            <a:endParaRPr lang="zh-CN" altLang="en-US" sz="8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16200000" flipH="1">
            <a:off x="10384747" y="2655849"/>
            <a:ext cx="2069408" cy="1546303"/>
          </a:xfrm>
          <a:prstGeom prst="triangle">
            <a:avLst/>
          </a:prstGeom>
          <a:solidFill>
            <a:schemeClr val="accent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等腰三角形 6"/>
          <p:cNvSpPr/>
          <p:nvPr/>
        </p:nvSpPr>
        <p:spPr>
          <a:xfrm rot="5400000">
            <a:off x="-436508" y="2327919"/>
            <a:ext cx="3458403" cy="2584187"/>
          </a:xfrm>
          <a:prstGeom prst="triangle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5077499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6" grpId="0" bldLvl="0" animBg="1"/>
      <p:bldP spid="7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9C5C8B3-828E-4EAD-B6E5-7DC0F492E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2" y="627293"/>
            <a:ext cx="12124888" cy="243406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線上電影院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75DA315-E361-4BCD-916C-85577022A5CB}"/>
              </a:ext>
            </a:extLst>
          </p:cNvPr>
          <p:cNvSpPr/>
          <p:nvPr/>
        </p:nvSpPr>
        <p:spPr>
          <a:xfrm>
            <a:off x="8137619" y="1587342"/>
            <a:ext cx="855380" cy="33373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76CA281-DB4A-4BC1-BEA9-86DC81EF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01" y="3074323"/>
            <a:ext cx="9859751" cy="36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4943618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393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Kmovie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公播電影網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E5DE2E0-65B6-4E7C-AFC6-F07AB56EC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917"/>
            <a:ext cx="12192000" cy="58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占位符 3"/>
          <p:cNvSpPr txBox="1"/>
          <p:nvPr/>
        </p:nvSpPr>
        <p:spPr>
          <a:xfrm>
            <a:off x="431687" y="56254"/>
            <a:ext cx="8318030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TW" dirty="0">
                <a:solidFill>
                  <a:srgbClr val="005BD3"/>
                </a:solidFill>
              </a:rPr>
              <a:t>H2PES</a:t>
            </a:r>
            <a:r>
              <a:rPr lang="zh-TW" altLang="en-US" dirty="0">
                <a:solidFill>
                  <a:srgbClr val="005BD3"/>
                </a:solidFill>
              </a:rPr>
              <a:t>數位公播影音服務平台（「</a:t>
            </a:r>
            <a:r>
              <a:rPr lang="en-US" altLang="zh-TW" dirty="0">
                <a:solidFill>
                  <a:srgbClr val="005BD3"/>
                </a:solidFill>
              </a:rPr>
              <a:t>H</a:t>
            </a:r>
            <a:r>
              <a:rPr lang="zh-TW" altLang="en-US" dirty="0">
                <a:solidFill>
                  <a:srgbClr val="005BD3"/>
                </a:solidFill>
              </a:rPr>
              <a:t>兔配斯」）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5BD3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FBAF113-5111-45B2-B09B-945DC1202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829360"/>
            <a:ext cx="12192000" cy="59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5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20" y="1057103"/>
            <a:ext cx="3998420" cy="399842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489894" y="5055523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/>
              <a:t>請填寫問卷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2285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298160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kumimoji="1" lang="zh-TW" alt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圖書館聯絡資訊</a:t>
            </a:r>
            <a:endParaRPr kumimoji="1" lang="zh-CN" altLang="en-US" sz="20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Shape 1869"/>
          <p:cNvSpPr/>
          <p:nvPr/>
        </p:nvSpPr>
        <p:spPr>
          <a:xfrm rot="10800000">
            <a:off x="3913126" y="1177644"/>
            <a:ext cx="4365750" cy="217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2114"/>
                  <a:pt x="3163" y="6342"/>
                </a:cubicBezTo>
                <a:cubicBezTo>
                  <a:pt x="1060" y="10557"/>
                  <a:pt x="7" y="16076"/>
                  <a:pt x="0" y="21600"/>
                </a:cubicBezTo>
                <a:lnTo>
                  <a:pt x="21600" y="21600"/>
                </a:lnTo>
                <a:cubicBezTo>
                  <a:pt x="21593" y="16076"/>
                  <a:pt x="20540" y="10557"/>
                  <a:pt x="18437" y="6342"/>
                </a:cubicBezTo>
                <a:cubicBezTo>
                  <a:pt x="16328" y="2114"/>
                  <a:pt x="13564" y="0"/>
                  <a:pt x="10800" y="0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19048" tIns="19048" rIns="19048" bIns="19048" anchor="ctr"/>
          <a:lstStyle/>
          <a:p>
            <a:pPr>
              <a:lnSpc>
                <a:spcPct val="120000"/>
              </a:lnSpc>
            </a:pPr>
            <a:endParaRPr dirty="0">
              <a:solidFill>
                <a:srgbClr val="53585F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99487" y="1082024"/>
            <a:ext cx="2875787" cy="2047929"/>
            <a:chOff x="599487" y="1082024"/>
            <a:chExt cx="2875787" cy="2047929"/>
          </a:xfrm>
        </p:grpSpPr>
        <p:sp>
          <p:nvSpPr>
            <p:cNvPr id="6" name="Text Placeholder 4"/>
            <p:cNvSpPr txBox="1"/>
            <p:nvPr/>
          </p:nvSpPr>
          <p:spPr>
            <a:xfrm>
              <a:off x="1250777" y="2752590"/>
              <a:ext cx="2005330" cy="37736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835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lib@uch.edu.tw</a:t>
              </a:r>
            </a:p>
          </p:txBody>
        </p:sp>
        <p:sp>
          <p:nvSpPr>
            <p:cNvPr id="7" name="Shape 1851"/>
            <p:cNvSpPr/>
            <p:nvPr/>
          </p:nvSpPr>
          <p:spPr>
            <a:xfrm>
              <a:off x="599487" y="2252896"/>
              <a:ext cx="2875787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圖書館電子郵件信箱</a:t>
              </a:r>
              <a:endParaRPr lang="en-US" altLang="zh-TW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Shape 1852"/>
            <p:cNvSpPr/>
            <p:nvPr/>
          </p:nvSpPr>
          <p:spPr>
            <a:xfrm>
              <a:off x="1881232" y="1082024"/>
              <a:ext cx="898552" cy="89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Shape 1853"/>
            <p:cNvSpPr/>
            <p:nvPr/>
          </p:nvSpPr>
          <p:spPr>
            <a:xfrm>
              <a:off x="2138028" y="1368254"/>
              <a:ext cx="372115" cy="302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0" h="21024" extrusionOk="0">
                  <a:moveTo>
                    <a:pt x="18800" y="1728"/>
                  </a:moveTo>
                  <a:cubicBezTo>
                    <a:pt x="16810" y="-576"/>
                    <a:pt x="13583" y="-576"/>
                    <a:pt x="11591" y="1728"/>
                  </a:cubicBezTo>
                  <a:lnTo>
                    <a:pt x="10239" y="3293"/>
                  </a:lnTo>
                  <a:lnTo>
                    <a:pt x="8887" y="1728"/>
                  </a:lnTo>
                  <a:cubicBezTo>
                    <a:pt x="6897" y="-576"/>
                    <a:pt x="3670" y="-576"/>
                    <a:pt x="1680" y="1728"/>
                  </a:cubicBezTo>
                  <a:cubicBezTo>
                    <a:pt x="-560" y="4320"/>
                    <a:pt x="-560" y="8522"/>
                    <a:pt x="1680" y="11115"/>
                  </a:cubicBezTo>
                  <a:lnTo>
                    <a:pt x="10239" y="21024"/>
                  </a:lnTo>
                  <a:lnTo>
                    <a:pt x="18800" y="11115"/>
                  </a:lnTo>
                  <a:cubicBezTo>
                    <a:pt x="21040" y="8522"/>
                    <a:pt x="21040" y="4320"/>
                    <a:pt x="18800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387601" y="3890063"/>
            <a:ext cx="4193456" cy="2819580"/>
            <a:chOff x="7439043" y="3256320"/>
            <a:chExt cx="4193456" cy="2819580"/>
          </a:xfrm>
        </p:grpSpPr>
        <p:sp>
          <p:nvSpPr>
            <p:cNvPr id="13" name="Shape 1859"/>
            <p:cNvSpPr/>
            <p:nvPr/>
          </p:nvSpPr>
          <p:spPr>
            <a:xfrm>
              <a:off x="7439043" y="4782761"/>
              <a:ext cx="2138767" cy="1061781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各項公告、活動皆即時刊登。如有問題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,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可私訊喵編</a:t>
              </a:r>
              <a:endParaRPr lang="en-US" altLang="zh-CN" sz="1400" dirty="0"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Shape 1860"/>
            <p:cNvSpPr/>
            <p:nvPr/>
          </p:nvSpPr>
          <p:spPr>
            <a:xfrm>
              <a:off x="7489213" y="4448997"/>
              <a:ext cx="1452321" cy="3375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圖書館</a:t>
              </a:r>
              <a:r>
                <a:rPr lang="en-US" altLang="zh-TW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FB/IG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Shape 1861"/>
            <p:cNvSpPr/>
            <p:nvPr/>
          </p:nvSpPr>
          <p:spPr>
            <a:xfrm>
              <a:off x="7550556" y="3256320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Shape 1862"/>
            <p:cNvSpPr/>
            <p:nvPr/>
          </p:nvSpPr>
          <p:spPr>
            <a:xfrm>
              <a:off x="7828567" y="3519289"/>
              <a:ext cx="344424" cy="30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458" extrusionOk="0">
                  <a:moveTo>
                    <a:pt x="20906" y="11130"/>
                  </a:moveTo>
                  <a:lnTo>
                    <a:pt x="11466" y="425"/>
                  </a:lnTo>
                  <a:cubicBezTo>
                    <a:pt x="10983" y="-142"/>
                    <a:pt x="10193" y="-142"/>
                    <a:pt x="9710" y="425"/>
                  </a:cubicBezTo>
                  <a:lnTo>
                    <a:pt x="271" y="11130"/>
                  </a:lnTo>
                  <a:cubicBezTo>
                    <a:pt x="-212" y="11696"/>
                    <a:pt x="-32" y="12160"/>
                    <a:pt x="671" y="12160"/>
                  </a:cubicBezTo>
                  <a:lnTo>
                    <a:pt x="2638" y="12160"/>
                  </a:lnTo>
                  <a:lnTo>
                    <a:pt x="2638" y="20381"/>
                  </a:lnTo>
                  <a:cubicBezTo>
                    <a:pt x="2638" y="20976"/>
                    <a:pt x="2661" y="21458"/>
                    <a:pt x="3609" y="21458"/>
                  </a:cubicBezTo>
                  <a:lnTo>
                    <a:pt x="8190" y="21458"/>
                  </a:lnTo>
                  <a:lnTo>
                    <a:pt x="8190" y="13214"/>
                  </a:lnTo>
                  <a:lnTo>
                    <a:pt x="12986" y="13214"/>
                  </a:lnTo>
                  <a:lnTo>
                    <a:pt x="12986" y="21458"/>
                  </a:lnTo>
                  <a:lnTo>
                    <a:pt x="17795" y="21458"/>
                  </a:lnTo>
                  <a:cubicBezTo>
                    <a:pt x="18518" y="21458"/>
                    <a:pt x="18538" y="20976"/>
                    <a:pt x="18538" y="20381"/>
                  </a:cubicBezTo>
                  <a:lnTo>
                    <a:pt x="18538" y="12160"/>
                  </a:lnTo>
                  <a:lnTo>
                    <a:pt x="20505" y="12160"/>
                  </a:lnTo>
                  <a:cubicBezTo>
                    <a:pt x="21208" y="12160"/>
                    <a:pt x="21388" y="11696"/>
                    <a:pt x="20906" y="111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9044" y="4782761"/>
              <a:ext cx="908961" cy="908961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10034259" y="5706568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FB</a:t>
              </a:r>
              <a:endParaRPr lang="zh-TW" altLang="en-US" dirty="0"/>
            </a:p>
          </p:txBody>
        </p:sp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0434" y="4782761"/>
              <a:ext cx="932065" cy="932065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10972342" y="5705732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IG</a:t>
              </a:r>
              <a:endParaRPr lang="zh-TW" altLang="en-US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581057" y="1166695"/>
            <a:ext cx="2036534" cy="2206112"/>
            <a:chOff x="8581057" y="1166695"/>
            <a:chExt cx="2036534" cy="2206112"/>
          </a:xfrm>
        </p:grpSpPr>
        <p:sp>
          <p:nvSpPr>
            <p:cNvPr id="17" name="Shape 1864"/>
            <p:cNvSpPr/>
            <p:nvPr/>
          </p:nvSpPr>
          <p:spPr>
            <a:xfrm>
              <a:off x="8935895" y="2672279"/>
              <a:ext cx="1681696" cy="70052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4581196</a:t>
              </a:r>
              <a:r>
                <a:rPr lang="zh-TW" altLang="en-US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轉學校分機</a:t>
              </a:r>
              <a:r>
                <a:rPr lang="en-US" altLang="zh-TW" sz="1400" dirty="0"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  <a:sym typeface="Arial" panose="020B0604020202020204" pitchFamily="34" charset="0"/>
                </a:rPr>
                <a:t>3748~3758</a:t>
              </a:r>
            </a:p>
          </p:txBody>
        </p:sp>
        <p:sp>
          <p:nvSpPr>
            <p:cNvPr id="18" name="Shape 1865"/>
            <p:cNvSpPr/>
            <p:nvPr/>
          </p:nvSpPr>
          <p:spPr>
            <a:xfrm>
              <a:off x="8581057" y="2338516"/>
              <a:ext cx="153888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TW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rPr>
                <a:t>其他聯絡方式</a:t>
              </a:r>
              <a:endParaRPr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Shape 1866"/>
            <p:cNvSpPr/>
            <p:nvPr/>
          </p:nvSpPr>
          <p:spPr>
            <a:xfrm>
              <a:off x="9112767" y="1166695"/>
              <a:ext cx="900449" cy="90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25398" tIns="25398" rIns="25398" bIns="25398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endParaRPr dirty="0">
                <a:solidFill>
                  <a:srgbClr val="53585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17"/>
            <p:cNvSpPr/>
            <p:nvPr/>
          </p:nvSpPr>
          <p:spPr bwMode="auto">
            <a:xfrm>
              <a:off x="9372074" y="1442034"/>
              <a:ext cx="360464" cy="360484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3164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27495" y="3232914"/>
            <a:ext cx="646070" cy="64615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7"/>
          <p:cNvSpPr>
            <a:spLocks noChangeArrowheads="1"/>
          </p:cNvSpPr>
          <p:nvPr/>
        </p:nvSpPr>
        <p:spPr bwMode="auto">
          <a:xfrm>
            <a:off x="2851693" y="4242250"/>
            <a:ext cx="6304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dirty="0">
                <a:solidFill>
                  <a:srgbClr val="0070C0"/>
                </a:solidFill>
                <a:latin typeface="Swis721 Lt BT" panose="020B04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健行科技大學圖書館</a:t>
            </a:r>
            <a:endParaRPr lang="en-US" altLang="zh-CN" sz="2000" dirty="0">
              <a:solidFill>
                <a:srgbClr val="0070C0"/>
              </a:solidFill>
              <a:latin typeface="Swis721 Lt BT" panose="020B0403020202020204" pitchFamily="34" charset="0"/>
              <a:ea typeface="微软雅黑" panose="020B0503020204020204" charset="-122"/>
              <a:cs typeface="LilyUPC" panose="020B0604020202020204" pitchFamily="34" charset="-34"/>
              <a:sym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777166" y="3738466"/>
            <a:ext cx="764747" cy="764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75591" y="2863893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753159" y="3208741"/>
            <a:ext cx="553704" cy="55377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椭圆 22"/>
          <p:cNvSpPr/>
          <p:nvPr/>
        </p:nvSpPr>
        <p:spPr>
          <a:xfrm>
            <a:off x="9677152" y="2880648"/>
            <a:ext cx="366322" cy="3663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9781445" y="4014000"/>
            <a:ext cx="312292" cy="312333"/>
            <a:chOff x="304800" y="673100"/>
            <a:chExt cx="4000500" cy="4000500"/>
          </a:xfrm>
          <a:solidFill>
            <a:schemeClr val="accent5"/>
          </a:solidFill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2992470" y="2433107"/>
            <a:ext cx="6234124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300" spc="-300" dirty="0">
                <a:solidFill>
                  <a:srgbClr val="0070C0"/>
                </a:solidFill>
                <a:latin typeface="Agency FB" panose="020B0503020202020204" pitchFamily="34" charset="0"/>
                <a:ea typeface="微软雅黑" panose="020B0503020204020204" charset="-122"/>
                <a:cs typeface="LilyUPC" panose="020B0604020202020204" pitchFamily="34" charset="-34"/>
                <a:sym typeface="微软雅黑" panose="020B0503020204020204" charset="-122"/>
              </a:rPr>
              <a:t>THANKS</a:t>
            </a:r>
          </a:p>
        </p:txBody>
      </p:sp>
      <p:sp>
        <p:nvSpPr>
          <p:cNvPr id="28" name="TextBox 7"/>
          <p:cNvSpPr>
            <a:spLocks noChangeArrowheads="1"/>
          </p:cNvSpPr>
          <p:nvPr/>
        </p:nvSpPr>
        <p:spPr bwMode="auto">
          <a:xfrm>
            <a:off x="4054475" y="2090590"/>
            <a:ext cx="768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感</a:t>
            </a:r>
          </a:p>
        </p:txBody>
      </p:sp>
      <p:sp>
        <p:nvSpPr>
          <p:cNvPr id="29" name="TextBox 7"/>
          <p:cNvSpPr>
            <a:spLocks noChangeArrowheads="1"/>
          </p:cNvSpPr>
          <p:nvPr/>
        </p:nvSpPr>
        <p:spPr bwMode="auto">
          <a:xfrm>
            <a:off x="5111891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謝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6144006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聆</a:t>
            </a:r>
          </a:p>
        </p:txBody>
      </p:sp>
      <p:sp>
        <p:nvSpPr>
          <p:cNvPr id="31" name="TextBox 7"/>
          <p:cNvSpPr>
            <a:spLocks noChangeArrowheads="1"/>
          </p:cNvSpPr>
          <p:nvPr/>
        </p:nvSpPr>
        <p:spPr bwMode="auto">
          <a:xfrm>
            <a:off x="7176120" y="2090592"/>
            <a:ext cx="7429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聽</a:t>
            </a:r>
            <a:endParaRPr lang="zh-CN" altLang="en-US" sz="36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1605E-6 L 0.12309 0.575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3.7037E-7 L -0.52465 -0.5095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9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75"/>
                            </p:stCondLst>
                            <p:childTnLst>
                              <p:par>
                                <p:cTn id="6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25"/>
                            </p:stCondLst>
                            <p:childTnLst>
                              <p:par>
                                <p:cTn id="8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12" grpId="1" bldLvl="0" animBg="1"/>
      <p:bldP spid="12" grpId="2" bldLvl="0" animBg="1"/>
      <p:bldP spid="13" grpId="0" bldLvl="0" animBg="1"/>
      <p:bldP spid="13" grpId="1" bldLvl="0" animBg="1"/>
      <p:bldP spid="13" grpId="2" bldLvl="0" animBg="1"/>
      <p:bldP spid="23" grpId="0" bldLvl="0" animBg="1"/>
      <p:bldP spid="23" grpId="1" bldLvl="0" animBg="1"/>
      <p:bldP spid="23" grpId="2" bldLvl="0" animBg="1"/>
      <p:bldP spid="27" grpId="0"/>
      <p:bldP spid="28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-5715" y="127635"/>
            <a:ext cx="367030" cy="38862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03860" y="127635"/>
            <a:ext cx="76200" cy="387985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852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397E9E"/>
              </a:solidFill>
              <a:effectLst/>
              <a:uLnTx/>
              <a:uFillTx/>
              <a:latin typeface="Century Gothic" panose="020B0502020202020204"/>
              <a:ea typeface="微软雅黑" panose="020B0503020204020204" charset="-122"/>
            </a:endParaRPr>
          </a:p>
        </p:txBody>
      </p:sp>
      <p:sp>
        <p:nvSpPr>
          <p:cNvPr id="80" name="文本占位符 3"/>
          <p:cNvSpPr txBox="1"/>
          <p:nvPr/>
        </p:nvSpPr>
        <p:spPr>
          <a:xfrm>
            <a:off x="431687" y="56254"/>
            <a:ext cx="3289287" cy="558075"/>
          </a:xfrm>
          <a:prstGeom prst="rect">
            <a:avLst/>
          </a:prstGeom>
        </p:spPr>
        <p:txBody>
          <a:bodyPr anchor="ctr"/>
          <a:lstStyle>
            <a:lvl1pPr marL="0" indent="0" algn="l" defTabSz="963930" rtl="0" eaLnBrk="1" latinLnBrk="0" hangingPunct="1">
              <a:lnSpc>
                <a:spcPct val="90000"/>
              </a:lnSpc>
              <a:spcBef>
                <a:spcPts val="1055"/>
              </a:spcBef>
              <a:buFont typeface="Arial" panose="020B0604020202020204" pitchFamily="34" charset="0"/>
              <a:buNone/>
              <a:defRPr sz="295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326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52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783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979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517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36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6325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8290" indent="-241300" algn="l" defTabSz="96393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5F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功能介紹</a:t>
            </a:r>
            <a:r>
              <a:rPr kumimoji="1" lang="en-US" altLang="zh-TW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TW" alt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實景呈現</a:t>
            </a:r>
            <a:endParaRPr kumimoji="1" lang="zh-CN" alt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 Placeholder 3"/>
          <p:cNvSpPr txBox="1"/>
          <p:nvPr/>
        </p:nvSpPr>
        <p:spPr>
          <a:xfrm>
            <a:off x="2189831" y="860742"/>
            <a:ext cx="3518367" cy="581008"/>
          </a:xfrm>
          <a:prstGeom prst="rect">
            <a:avLst/>
          </a:prstGeom>
        </p:spPr>
        <p:txBody>
          <a:bodyPr wrap="square" lIns="91391" tIns="45696" rIns="91391" bIns="45696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Segoe UI Semilight" panose="020B0402040204020203" pitchFamily="34" charset="0"/>
              </a:defRPr>
            </a:lvl1pPr>
          </a:lstStyle>
          <a:p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可看電影</a:t>
            </a:r>
            <a:r>
              <a:rPr lang="en-US" altLang="zh-TW" sz="2400" dirty="0">
                <a:solidFill>
                  <a:schemeClr val="tx1"/>
                </a:solidFill>
                <a:sym typeface="Arial" panose="020B0604020202020204" pitchFamily="34" charset="0"/>
              </a:rPr>
              <a:t>.</a:t>
            </a:r>
            <a:r>
              <a:rPr lang="zh-TW" altLang="en-US" sz="2400" dirty="0">
                <a:solidFill>
                  <a:schemeClr val="tx1"/>
                </a:solidFill>
                <a:sym typeface="Arial" panose="020B0604020202020204" pitchFamily="34" charset="0"/>
              </a:rPr>
              <a:t>欣賞</a:t>
            </a:r>
            <a:r>
              <a:rPr lang="en-US" altLang="zh-TW" sz="2400" dirty="0" err="1">
                <a:solidFill>
                  <a:schemeClr val="tx1"/>
                </a:solidFill>
                <a:sym typeface="Arial" panose="020B0604020202020204" pitchFamily="34" charset="0"/>
              </a:rPr>
              <a:t>kmovie</a:t>
            </a:r>
            <a:endParaRPr lang="en-US" altLang="zh-CN" sz="2400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642350" y="5012575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5" name="Group 25">
            <a:extLst>
              <a:ext uri="{FF2B5EF4-FFF2-40B4-BE49-F238E27FC236}">
                <a16:creationId xmlns:a16="http://schemas.microsoft.com/office/drawing/2014/main" id="{58D17188-16D0-4D64-82E6-F171308EB10B}"/>
              </a:ext>
            </a:extLst>
          </p:cNvPr>
          <p:cNvGrpSpPr/>
          <p:nvPr/>
        </p:nvGrpSpPr>
        <p:grpSpPr>
          <a:xfrm>
            <a:off x="158736" y="1504645"/>
            <a:ext cx="1173719" cy="3665511"/>
            <a:chOff x="179341" y="1577921"/>
            <a:chExt cx="2404392" cy="2285037"/>
          </a:xfrm>
        </p:grpSpPr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02E05CF1-C2BB-4117-8BFC-1ADDAAB842EB}"/>
                </a:ext>
              </a:extLst>
            </p:cNvPr>
            <p:cNvSpPr txBox="1"/>
            <p:nvPr/>
          </p:nvSpPr>
          <p:spPr>
            <a:xfrm>
              <a:off x="207561" y="1577921"/>
              <a:ext cx="1471138" cy="26861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片庫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C62824E3-0F89-4B5B-8391-E489A376AAFC}"/>
                </a:ext>
              </a:extLst>
            </p:cNvPr>
            <p:cNvSpPr txBox="1"/>
            <p:nvPr/>
          </p:nvSpPr>
          <p:spPr>
            <a:xfrm>
              <a:off x="179341" y="1773985"/>
              <a:ext cx="2404392" cy="2088973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有休閒、教學、語言學習等各式影片供挑選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A66C81B-CC01-4330-A65C-2BEE8A8862CD}"/>
              </a:ext>
            </a:extLst>
          </p:cNvPr>
          <p:cNvGrpSpPr/>
          <p:nvPr/>
        </p:nvGrpSpPr>
        <p:grpSpPr>
          <a:xfrm>
            <a:off x="1581432" y="679439"/>
            <a:ext cx="540000" cy="540000"/>
            <a:chOff x="4549925" y="735651"/>
            <a:chExt cx="540000" cy="540000"/>
          </a:xfrm>
        </p:grpSpPr>
        <p:sp>
          <p:nvSpPr>
            <p:cNvPr id="21" name="Oval 22">
              <a:extLst>
                <a:ext uri="{FF2B5EF4-FFF2-40B4-BE49-F238E27FC236}">
                  <a16:creationId xmlns:a16="http://schemas.microsoft.com/office/drawing/2014/main" id="{EF0CC08F-6221-459E-ACB7-23EB11B08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9925" y="735651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22" name="圖形 21" descr="影片膠片">
              <a:extLst>
                <a:ext uri="{FF2B5EF4-FFF2-40B4-BE49-F238E27FC236}">
                  <a16:creationId xmlns:a16="http://schemas.microsoft.com/office/drawing/2014/main" id="{FB3D2994-B49D-45DB-9830-CE6EE791C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18325" y="804051"/>
              <a:ext cx="403200" cy="403200"/>
            </a:xfrm>
            <a:prstGeom prst="rect">
              <a:avLst/>
            </a:prstGeom>
          </p:spPr>
        </p:pic>
      </p:grpSp>
      <p:grpSp>
        <p:nvGrpSpPr>
          <p:cNvPr id="23" name="Group 25">
            <a:extLst>
              <a:ext uri="{FF2B5EF4-FFF2-40B4-BE49-F238E27FC236}">
                <a16:creationId xmlns:a16="http://schemas.microsoft.com/office/drawing/2014/main" id="{B7F55701-62FD-4D60-B831-B9192BAE683B}"/>
              </a:ext>
            </a:extLst>
          </p:cNvPr>
          <p:cNvGrpSpPr/>
          <p:nvPr/>
        </p:nvGrpSpPr>
        <p:grpSpPr>
          <a:xfrm>
            <a:off x="6509857" y="552775"/>
            <a:ext cx="4209692" cy="870251"/>
            <a:chOff x="-1222790" y="-1017682"/>
            <a:chExt cx="3305566" cy="654351"/>
          </a:xfrm>
        </p:grpSpPr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A92C6AE7-688F-4F93-B6DC-4C94E8DA2035}"/>
                </a:ext>
              </a:extLst>
            </p:cNvPr>
            <p:cNvSpPr txBox="1"/>
            <p:nvPr/>
          </p:nvSpPr>
          <p:spPr>
            <a:xfrm>
              <a:off x="-1204245" y="-1017682"/>
              <a:ext cx="1973681" cy="323989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大小團體欣賞室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 Placeholder 3">
              <a:extLst>
                <a:ext uri="{FF2B5EF4-FFF2-40B4-BE49-F238E27FC236}">
                  <a16:creationId xmlns:a16="http://schemas.microsoft.com/office/drawing/2014/main" id="{044BEDCA-742D-4EBC-A74D-7DD2FFA3CE6A}"/>
                </a:ext>
              </a:extLst>
            </p:cNvPr>
            <p:cNvSpPr txBox="1"/>
            <p:nvPr/>
          </p:nvSpPr>
          <p:spPr>
            <a:xfrm>
              <a:off x="-1222790" y="-800197"/>
              <a:ext cx="3305566" cy="436866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r>
                <a:rPr lang="en-US" altLang="zh-TW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3-5</a:t>
              </a:r>
              <a:r>
                <a:rPr lang="zh-TW" altLang="en-US" sz="2400" dirty="0">
                  <a:solidFill>
                    <a:schemeClr val="tx1"/>
                  </a:solidFill>
                  <a:sym typeface="Arial" panose="020B0604020202020204" pitchFamily="34" charset="0"/>
                </a:rPr>
                <a:t>人可借用共同觀賞電影</a:t>
              </a:r>
              <a:endParaRPr lang="en-US" altLang="zh-CN" sz="24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0CC3B92D-1F7A-4549-A656-C7AF7AFF165C}"/>
              </a:ext>
            </a:extLst>
          </p:cNvPr>
          <p:cNvGrpSpPr/>
          <p:nvPr/>
        </p:nvGrpSpPr>
        <p:grpSpPr>
          <a:xfrm>
            <a:off x="5948127" y="614329"/>
            <a:ext cx="540000" cy="540000"/>
            <a:chOff x="4730681" y="6146498"/>
            <a:chExt cx="540000" cy="540000"/>
          </a:xfrm>
        </p:grpSpPr>
        <p:sp>
          <p:nvSpPr>
            <p:cNvPr id="29" name="Oval 30">
              <a:extLst>
                <a:ext uri="{FF2B5EF4-FFF2-40B4-BE49-F238E27FC236}">
                  <a16:creationId xmlns:a16="http://schemas.microsoft.com/office/drawing/2014/main" id="{8F1623D7-61CE-4E6E-A35B-E68D889048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0681" y="6146498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0" name="圖形 29" descr="劇院">
              <a:extLst>
                <a:ext uri="{FF2B5EF4-FFF2-40B4-BE49-F238E27FC236}">
                  <a16:creationId xmlns:a16="http://schemas.microsoft.com/office/drawing/2014/main" id="{F470240F-7622-4A52-9F08-A3EFEED71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09949" y="6227824"/>
              <a:ext cx="403200" cy="403200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729E13B1-899C-4E74-AB25-69BC637A98D2}"/>
              </a:ext>
            </a:extLst>
          </p:cNvPr>
          <p:cNvGrpSpPr/>
          <p:nvPr/>
        </p:nvGrpSpPr>
        <p:grpSpPr>
          <a:xfrm>
            <a:off x="156599" y="897707"/>
            <a:ext cx="540000" cy="540000"/>
            <a:chOff x="8701354" y="2173707"/>
            <a:chExt cx="585892" cy="585892"/>
          </a:xfrm>
        </p:grpSpPr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42B23E40-4CE7-44F1-BA70-AB833B3B3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1354" y="2173707"/>
              <a:ext cx="585892" cy="58589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pic>
          <p:nvPicPr>
            <p:cNvPr id="35" name="圖形 34" descr="書籍">
              <a:extLst>
                <a:ext uri="{FF2B5EF4-FFF2-40B4-BE49-F238E27FC236}">
                  <a16:creationId xmlns:a16="http://schemas.microsoft.com/office/drawing/2014/main" id="{34EED588-6194-49C1-BD06-2B01FA73C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75163" y="2283829"/>
              <a:ext cx="438275" cy="438275"/>
            </a:xfrm>
            <a:prstGeom prst="rect">
              <a:avLst/>
            </a:prstGeom>
          </p:spPr>
        </p:pic>
      </p:grpSp>
      <p:grpSp>
        <p:nvGrpSpPr>
          <p:cNvPr id="36" name="Group 25">
            <a:extLst>
              <a:ext uri="{FF2B5EF4-FFF2-40B4-BE49-F238E27FC236}">
                <a16:creationId xmlns:a16="http://schemas.microsoft.com/office/drawing/2014/main" id="{225BAA43-FEB3-41CF-9574-09B5137530A7}"/>
              </a:ext>
            </a:extLst>
          </p:cNvPr>
          <p:cNvGrpSpPr/>
          <p:nvPr/>
        </p:nvGrpSpPr>
        <p:grpSpPr>
          <a:xfrm>
            <a:off x="2173633" y="545687"/>
            <a:ext cx="2309790" cy="712596"/>
            <a:chOff x="-832389" y="-995712"/>
            <a:chExt cx="1813711" cy="535811"/>
          </a:xfrm>
        </p:grpSpPr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515ACA2C-9201-40C8-B108-4DA7A7748970}"/>
                </a:ext>
              </a:extLst>
            </p:cNvPr>
            <p:cNvSpPr txBox="1"/>
            <p:nvPr/>
          </p:nvSpPr>
          <p:spPr>
            <a:xfrm>
              <a:off x="-832389" y="-995712"/>
              <a:ext cx="1691730" cy="323990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zh-CN"/>
              </a:defPPr>
              <a:lvl1pPr marL="0" indent="0" algn="ctr" defTabSz="1216025">
                <a:spcBef>
                  <a:spcPct val="20000"/>
                </a:spcBef>
                <a:buNone/>
                <a:defRPr sz="2000" b="1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indent="0">
                <a:buNone/>
                <a:defRPr sz="900"/>
              </a:lvl6pPr>
              <a:lvl7pPr indent="0">
                <a:buNone/>
                <a:defRPr sz="900"/>
              </a:lvl7pPr>
              <a:lvl8pPr indent="0">
                <a:buNone/>
                <a:defRPr sz="900"/>
              </a:lvl8pPr>
              <a:lvl9pPr indent="0">
                <a:buNone/>
                <a:defRPr sz="900"/>
              </a:lvl9pPr>
            </a:lstStyle>
            <a:p>
              <a:r>
                <a:rPr lang="zh-TW" altLang="en-US" sz="2800" dirty="0">
                  <a:solidFill>
                    <a:schemeClr val="tx1"/>
                  </a:solidFill>
                </a:rPr>
                <a:t>個人視聽座位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 Placeholder 3">
              <a:extLst>
                <a:ext uri="{FF2B5EF4-FFF2-40B4-BE49-F238E27FC236}">
                  <a16:creationId xmlns:a16="http://schemas.microsoft.com/office/drawing/2014/main" id="{1AAA0D07-AE8E-43AA-AADD-6075096E73F0}"/>
                </a:ext>
              </a:extLst>
            </p:cNvPr>
            <p:cNvSpPr txBox="1"/>
            <p:nvPr/>
          </p:nvSpPr>
          <p:spPr>
            <a:xfrm>
              <a:off x="-563315" y="-774309"/>
              <a:ext cx="1544637" cy="314408"/>
            </a:xfrm>
            <a:prstGeom prst="rect">
              <a:avLst/>
            </a:prstGeom>
          </p:spPr>
          <p:txBody>
            <a:bodyPr wrap="square" lIns="91391" tIns="45696" rIns="91391" bIns="45696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Segoe UI Semilight" panose="020B0402040204020203" pitchFamily="34" charset="0"/>
                </a:defRPr>
              </a:lvl1pPr>
            </a:lstStyle>
            <a:p>
              <a:endParaRPr lang="en-US" altLang="zh-CN" sz="1600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474" y="1364769"/>
            <a:ext cx="4475540" cy="3355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692" r="-974"/>
          <a:stretch/>
        </p:blipFill>
        <p:spPr>
          <a:xfrm>
            <a:off x="1778034" y="1484094"/>
            <a:ext cx="4214544" cy="491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F756884F-AE66-4F40-BB97-CCD04E4970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t="49156" r="-199" b="463"/>
          <a:stretch/>
        </p:blipFill>
        <p:spPr>
          <a:xfrm>
            <a:off x="7175093" y="4597078"/>
            <a:ext cx="5231655" cy="2626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7277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第一PPT，www.1ppt.com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3944</TotalTime>
  <Words>2289</Words>
  <Application>Microsoft Office PowerPoint</Application>
  <PresentationFormat>寬螢幕</PresentationFormat>
  <Paragraphs>434</Paragraphs>
  <Slides>87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27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87</vt:i4>
      </vt:variant>
    </vt:vector>
  </HeadingPairs>
  <TitlesOfParts>
    <vt:vector size="115" baseType="lpstr">
      <vt:lpstr>Agency FB</vt:lpstr>
      <vt:lpstr>等线</vt:lpstr>
      <vt:lpstr>FontAwesome</vt:lpstr>
      <vt:lpstr>Franklin Gothic Book</vt:lpstr>
      <vt:lpstr>Gill Sans</vt:lpstr>
      <vt:lpstr>Helvetica Neue</vt:lpstr>
      <vt:lpstr>League Gothic Regular</vt:lpstr>
      <vt:lpstr>LilyUPC</vt:lpstr>
      <vt:lpstr>Microsoft YaHei</vt:lpstr>
      <vt:lpstr>Microsoft YaHei</vt:lpstr>
      <vt:lpstr>宋体</vt:lpstr>
      <vt:lpstr>Swis721 Lt BT</vt:lpstr>
      <vt:lpstr>華康儷中黑</vt:lpstr>
      <vt:lpstr>華康儷粗圓(P)</vt:lpstr>
      <vt:lpstr>微软雅黑 Light</vt:lpstr>
      <vt:lpstr>微軟正黑體</vt:lpstr>
      <vt:lpstr>新細明體</vt:lpstr>
      <vt:lpstr>標楷體</vt:lpstr>
      <vt:lpstr>Arial</vt:lpstr>
      <vt:lpstr>Calibri</vt:lpstr>
      <vt:lpstr>Calibri Light</vt:lpstr>
      <vt:lpstr>Century Gothic</vt:lpstr>
      <vt:lpstr>Impact</vt:lpstr>
      <vt:lpstr>Segoe UI Emoji</vt:lpstr>
      <vt:lpstr>Segoe UI Semilight</vt:lpstr>
      <vt:lpstr>Wingdings</vt:lpstr>
      <vt:lpstr>Wingdings 2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</dc:title>
  <dc:creator>user</dc:creator>
  <cp:keywords>user</cp:keywords>
  <dc:description>user</dc:description>
  <cp:lastModifiedBy>Windows 使用者</cp:lastModifiedBy>
  <cp:revision>184</cp:revision>
  <cp:lastPrinted>2022-09-14T01:45:56Z</cp:lastPrinted>
  <dcterms:created xsi:type="dcterms:W3CDTF">2017-05-27T04:45:00Z</dcterms:created>
  <dcterms:modified xsi:type="dcterms:W3CDTF">2025-09-30T23:22:48Z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