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56" r:id="rId2"/>
    <p:sldId id="257" r:id="rId3"/>
    <p:sldId id="258" r:id="rId4"/>
    <p:sldId id="329" r:id="rId5"/>
    <p:sldId id="259" r:id="rId6"/>
    <p:sldId id="436" r:id="rId7"/>
    <p:sldId id="470" r:id="rId8"/>
    <p:sldId id="295" r:id="rId9"/>
    <p:sldId id="297" r:id="rId10"/>
    <p:sldId id="451" r:id="rId11"/>
    <p:sldId id="338" r:id="rId12"/>
    <p:sldId id="471" r:id="rId13"/>
    <p:sldId id="475" r:id="rId14"/>
    <p:sldId id="476" r:id="rId15"/>
    <p:sldId id="477" r:id="rId16"/>
    <p:sldId id="474" r:id="rId17"/>
    <p:sldId id="478" r:id="rId18"/>
    <p:sldId id="452" r:id="rId19"/>
    <p:sldId id="305" r:id="rId20"/>
    <p:sldId id="306" r:id="rId21"/>
    <p:sldId id="307" r:id="rId22"/>
    <p:sldId id="308" r:id="rId23"/>
    <p:sldId id="309" r:id="rId24"/>
    <p:sldId id="310" r:id="rId25"/>
    <p:sldId id="453" r:id="rId26"/>
    <p:sldId id="376" r:id="rId27"/>
    <p:sldId id="377" r:id="rId28"/>
    <p:sldId id="378" r:id="rId29"/>
    <p:sldId id="379" r:id="rId30"/>
    <p:sldId id="380" r:id="rId31"/>
    <p:sldId id="381" r:id="rId32"/>
    <p:sldId id="454" r:id="rId33"/>
    <p:sldId id="342" r:id="rId34"/>
    <p:sldId id="343" r:id="rId35"/>
    <p:sldId id="344" r:id="rId36"/>
    <p:sldId id="438" r:id="rId37"/>
    <p:sldId id="417" r:id="rId38"/>
    <p:sldId id="288" r:id="rId39"/>
    <p:sldId id="421" r:id="rId40"/>
    <p:sldId id="423" r:id="rId41"/>
    <p:sldId id="467" r:id="rId42"/>
    <p:sldId id="468" r:id="rId43"/>
    <p:sldId id="494" r:id="rId44"/>
    <p:sldId id="491" r:id="rId45"/>
    <p:sldId id="492" r:id="rId46"/>
    <p:sldId id="493" r:id="rId47"/>
    <p:sldId id="484" r:id="rId48"/>
    <p:sldId id="485" r:id="rId49"/>
    <p:sldId id="486" r:id="rId50"/>
    <p:sldId id="487" r:id="rId51"/>
    <p:sldId id="507" r:id="rId52"/>
    <p:sldId id="335" r:id="rId53"/>
    <p:sldId id="422" r:id="rId54"/>
    <p:sldId id="433" r:id="rId55"/>
    <p:sldId id="434" r:id="rId56"/>
    <p:sldId id="429" r:id="rId57"/>
    <p:sldId id="430" r:id="rId58"/>
    <p:sldId id="435" r:id="rId59"/>
    <p:sldId id="397" r:id="rId60"/>
    <p:sldId id="456" r:id="rId61"/>
    <p:sldId id="403" r:id="rId62"/>
    <p:sldId id="466" r:id="rId63"/>
    <p:sldId id="465" r:id="rId64"/>
    <p:sldId id="500" r:id="rId65"/>
    <p:sldId id="501" r:id="rId66"/>
    <p:sldId id="502" r:id="rId67"/>
    <p:sldId id="503" r:id="rId68"/>
    <p:sldId id="504" r:id="rId69"/>
    <p:sldId id="505" r:id="rId70"/>
    <p:sldId id="506" r:id="rId71"/>
    <p:sldId id="482" r:id="rId72"/>
    <p:sldId id="479" r:id="rId73"/>
    <p:sldId id="480" r:id="rId74"/>
    <p:sldId id="481" r:id="rId75"/>
    <p:sldId id="495" r:id="rId76"/>
    <p:sldId id="301" r:id="rId77"/>
    <p:sldId id="282" r:id="rId78"/>
  </p:sldIdLst>
  <p:sldSz cx="12192000" cy="6858000"/>
  <p:notesSz cx="6797675" cy="98742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8C"/>
    <a:srgbClr val="68007F"/>
    <a:srgbClr val="9C007F"/>
    <a:srgbClr val="E40059"/>
    <a:srgbClr val="E50C61"/>
    <a:srgbClr val="EA6096"/>
    <a:srgbClr val="002060"/>
    <a:srgbClr val="4E005F"/>
    <a:srgbClr val="005BD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4890F2F4-5A92-47D6-A022-FC4C55FC539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BE4282D7-2601-443A-AFCA-B4B1E8D5AF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D33195DE-BB0A-46EC-BE55-2C5073067C8E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20" tIns="43960" rIns="87920" bIns="4396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27" y="4752568"/>
            <a:ext cx="5438140" cy="3887210"/>
          </a:xfrm>
          <a:prstGeom prst="rect">
            <a:avLst/>
          </a:prstGeom>
        </p:spPr>
        <p:txBody>
          <a:bodyPr vert="horz" lIns="87920" tIns="43960" rIns="87920" bIns="4396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36937605-6548-4B22-A393-5E17172BD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20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新進館藏指的是圖書館每學期新採購入館的圖書、視聽資料、電子書的清單，可以按新輸入館的月份、語言別、館藏類型</a:t>
            </a:r>
            <a:r>
              <a:rPr lang="en-US" altLang="zh-TW" dirty="0"/>
              <a:t>…</a:t>
            </a:r>
            <a:r>
              <a:rPr lang="zh-TW" altLang="en-US" dirty="0"/>
              <a:t>做更細部的篩選。</a:t>
            </a:r>
            <a:endParaRPr lang="en-US" altLang="zh-TW" dirty="0"/>
          </a:p>
          <a:p>
            <a:r>
              <a:rPr lang="zh-TW" altLang="en-US" dirty="0"/>
              <a:t>如果您喜歡閱讀新書的話，可以多加利用此功能喔！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119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357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698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9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12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在館藏查詢結果列表頁面，提供了以下功能，包括：</a:t>
            </a:r>
            <a:endParaRPr lang="en-US" altLang="zh-TW" dirty="0"/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主要資料顯示區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查詢列表頁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限縮查詢條件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出版年度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後分類篩選</a:t>
            </a:r>
            <a:endParaRPr lang="en-US" altLang="zh-TW" sz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更多選項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列印、收藏、匯出、轉寄</a:t>
            </a:r>
            <a:endParaRPr lang="en-US" altLang="zh-TW" sz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排序與檢視切換</a:t>
            </a:r>
            <a:endParaRPr lang="en-US" altLang="zh-TW" sz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加值功能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延伸查詢、轉寄、匯出。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14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在右上功能列的部分，提供了快速回到圖書館入口網首頁的連結</a:t>
            </a:r>
            <a:r>
              <a:rPr lang="en-US" altLang="zh-TW" dirty="0"/>
              <a:t>:</a:t>
            </a:r>
          </a:p>
          <a:p>
            <a:r>
              <a:rPr lang="zh-TW" altLang="en-US" dirty="0"/>
              <a:t>在語言介面的選擇部分，則提供中文以及英文兩種語言的選擇；</a:t>
            </a:r>
            <a:endParaRPr lang="en-US" altLang="zh-TW" dirty="0"/>
          </a:p>
          <a:p>
            <a:r>
              <a:rPr lang="zh-TW" altLang="en-US" dirty="0"/>
              <a:t>因為館藏查詢系統另外包含了個人借閱資訊的查詢功能，需要使用個人帳密做登入，帳密的部分，是透過學校的</a:t>
            </a:r>
            <a:r>
              <a:rPr lang="en-US" altLang="zh-TW" dirty="0"/>
              <a:t>email</a:t>
            </a:r>
            <a:r>
              <a:rPr lang="zh-TW" altLang="en-US" dirty="0"/>
              <a:t>系統做認證，請大家使用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AIP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SIP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的帳密做登入即可。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809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此時點選自己的名字，會出現個人書房、我的借閱以及我的預約三個選項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722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電子書是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將圖書資料數位化後，透過不同的設備來閱讀、利用個人電腦或智慧型手機下載內容閱讀、電子書的複本多的話可多人使用、隨時隨地方便使用、不怕遺失或逾期及全年無休，超便利等所以這麼好的電子書你一定要來使用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1910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如何使用及進入電子書，我們可以由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圖書館網頁－館藏查詢進入及由圖書館網頁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634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44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084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1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3.svg"/><Relationship Id="rId4" Type="http://schemas.openxmlformats.org/officeDocument/2006/relationships/image" Target="../media/image48.png"/><Relationship Id="rId9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2.svg"/><Relationship Id="rId3" Type="http://schemas.openxmlformats.org/officeDocument/2006/relationships/image" Target="../media/image9.svg"/><Relationship Id="rId7" Type="http://schemas.openxmlformats.org/officeDocument/2006/relationships/image" Target="../media/image66.svg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68.sv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h.edu.tw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hyperlink" Target="http://www.lib.uch.edu.tw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hyperlink" Target="https://pxhere.com/zh/photo/477150" TargetMode="External"/><Relationship Id="rId4" Type="http://schemas.openxmlformats.org/officeDocument/2006/relationships/image" Target="../media/image12.svg"/><Relationship Id="rId9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3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5.svg"/><Relationship Id="rId7" Type="http://schemas.openxmlformats.org/officeDocument/2006/relationships/image" Target="../media/image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7.svg"/><Relationship Id="rId10" Type="http://schemas.openxmlformats.org/officeDocument/2006/relationships/image" Target="../media/image25.jpeg"/><Relationship Id="rId4" Type="http://schemas.openxmlformats.org/officeDocument/2006/relationships/image" Target="../media/image22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755837" y="2386147"/>
            <a:ext cx="4876800" cy="189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6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圖書館</a:t>
            </a:r>
            <a:endParaRPr lang="en-US" altLang="zh-TW" sz="6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dist">
              <a:buNone/>
            </a:pPr>
            <a:r>
              <a:rPr lang="zh-TW" alt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進修部新生教育</a:t>
            </a:r>
            <a:endParaRPr lang="en-US" altLang="zh-TW" sz="48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818067" y="3445580"/>
            <a:ext cx="4752340" cy="38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3760891" y="5538232"/>
            <a:ext cx="556150" cy="428590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239814" y="5538232"/>
            <a:ext cx="556150" cy="428590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718737" y="5538232"/>
            <a:ext cx="556150" cy="428590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5151410" y="5538232"/>
            <a:ext cx="556150" cy="428590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630331" y="5538232"/>
            <a:ext cx="556150" cy="428590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114</a:t>
            </a:r>
            <a:r>
              <a:rPr lang="zh-TW" altLang="en-US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學年度 第 </a:t>
            </a: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學期</a:t>
            </a:r>
            <a:endParaRPr lang="en-US" altLang="zh-TW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00"/>
                            </p:stCondLst>
                            <p:childTnLst>
                              <p:par>
                                <p:cTn id="5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475203" y="2841486"/>
            <a:ext cx="3241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0" dirty="0">
                <a:latin typeface="微软雅黑" panose="020B0503020204020204" charset="-122"/>
                <a:ea typeface="微软雅黑" panose="020B0503020204020204" charset="-122"/>
              </a:rPr>
              <a:t>Q &amp; A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484211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273591" y="301984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活動好康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86187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二手書分送活動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220" y="1495500"/>
            <a:ext cx="6106658" cy="458297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0783A04-6F42-4A40-A166-E6BBD3CDC671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685710"/>
            <a:ext cx="5436000" cy="59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3421283" y="1537680"/>
            <a:ext cx="5987398" cy="37826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9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借</a:t>
            </a:r>
            <a:r>
              <a:rPr lang="zh-TW" altLang="en-US" sz="166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書</a:t>
            </a:r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吧！</a:t>
            </a:r>
            <a: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rgbClr val="9C007F"/>
                </a:solidFill>
                <a:latin typeface="微软雅黑" panose="020B0503020204020204" charset="-122"/>
                <a:ea typeface="微软雅黑" panose="020B0503020204020204" charset="-122"/>
              </a:rPr>
              <a:t>好康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等你來～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688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534" y="2384436"/>
            <a:ext cx="3656393" cy="2969578"/>
          </a:xfrm>
          <a:prstGeom prst="rect">
            <a:avLst/>
          </a:prstGeom>
        </p:spPr>
      </p:pic>
      <p:sp>
        <p:nvSpPr>
          <p:cNvPr id="28" name="Freeform 16">
            <a:extLst>
              <a:ext uri="{FF2B5EF4-FFF2-40B4-BE49-F238E27FC236}">
                <a16:creationId xmlns:a16="http://schemas.microsoft.com/office/drawing/2014/main" id="{3EF99882-37D4-4395-9015-D1A3DF2EE67A}"/>
              </a:ext>
            </a:extLst>
          </p:cNvPr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5951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借書集點換好禮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9515073" y="542966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endParaRPr lang="zh-TW" altLang="en-US" sz="3200" b="1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CDF3C80-A132-4C7A-9DF1-810A5C559D61}"/>
              </a:ext>
            </a:extLst>
          </p:cNvPr>
          <p:cNvGrpSpPr/>
          <p:nvPr/>
        </p:nvGrpSpPr>
        <p:grpSpPr>
          <a:xfrm>
            <a:off x="7579185" y="1158389"/>
            <a:ext cx="3307470" cy="1549568"/>
            <a:chOff x="6890743" y="923954"/>
            <a:chExt cx="3307470" cy="154956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8839" y="923954"/>
              <a:ext cx="3299374" cy="1468899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6890743" y="2104190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150</a:t>
              </a:r>
              <a:r>
                <a:rPr lang="zh-TW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元</a:t>
              </a: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0299" y="1293391"/>
            <a:ext cx="4948920" cy="4948920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3803337" y="5328106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快扣手機背帶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:300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843771" y="5344479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小米藍芽耳機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:500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sp>
        <p:nvSpPr>
          <p:cNvPr id="30" name="文字方塊 29"/>
          <p:cNvSpPr txBox="1"/>
          <p:nvPr/>
        </p:nvSpPr>
        <p:spPr>
          <a:xfrm rot="21014699">
            <a:off x="-413576" y="3850405"/>
            <a:ext cx="13390339" cy="5847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spc="600" dirty="0"/>
              <a:t>數量</a:t>
            </a:r>
            <a:r>
              <a:rPr lang="zh-TW" altLang="en-US" sz="3200" spc="600" dirty="0"/>
              <a:t>有限</a:t>
            </a:r>
            <a:r>
              <a:rPr lang="zh-TW" altLang="en-US" spc="600" dirty="0"/>
              <a:t>，換完為止！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214026" y="2699311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麥當勞商品券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:130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C77677D-5225-41CB-9EC2-329055044C9D}"/>
              </a:ext>
            </a:extLst>
          </p:cNvPr>
          <p:cNvGrpSpPr/>
          <p:nvPr/>
        </p:nvGrpSpPr>
        <p:grpSpPr>
          <a:xfrm>
            <a:off x="403860" y="765955"/>
            <a:ext cx="6494979" cy="1138773"/>
            <a:chOff x="403860" y="765955"/>
            <a:chExt cx="6494979" cy="1138773"/>
          </a:xfrm>
        </p:grpSpPr>
        <p:grpSp>
          <p:nvGrpSpPr>
            <p:cNvPr id="18" name="群組 17"/>
            <p:cNvGrpSpPr/>
            <p:nvPr/>
          </p:nvGrpSpPr>
          <p:grpSpPr>
            <a:xfrm>
              <a:off x="403860" y="803458"/>
              <a:ext cx="457200" cy="457200"/>
              <a:chOff x="403860" y="803458"/>
              <a:chExt cx="457200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04949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  <p:sp>
          <p:nvSpPr>
            <p:cNvPr id="15" name="文字方塊 14"/>
            <p:cNvSpPr txBox="1"/>
            <p:nvPr/>
          </p:nvSpPr>
          <p:spPr>
            <a:xfrm>
              <a:off x="954653" y="765955"/>
              <a:ext cx="594418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借書、借影片、借電子書</a:t>
              </a: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集點</a:t>
              </a:r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換好禮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！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8685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1666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今夏動次動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好夢眠眠</a:t>
            </a:r>
            <a:r>
              <a:rPr kumimoji="1" lang="en-US" altLang="zh-HK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閱讀推廣活動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F9E12E1-AF16-496A-9D93-BBE1BBF39F97}"/>
              </a:ext>
            </a:extLst>
          </p:cNvPr>
          <p:cNvGrpSpPr/>
          <p:nvPr/>
        </p:nvGrpSpPr>
        <p:grpSpPr>
          <a:xfrm>
            <a:off x="361315" y="701840"/>
            <a:ext cx="7539394" cy="1692771"/>
            <a:chOff x="361315" y="701840"/>
            <a:chExt cx="7539394" cy="1692771"/>
          </a:xfrm>
        </p:grpSpPr>
        <p:sp>
          <p:nvSpPr>
            <p:cNvPr id="15" name="文字方塊 14"/>
            <p:cNvSpPr txBox="1"/>
            <p:nvPr/>
          </p:nvSpPr>
          <p:spPr>
            <a:xfrm>
              <a:off x="893663" y="701840"/>
              <a:ext cx="7007046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借書、借影片、借電子書、使用電子資源。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10-12</a:t>
              </a:r>
              <a:r>
                <a:rPr lang="zh-TW" altLang="en-US" sz="2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每個月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滿</a:t>
              </a:r>
              <a:r>
                <a:rPr lang="en-US" altLang="zh-TW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en-US" sz="4000" b="1" dirty="0">
                  <a:solidFill>
                    <a:srgbClr val="E400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抽好獎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！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越多</a:t>
              </a:r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中奬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機率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越高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～</a:t>
              </a:r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61315" y="754063"/>
              <a:ext cx="457200" cy="457200"/>
              <a:chOff x="403860" y="803458"/>
              <a:chExt cx="457200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11150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F56C2FB-FD1B-4599-9D0A-BF8C5F359E36}"/>
              </a:ext>
            </a:extLst>
          </p:cNvPr>
          <p:cNvGrpSpPr/>
          <p:nvPr/>
        </p:nvGrpSpPr>
        <p:grpSpPr>
          <a:xfrm>
            <a:off x="361315" y="2540197"/>
            <a:ext cx="4307741" cy="523220"/>
            <a:chOff x="361315" y="2540197"/>
            <a:chExt cx="4307741" cy="523220"/>
          </a:xfrm>
        </p:grpSpPr>
        <p:grpSp>
          <p:nvGrpSpPr>
            <p:cNvPr id="39" name="群組 38"/>
            <p:cNvGrpSpPr/>
            <p:nvPr/>
          </p:nvGrpSpPr>
          <p:grpSpPr>
            <a:xfrm>
              <a:off x="361315" y="2555029"/>
              <a:ext cx="461260" cy="457200"/>
              <a:chOff x="403860" y="803458"/>
              <a:chExt cx="461260" cy="457200"/>
            </a:xfrm>
          </p:grpSpPr>
          <p:sp>
            <p:nvSpPr>
              <p:cNvPr id="41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6" name="文本框 571"/>
              <p:cNvSpPr txBox="1"/>
              <p:nvPr/>
            </p:nvSpPr>
            <p:spPr>
              <a:xfrm>
                <a:off x="411150" y="845873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sp>
          <p:nvSpPr>
            <p:cNvPr id="47" name="文字方塊 46"/>
            <p:cNvSpPr txBox="1"/>
            <p:nvPr/>
          </p:nvSpPr>
          <p:spPr>
            <a:xfrm>
              <a:off x="893663" y="2540197"/>
              <a:ext cx="3775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所有項目累計滿百抽！</a:t>
              </a: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774" y="166559"/>
            <a:ext cx="3299374" cy="1468899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11170224" y="380269"/>
            <a:ext cx="766557" cy="92333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TW" dirty="0"/>
              <a:t>100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200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300</a:t>
            </a:r>
            <a:r>
              <a:rPr lang="zh-TW" altLang="en-US" dirty="0"/>
              <a:t>元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448536" y="614763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/>
              <a:t>智慧體脂計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5284628" y="6202053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zh-TW" sz="2000" b="1" dirty="0"/>
              <a:t>磁吸</a:t>
            </a:r>
            <a:r>
              <a:rPr lang="en-US" altLang="zh-TW" sz="2000" b="1" dirty="0"/>
              <a:t>2</a:t>
            </a:r>
            <a:r>
              <a:rPr lang="zh-HK" altLang="zh-TW" sz="2000" b="1" dirty="0"/>
              <a:t>用保溫杯</a:t>
            </a:r>
            <a:endParaRPr lang="zh-TW" altLang="en-US" sz="2000" b="1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2505670" y="6194241"/>
            <a:ext cx="2752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5</a:t>
            </a:r>
            <a:r>
              <a:rPr lang="zh-TW" altLang="zh-TW" sz="2000" b="1" dirty="0"/>
              <a:t>合</a:t>
            </a:r>
            <a:r>
              <a:rPr lang="en-US" altLang="zh-TW" sz="2000" b="1" dirty="0"/>
              <a:t>1</a:t>
            </a:r>
            <a:r>
              <a:rPr lang="zh-TW" altLang="zh-TW" sz="2000" b="1" dirty="0"/>
              <a:t>萬用磁吸行動電源</a:t>
            </a: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5" y="4179166"/>
            <a:ext cx="1850609" cy="1981301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532" y="2860781"/>
            <a:ext cx="1532796" cy="3333460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55" y="3945208"/>
            <a:ext cx="2970720" cy="2064928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7127306" y="4098531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11</a:t>
            </a:r>
            <a:r>
              <a:rPr lang="zh-TW" altLang="en-US" b="1" dirty="0"/>
              <a:t>月</a:t>
            </a:r>
            <a:r>
              <a:rPr lang="en-US" altLang="zh-TW" b="1" dirty="0"/>
              <a:t>:</a:t>
            </a:r>
            <a:r>
              <a:rPr lang="zh-HK" altLang="zh-TW" b="1" dirty="0"/>
              <a:t>磁吸式藍芽相機手把</a:t>
            </a:r>
            <a:endParaRPr lang="zh-TW" altLang="en-US" b="1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10134856" y="4121549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10</a:t>
            </a:r>
            <a:r>
              <a:rPr lang="zh-TW" altLang="en-US" b="1" dirty="0"/>
              <a:t>月</a:t>
            </a:r>
            <a:r>
              <a:rPr lang="en-US" altLang="zh-TW" b="1" dirty="0"/>
              <a:t>:</a:t>
            </a:r>
            <a:r>
              <a:rPr lang="zh-TW" altLang="zh-TW" b="1" dirty="0"/>
              <a:t>倒影拍攝神器</a:t>
            </a:r>
            <a:endParaRPr lang="zh-TW" altLang="en-US" b="1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10150417" y="6056179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12</a:t>
            </a:r>
            <a:r>
              <a:rPr lang="zh-TW" altLang="en-US" b="1" dirty="0"/>
              <a:t>月</a:t>
            </a:r>
            <a:r>
              <a:rPr lang="en-US" altLang="zh-TW" b="1" dirty="0"/>
              <a:t>:</a:t>
            </a:r>
            <a:r>
              <a:rPr lang="zh-HK" altLang="zh-TW" b="1" dirty="0"/>
              <a:t>行動電源</a:t>
            </a:r>
            <a:endParaRPr lang="zh-TW" altLang="en-US" b="1" dirty="0"/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5957" y="2685042"/>
            <a:ext cx="3492159" cy="1396863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0417" y="2022293"/>
            <a:ext cx="1916279" cy="2154065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997" y="4405588"/>
            <a:ext cx="2160971" cy="2160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2059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565427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借好書．考好運．拿證照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借閱推廣活動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621842" y="3485623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765695" y="3400336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01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0" name="TextBox 170"/>
          <p:cNvSpPr txBox="1"/>
          <p:nvPr/>
        </p:nvSpPr>
        <p:spPr>
          <a:xfrm>
            <a:off x="7075301" y="5792820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03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61060" y="802975"/>
            <a:ext cx="5944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</a:t>
            </a:r>
            <a:r>
              <a:rPr lang="zh-HK" altLang="zh-TW" sz="2800" b="1" dirty="0">
                <a:solidFill>
                  <a:srgbClr val="9C007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證照考試用書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HK" altLang="zh-TW" sz="4000" b="1" dirty="0">
                <a:solidFill>
                  <a:srgbClr val="E4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紙本或電子書</a:t>
            </a:r>
            <a:r>
              <a:rPr lang="en-US" altLang="zh-TW" sz="4000" b="1" dirty="0">
                <a:solidFill>
                  <a:srgbClr val="E4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HK" altLang="zh-TW" sz="4000" b="1" dirty="0">
                <a:solidFill>
                  <a:srgbClr val="E4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HK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即可現場扭各式好禮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403860" y="803458"/>
            <a:ext cx="457893" cy="457200"/>
            <a:chOff x="403860" y="803458"/>
            <a:chExt cx="457893" cy="457200"/>
          </a:xfrm>
        </p:grpSpPr>
        <p:sp>
          <p:nvSpPr>
            <p:cNvPr id="36" name="矩形: 圆角 26"/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571"/>
            <p:cNvSpPr txBox="1"/>
            <p:nvPr/>
          </p:nvSpPr>
          <p:spPr>
            <a:xfrm>
              <a:off x="443049" y="8458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5133453" y="347462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米家體脂計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7551918" y="57198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香氛燈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2815722" y="53523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星巴克復古背包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8339358" y="19420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睡眠眼罩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735" y="1272666"/>
            <a:ext cx="3166129" cy="20638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732" y="3298113"/>
            <a:ext cx="1824360" cy="249470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637" y="694969"/>
            <a:ext cx="1972992" cy="142727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435" y="4751277"/>
            <a:ext cx="2060168" cy="171753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155" y="2215003"/>
            <a:ext cx="1214261" cy="3061162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5215887" y="64393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耳機包護套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559" y="2342597"/>
            <a:ext cx="2147783" cy="286209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4423" y="503230"/>
            <a:ext cx="2027602" cy="2113273"/>
          </a:xfrm>
          <a:prstGeom prst="rect">
            <a:avLst/>
          </a:prstGeom>
        </p:spPr>
      </p:pic>
      <p:sp>
        <p:nvSpPr>
          <p:cNvPr id="43" name="文字方塊 42"/>
          <p:cNvSpPr txBox="1"/>
          <p:nvPr/>
        </p:nvSpPr>
        <p:spPr>
          <a:xfrm>
            <a:off x="10127751" y="45009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拉布布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10759643" y="22078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史迪奇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0549" y="2335455"/>
            <a:ext cx="1668514" cy="1428218"/>
          </a:xfrm>
          <a:prstGeom prst="rect">
            <a:avLst/>
          </a:prstGeom>
        </p:spPr>
      </p:pic>
      <p:sp>
        <p:nvSpPr>
          <p:cNvPr id="3" name="AutoShape 2" descr="家居膠囊咖啡扭蛋機多趣酷思專用手動扭蛋咖啡機廠家直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4" name="Picture 6" descr="Bacchuspirit 扭蛋機附100顆扭蛋咖啡膠囊扭蛋機家用扭蛋機咖啡膠囊收納機扭蛋抽獎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000" b="85000" l="313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803" t="23038" r="28139" b="15435"/>
          <a:stretch/>
        </p:blipFill>
        <p:spPr bwMode="auto">
          <a:xfrm>
            <a:off x="-68687" y="1920032"/>
            <a:ext cx="3126188" cy="48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30"/>
          <p:cNvSpPr txBox="1"/>
          <p:nvPr/>
        </p:nvSpPr>
        <p:spPr>
          <a:xfrm rot="19463081">
            <a:off x="9104710" y="542966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證照用書扭好禮</a:t>
            </a:r>
            <a:endParaRPr lang="zh-TW" altLang="en-US" sz="3200" b="1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 rot="21014699">
            <a:off x="-413576" y="3850405"/>
            <a:ext cx="13390339" cy="5847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spc="600" dirty="0"/>
              <a:t>數量</a:t>
            </a:r>
            <a:r>
              <a:rPr lang="zh-TW" altLang="en-US" sz="3200" spc="600" dirty="0"/>
              <a:t>有限</a:t>
            </a:r>
            <a:r>
              <a:rPr lang="zh-TW" altLang="en-US" spc="600" dirty="0" smtClean="0"/>
              <a:t>，</a:t>
            </a:r>
            <a:r>
              <a:rPr lang="zh-TW" altLang="en-US" spc="600" dirty="0"/>
              <a:t>扭</a:t>
            </a:r>
            <a:r>
              <a:rPr lang="zh-TW" altLang="en-US" spc="600" dirty="0" smtClean="0"/>
              <a:t>完</a:t>
            </a:r>
            <a:r>
              <a:rPr lang="zh-TW" altLang="en-US" spc="600" dirty="0"/>
              <a:t>為止！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9104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48" grpId="0"/>
      <p:bldP spid="50" grpId="0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657AA3A-1FE2-42F3-A0F5-143E0F2EC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922" y="106939"/>
            <a:ext cx="5839992" cy="6644121"/>
          </a:xfrm>
        </p:spPr>
      </p:pic>
    </p:spTree>
    <p:extLst>
      <p:ext uri="{BB962C8B-B14F-4D97-AF65-F5344CB8AC3E}">
        <p14:creationId xmlns:p14="http://schemas.microsoft.com/office/powerpoint/2010/main" val="32987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475203" y="2841486"/>
            <a:ext cx="3241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0" dirty="0">
                <a:latin typeface="微软雅黑" panose="020B0503020204020204" charset="-122"/>
                <a:ea typeface="微软雅黑" panose="020B0503020204020204" charset="-122"/>
              </a:rPr>
              <a:t>Q &amp; A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9926623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654910" y="2899447"/>
            <a:ext cx="618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開、閉館時間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44615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1071996" y="2766621"/>
            <a:ext cx="3008380" cy="662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265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課程重點</a:t>
            </a:r>
            <a:endParaRPr lang="zh-CN" altLang="en-US" sz="4265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431035" y="284213"/>
            <a:ext cx="1192345" cy="666115"/>
            <a:chOff x="2215144" y="927951"/>
            <a:chExt cx="1244730" cy="915925"/>
          </a:xfrm>
        </p:grpSpPr>
        <p:sp>
          <p:nvSpPr>
            <p:cNvPr id="46" name="平行四边形 4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431035" y="957601"/>
            <a:ext cx="1192345" cy="672217"/>
            <a:chOff x="2215144" y="1952311"/>
            <a:chExt cx="1244730" cy="924318"/>
          </a:xfrm>
        </p:grpSpPr>
        <p:sp>
          <p:nvSpPr>
            <p:cNvPr id="49" name="平行四边形 48"/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0" name="文本框 10"/>
            <p:cNvSpPr txBox="1"/>
            <p:nvPr/>
          </p:nvSpPr>
          <p:spPr>
            <a:xfrm>
              <a:off x="2393075" y="1952311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431035" y="1660635"/>
            <a:ext cx="1192345" cy="666115"/>
            <a:chOff x="2215144" y="3018134"/>
            <a:chExt cx="1244730" cy="915925"/>
          </a:xfrm>
        </p:grpSpPr>
        <p:sp>
          <p:nvSpPr>
            <p:cNvPr id="52" name="平行四边形 51"/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3" name="文本框 11"/>
            <p:cNvSpPr txBox="1"/>
            <p:nvPr/>
          </p:nvSpPr>
          <p:spPr>
            <a:xfrm>
              <a:off x="2393075" y="3018134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431035" y="2346173"/>
            <a:ext cx="1192345" cy="677512"/>
            <a:chOff x="2215144" y="4047039"/>
            <a:chExt cx="1244730" cy="931598"/>
          </a:xfrm>
        </p:grpSpPr>
        <p:sp>
          <p:nvSpPr>
            <p:cNvPr id="55" name="平行四边形 54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2393075" y="4047039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336706" y="301961"/>
            <a:ext cx="5143000" cy="612920"/>
            <a:chOff x="4315150" y="953426"/>
            <a:chExt cx="3857250" cy="540057"/>
          </a:xfrm>
        </p:grpSpPr>
        <p:sp>
          <p:nvSpPr>
            <p:cNvPr id="61" name="矩形 60"/>
            <p:cNvSpPr/>
            <p:nvPr/>
          </p:nvSpPr>
          <p:spPr>
            <a:xfrm>
              <a:off x="4841196" y="1036090"/>
              <a:ext cx="3015224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環境介紹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36706" y="994735"/>
            <a:ext cx="5143000" cy="612920"/>
            <a:chOff x="4315150" y="1647579"/>
            <a:chExt cx="3857250" cy="540057"/>
          </a:xfrm>
        </p:grpSpPr>
        <p:sp>
          <p:nvSpPr>
            <p:cNvPr id="64" name="矩形 63"/>
            <p:cNvSpPr/>
            <p:nvPr/>
          </p:nvSpPr>
          <p:spPr>
            <a:xfrm>
              <a:off x="4841196" y="1730243"/>
              <a:ext cx="2827147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好康活動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平行四边形 64"/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336706" y="1687507"/>
            <a:ext cx="5143000" cy="612920"/>
            <a:chOff x="4315150" y="2341731"/>
            <a:chExt cx="3857250" cy="540057"/>
          </a:xfrm>
        </p:grpSpPr>
        <p:sp>
          <p:nvSpPr>
            <p:cNvPr id="67" name="矩形 66"/>
            <p:cNvSpPr/>
            <p:nvPr/>
          </p:nvSpPr>
          <p:spPr>
            <a:xfrm>
              <a:off x="4841196" y="2424395"/>
              <a:ext cx="3241668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開閉館時間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平行四边形 67"/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336706" y="2388596"/>
            <a:ext cx="5143000" cy="612920"/>
            <a:chOff x="4315150" y="3035884"/>
            <a:chExt cx="3857250" cy="540057"/>
          </a:xfrm>
        </p:grpSpPr>
        <p:sp>
          <p:nvSpPr>
            <p:cNvPr id="70" name="矩形 69"/>
            <p:cNvSpPr/>
            <p:nvPr/>
          </p:nvSpPr>
          <p:spPr>
            <a:xfrm>
              <a:off x="4841196" y="3118548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入館須知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1" name="等腰三角形 80"/>
          <p:cNvSpPr/>
          <p:nvPr/>
        </p:nvSpPr>
        <p:spPr>
          <a:xfrm>
            <a:off x="-125866" y="4437500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2" name="等腰三角形 81"/>
          <p:cNvSpPr/>
          <p:nvPr/>
        </p:nvSpPr>
        <p:spPr>
          <a:xfrm>
            <a:off x="1348800" y="5033297"/>
            <a:ext cx="2607127" cy="1948097"/>
          </a:xfrm>
          <a:prstGeom prst="triangl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9" name="组合 44">
            <a:extLst>
              <a:ext uri="{FF2B5EF4-FFF2-40B4-BE49-F238E27FC236}">
                <a16:creationId xmlns:a16="http://schemas.microsoft.com/office/drawing/2014/main" id="{3F356578-1D61-42DA-AC73-F41976463633}"/>
              </a:ext>
            </a:extLst>
          </p:cNvPr>
          <p:cNvGrpSpPr/>
          <p:nvPr/>
        </p:nvGrpSpPr>
        <p:grpSpPr>
          <a:xfrm>
            <a:off x="4312415" y="3066139"/>
            <a:ext cx="1192345" cy="666115"/>
            <a:chOff x="2215144" y="927951"/>
            <a:chExt cx="1244730" cy="915925"/>
          </a:xfrm>
        </p:grpSpPr>
        <p:sp>
          <p:nvSpPr>
            <p:cNvPr id="30" name="平行四边形 45">
              <a:extLst>
                <a:ext uri="{FF2B5EF4-FFF2-40B4-BE49-F238E27FC236}">
                  <a16:creationId xmlns:a16="http://schemas.microsoft.com/office/drawing/2014/main" id="{F879A161-4410-4BFE-A954-C1AE6A0CCA6D}"/>
                </a:ext>
              </a:extLst>
            </p:cNvPr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31" name="文本框 9">
              <a:extLst>
                <a:ext uri="{FF2B5EF4-FFF2-40B4-BE49-F238E27FC236}">
                  <a16:creationId xmlns:a16="http://schemas.microsoft.com/office/drawing/2014/main" id="{C523D6BA-C554-4CF9-B448-271AF9EA6432}"/>
                </a:ext>
              </a:extLst>
            </p:cNvPr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组合 59">
            <a:extLst>
              <a:ext uri="{FF2B5EF4-FFF2-40B4-BE49-F238E27FC236}">
                <a16:creationId xmlns:a16="http://schemas.microsoft.com/office/drawing/2014/main" id="{170B7AFB-818A-487E-9A22-6A70667D5B43}"/>
              </a:ext>
            </a:extLst>
          </p:cNvPr>
          <p:cNvGrpSpPr/>
          <p:nvPr/>
        </p:nvGrpSpPr>
        <p:grpSpPr>
          <a:xfrm>
            <a:off x="5218086" y="3083887"/>
            <a:ext cx="5143000" cy="612920"/>
            <a:chOff x="4315150" y="953426"/>
            <a:chExt cx="3857250" cy="540057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F6FA8C6-D20D-4F70-99FF-CE6E99217646}"/>
                </a:ext>
              </a:extLst>
            </p:cNvPr>
            <p:cNvSpPr/>
            <p:nvPr/>
          </p:nvSpPr>
          <p:spPr>
            <a:xfrm>
              <a:off x="4841196" y="1036090"/>
              <a:ext cx="3015224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借閱規則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平行四边形 61">
              <a:extLst>
                <a:ext uri="{FF2B5EF4-FFF2-40B4-BE49-F238E27FC236}">
                  <a16:creationId xmlns:a16="http://schemas.microsoft.com/office/drawing/2014/main" id="{877172A1-9674-4EE3-BAF8-E4A5A72EF4DA}"/>
                </a:ext>
              </a:extLst>
            </p:cNvPr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5" name="组合 47">
            <a:extLst>
              <a:ext uri="{FF2B5EF4-FFF2-40B4-BE49-F238E27FC236}">
                <a16:creationId xmlns:a16="http://schemas.microsoft.com/office/drawing/2014/main" id="{013BE50B-47BF-4390-910F-97448B90B0E8}"/>
              </a:ext>
            </a:extLst>
          </p:cNvPr>
          <p:cNvGrpSpPr/>
          <p:nvPr/>
        </p:nvGrpSpPr>
        <p:grpSpPr>
          <a:xfrm>
            <a:off x="4312415" y="3751233"/>
            <a:ext cx="1192345" cy="672217"/>
            <a:chOff x="2215144" y="1952311"/>
            <a:chExt cx="1244730" cy="924318"/>
          </a:xfrm>
        </p:grpSpPr>
        <p:sp>
          <p:nvSpPr>
            <p:cNvPr id="36" name="平行四边形 48">
              <a:extLst>
                <a:ext uri="{FF2B5EF4-FFF2-40B4-BE49-F238E27FC236}">
                  <a16:creationId xmlns:a16="http://schemas.microsoft.com/office/drawing/2014/main" id="{6509845B-DF15-4BB8-A2EA-8CCFD4EF361C}"/>
                </a:ext>
              </a:extLst>
            </p:cNvPr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37" name="文本框 10">
              <a:extLst>
                <a:ext uri="{FF2B5EF4-FFF2-40B4-BE49-F238E27FC236}">
                  <a16:creationId xmlns:a16="http://schemas.microsoft.com/office/drawing/2014/main" id="{FA9C0DCE-DA0E-4CE6-BA1B-1EDD430834C7}"/>
                </a:ext>
              </a:extLst>
            </p:cNvPr>
            <p:cNvSpPr txBox="1"/>
            <p:nvPr/>
          </p:nvSpPr>
          <p:spPr>
            <a:xfrm>
              <a:off x="2393075" y="1952311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6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8" name="组合 50">
            <a:extLst>
              <a:ext uri="{FF2B5EF4-FFF2-40B4-BE49-F238E27FC236}">
                <a16:creationId xmlns:a16="http://schemas.microsoft.com/office/drawing/2014/main" id="{3F8333FA-A8D9-4239-A043-9AFD2B143C1E}"/>
              </a:ext>
            </a:extLst>
          </p:cNvPr>
          <p:cNvGrpSpPr/>
          <p:nvPr/>
        </p:nvGrpSpPr>
        <p:grpSpPr>
          <a:xfrm>
            <a:off x="4312415" y="4454274"/>
            <a:ext cx="1192345" cy="666115"/>
            <a:chOff x="2215144" y="3018134"/>
            <a:chExt cx="1244730" cy="915925"/>
          </a:xfrm>
        </p:grpSpPr>
        <p:sp>
          <p:nvSpPr>
            <p:cNvPr id="39" name="平行四边形 51">
              <a:extLst>
                <a:ext uri="{FF2B5EF4-FFF2-40B4-BE49-F238E27FC236}">
                  <a16:creationId xmlns:a16="http://schemas.microsoft.com/office/drawing/2014/main" id="{7EFAA7C9-A05A-446F-A416-B2D1A6C713A7}"/>
                </a:ext>
              </a:extLst>
            </p:cNvPr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0" name="文本框 11">
              <a:extLst>
                <a:ext uri="{FF2B5EF4-FFF2-40B4-BE49-F238E27FC236}">
                  <a16:creationId xmlns:a16="http://schemas.microsoft.com/office/drawing/2014/main" id="{0D6EE85F-B2F9-40CD-9658-3C26DC4E84F7}"/>
                </a:ext>
              </a:extLst>
            </p:cNvPr>
            <p:cNvSpPr txBox="1"/>
            <p:nvPr/>
          </p:nvSpPr>
          <p:spPr>
            <a:xfrm>
              <a:off x="2393075" y="3018134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7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1" name="组合 62">
            <a:extLst>
              <a:ext uri="{FF2B5EF4-FFF2-40B4-BE49-F238E27FC236}">
                <a16:creationId xmlns:a16="http://schemas.microsoft.com/office/drawing/2014/main" id="{71679B16-7CCD-4C7D-A71B-928C344CC55C}"/>
              </a:ext>
            </a:extLst>
          </p:cNvPr>
          <p:cNvGrpSpPr/>
          <p:nvPr/>
        </p:nvGrpSpPr>
        <p:grpSpPr>
          <a:xfrm>
            <a:off x="5218086" y="3788367"/>
            <a:ext cx="5143000" cy="1303145"/>
            <a:chOff x="4315150" y="1647579"/>
            <a:chExt cx="3857250" cy="1148229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1CAFC317-A111-461A-BBB9-C59ED9F1D127}"/>
                </a:ext>
              </a:extLst>
            </p:cNvPr>
            <p:cNvSpPr/>
            <p:nvPr/>
          </p:nvSpPr>
          <p:spPr>
            <a:xfrm>
              <a:off x="4841196" y="2390162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館藏查詢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小密訣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平行四边形 64">
              <a:extLst>
                <a:ext uri="{FF2B5EF4-FFF2-40B4-BE49-F238E27FC236}">
                  <a16:creationId xmlns:a16="http://schemas.microsoft.com/office/drawing/2014/main" id="{D6CA3020-74C2-42C1-B526-5F8C3614A2BA}"/>
                </a:ext>
              </a:extLst>
            </p:cNvPr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4" name="组合 65">
            <a:extLst>
              <a:ext uri="{FF2B5EF4-FFF2-40B4-BE49-F238E27FC236}">
                <a16:creationId xmlns:a16="http://schemas.microsoft.com/office/drawing/2014/main" id="{2AC22F6D-3D34-4E76-BF23-0CD698631164}"/>
              </a:ext>
            </a:extLst>
          </p:cNvPr>
          <p:cNvGrpSpPr/>
          <p:nvPr/>
        </p:nvGrpSpPr>
        <p:grpSpPr>
          <a:xfrm>
            <a:off x="5218086" y="4481145"/>
            <a:ext cx="5143000" cy="1268467"/>
            <a:chOff x="4315150" y="2341731"/>
            <a:chExt cx="3857250" cy="1117674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87E14C69-0E7D-450F-B8E3-002901671CE4}"/>
                </a:ext>
              </a:extLst>
            </p:cNvPr>
            <p:cNvSpPr/>
            <p:nvPr/>
          </p:nvSpPr>
          <p:spPr>
            <a:xfrm>
              <a:off x="4822257" y="3052622"/>
              <a:ext cx="3241668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平行四边形 67">
              <a:extLst>
                <a:ext uri="{FF2B5EF4-FFF2-40B4-BE49-F238E27FC236}">
                  <a16:creationId xmlns:a16="http://schemas.microsoft.com/office/drawing/2014/main" id="{03467F3C-664B-4330-A060-728CBEB2C956}"/>
                </a:ext>
              </a:extLst>
            </p:cNvPr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9" name="组合 53"/>
          <p:cNvGrpSpPr/>
          <p:nvPr/>
        </p:nvGrpSpPr>
        <p:grpSpPr>
          <a:xfrm>
            <a:off x="4080376" y="5166073"/>
            <a:ext cx="1192345" cy="677512"/>
            <a:chOff x="2215144" y="4047039"/>
            <a:chExt cx="1244730" cy="931598"/>
          </a:xfrm>
        </p:grpSpPr>
        <p:sp>
          <p:nvSpPr>
            <p:cNvPr id="72" name="平行四边形 54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73" name="文本框 12"/>
            <p:cNvSpPr txBox="1"/>
            <p:nvPr/>
          </p:nvSpPr>
          <p:spPr>
            <a:xfrm>
              <a:off x="2393075" y="4047039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8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4" name="组合 68"/>
          <p:cNvGrpSpPr/>
          <p:nvPr/>
        </p:nvGrpSpPr>
        <p:grpSpPr>
          <a:xfrm>
            <a:off x="4986047" y="5208496"/>
            <a:ext cx="5143000" cy="612920"/>
            <a:chOff x="4315150" y="3035884"/>
            <a:chExt cx="3857250" cy="540057"/>
          </a:xfrm>
        </p:grpSpPr>
        <p:sp>
          <p:nvSpPr>
            <p:cNvPr id="75" name="矩形 74"/>
            <p:cNvSpPr/>
            <p:nvPr/>
          </p:nvSpPr>
          <p:spPr>
            <a:xfrm>
              <a:off x="4863504" y="3132332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電子資源無所不在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平行四边形 70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972969" y="389068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線上預借服務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1" grpId="0" animBg="1"/>
      <p:bldP spid="82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/>
        </p:nvSpPr>
        <p:spPr>
          <a:xfrm>
            <a:off x="9459016" y="3095663"/>
            <a:ext cx="2215446" cy="3103574"/>
          </a:xfrm>
          <a:prstGeom prst="rect">
            <a:avLst/>
          </a:prstGeom>
          <a:solidFill>
            <a:srgbClr val="580076">
              <a:alpha val="4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各項樓層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服務開放時間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Group 3"/>
          <p:cNvGrpSpPr/>
          <p:nvPr/>
        </p:nvGrpSpPr>
        <p:grpSpPr bwMode="auto">
          <a:xfrm>
            <a:off x="177800" y="1720151"/>
            <a:ext cx="12040625" cy="114252"/>
            <a:chOff x="1765833" y="4036682"/>
            <a:chExt cx="9317522" cy="50962"/>
          </a:xfrm>
        </p:grpSpPr>
        <p:sp>
          <p:nvSpPr>
            <p:cNvPr id="3" name="Rectangle 4"/>
            <p:cNvSpPr/>
            <p:nvPr/>
          </p:nvSpPr>
          <p:spPr>
            <a:xfrm>
              <a:off x="3040807" y="4036682"/>
              <a:ext cx="1683494" cy="509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  <p:sp>
          <p:nvSpPr>
            <p:cNvPr id="4" name="Rectangle 5"/>
            <p:cNvSpPr/>
            <p:nvPr/>
          </p:nvSpPr>
          <p:spPr>
            <a:xfrm>
              <a:off x="4724303" y="4036682"/>
              <a:ext cx="1715155" cy="509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  <p:sp>
          <p:nvSpPr>
            <p:cNvPr id="5" name="Rectangle 6"/>
            <p:cNvSpPr/>
            <p:nvPr/>
          </p:nvSpPr>
          <p:spPr>
            <a:xfrm>
              <a:off x="6435557" y="4036682"/>
              <a:ext cx="1661572" cy="509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  <p:sp>
          <p:nvSpPr>
            <p:cNvPr id="6" name="Rectangle 7"/>
            <p:cNvSpPr/>
            <p:nvPr/>
          </p:nvSpPr>
          <p:spPr>
            <a:xfrm>
              <a:off x="8087643" y="4036682"/>
              <a:ext cx="1720740" cy="509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  <p:sp>
          <p:nvSpPr>
            <p:cNvPr id="7" name="Rectangle 8"/>
            <p:cNvSpPr/>
            <p:nvPr/>
          </p:nvSpPr>
          <p:spPr>
            <a:xfrm>
              <a:off x="1765833" y="4036682"/>
              <a:ext cx="1274973" cy="509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  <p:sp>
          <p:nvSpPr>
            <p:cNvPr id="8" name="Rectangle 9"/>
            <p:cNvSpPr/>
            <p:nvPr/>
          </p:nvSpPr>
          <p:spPr>
            <a:xfrm>
              <a:off x="9808382" y="4036682"/>
              <a:ext cx="1274973" cy="509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</p:grpSp>
      <p:grpSp>
        <p:nvGrpSpPr>
          <p:cNvPr id="63" name="Group 25"/>
          <p:cNvGrpSpPr/>
          <p:nvPr/>
        </p:nvGrpSpPr>
        <p:grpSpPr>
          <a:xfrm>
            <a:off x="1312325" y="2205935"/>
            <a:ext cx="1715214" cy="780981"/>
            <a:chOff x="861433" y="1098786"/>
            <a:chExt cx="1346837" cy="587228"/>
          </a:xfrm>
        </p:grpSpPr>
        <p:sp>
          <p:nvSpPr>
            <p:cNvPr id="64" name="Text Placeholder 3"/>
            <p:cNvSpPr txBox="1"/>
            <p:nvPr/>
          </p:nvSpPr>
          <p:spPr>
            <a:xfrm>
              <a:off x="861433" y="1098786"/>
              <a:ext cx="1346837" cy="277705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400" dirty="0" smtClean="0">
                  <a:solidFill>
                    <a:schemeClr val="tx1"/>
                  </a:solidFill>
                </a:rPr>
                <a:t>星期一</a:t>
              </a:r>
              <a:r>
                <a:rPr lang="en-US" altLang="zh-TW" sz="2400" dirty="0" smtClean="0">
                  <a:solidFill>
                    <a:schemeClr val="tx1"/>
                  </a:solidFill>
                </a:rPr>
                <a:t>,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二</a:t>
              </a:r>
              <a:r>
                <a:rPr lang="en-US" altLang="zh-TW" sz="2400" dirty="0" smtClean="0">
                  <a:solidFill>
                    <a:schemeClr val="tx1"/>
                  </a:solidFill>
                </a:rPr>
                <a:t>,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四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5" name="Text Placeholder 3"/>
            <p:cNvSpPr txBox="1"/>
            <p:nvPr/>
          </p:nvSpPr>
          <p:spPr>
            <a:xfrm>
              <a:off x="981086" y="1310378"/>
              <a:ext cx="1215889" cy="375636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000" dirty="0" smtClean="0">
                  <a:solidFill>
                    <a:schemeClr val="tx1"/>
                  </a:solidFill>
                  <a:sym typeface="Arial" panose="020B0604020202020204" pitchFamily="34" charset="0"/>
                </a:rPr>
                <a:t>8:30-20:30</a:t>
              </a:r>
              <a:endParaRPr lang="en-US" altLang="zh-CN" sz="20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66" name="Group 25"/>
          <p:cNvGrpSpPr/>
          <p:nvPr/>
        </p:nvGrpSpPr>
        <p:grpSpPr>
          <a:xfrm>
            <a:off x="3968889" y="2231885"/>
            <a:ext cx="1967116" cy="759238"/>
            <a:chOff x="992142" y="1125213"/>
            <a:chExt cx="1544637" cy="570882"/>
          </a:xfrm>
        </p:grpSpPr>
        <p:sp>
          <p:nvSpPr>
            <p:cNvPr id="67" name="Text Placeholder 3"/>
            <p:cNvSpPr txBox="1"/>
            <p:nvPr/>
          </p:nvSpPr>
          <p:spPr>
            <a:xfrm>
              <a:off x="1019510" y="1125213"/>
              <a:ext cx="1035931" cy="27770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400" dirty="0" smtClean="0">
                  <a:solidFill>
                    <a:schemeClr val="tx1"/>
                  </a:solidFill>
                </a:rPr>
                <a:t>星期三</a:t>
              </a:r>
              <a:r>
                <a:rPr lang="en-US" altLang="zh-TW" sz="2400" dirty="0" smtClean="0">
                  <a:solidFill>
                    <a:schemeClr val="tx1"/>
                  </a:solidFill>
                </a:rPr>
                <a:t>,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五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8" name="Text Placeholder 3"/>
            <p:cNvSpPr txBox="1"/>
            <p:nvPr/>
          </p:nvSpPr>
          <p:spPr>
            <a:xfrm>
              <a:off x="992142" y="1320457"/>
              <a:ext cx="1544637" cy="37563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000" dirty="0">
                  <a:solidFill>
                    <a:schemeClr val="tx1"/>
                  </a:solidFill>
                  <a:sym typeface="Arial" panose="020B0604020202020204" pitchFamily="34" charset="0"/>
                </a:rPr>
                <a:t>8:30-17:00</a:t>
              </a:r>
              <a:endParaRPr lang="en-US" altLang="zh-CN" sz="20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69" name="Group 25"/>
          <p:cNvGrpSpPr/>
          <p:nvPr/>
        </p:nvGrpSpPr>
        <p:grpSpPr>
          <a:xfrm>
            <a:off x="6535985" y="2278664"/>
            <a:ext cx="1794542" cy="724912"/>
            <a:chOff x="952190" y="765064"/>
            <a:chExt cx="1409127" cy="545071"/>
          </a:xfrm>
        </p:grpSpPr>
        <p:sp>
          <p:nvSpPr>
            <p:cNvPr id="70" name="Text Placeholder 3"/>
            <p:cNvSpPr txBox="1"/>
            <p:nvPr/>
          </p:nvSpPr>
          <p:spPr>
            <a:xfrm>
              <a:off x="1148765" y="765064"/>
              <a:ext cx="725026" cy="27770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400" dirty="0">
                  <a:solidFill>
                    <a:schemeClr val="tx1"/>
                  </a:solidFill>
                </a:rPr>
                <a:t>星期日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1" name="Text Placeholder 3"/>
            <p:cNvSpPr txBox="1"/>
            <p:nvPr/>
          </p:nvSpPr>
          <p:spPr>
            <a:xfrm>
              <a:off x="952190" y="934498"/>
              <a:ext cx="1409127" cy="375637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000" dirty="0">
                  <a:solidFill>
                    <a:schemeClr val="tx1"/>
                  </a:solidFill>
                  <a:sym typeface="Arial" panose="020B0604020202020204" pitchFamily="34" charset="0"/>
                </a:rPr>
                <a:t>10:10-16:00</a:t>
              </a:r>
              <a:endParaRPr lang="en-US" altLang="zh-CN" sz="20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73" name="Text Placeholder 3"/>
          <p:cNvSpPr txBox="1"/>
          <p:nvPr/>
        </p:nvSpPr>
        <p:spPr>
          <a:xfrm>
            <a:off x="9319938" y="2280367"/>
            <a:ext cx="2462213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defPPr>
              <a:defRPr lang="zh-CN"/>
            </a:defPPr>
            <a:lvl1pPr marL="0" indent="0" algn="ctr" defTabSz="1216025">
              <a:spcBef>
                <a:spcPct val="20000"/>
              </a:spcBef>
              <a:buNone/>
              <a:defRPr sz="20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zh-TW" altLang="en-US" sz="2400" dirty="0">
                <a:solidFill>
                  <a:schemeClr val="tx1"/>
                </a:solidFill>
              </a:rPr>
              <a:t>星期六，國定假日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1" name="Rounded Rectangle 11"/>
          <p:cNvSpPr>
            <a:spLocks noChangeAspect="1"/>
          </p:cNvSpPr>
          <p:nvPr/>
        </p:nvSpPr>
        <p:spPr>
          <a:xfrm>
            <a:off x="177800" y="3459858"/>
            <a:ext cx="1015370" cy="7206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B1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2" name="Rounded Rectangle 11"/>
          <p:cNvSpPr>
            <a:spLocks noChangeAspect="1"/>
          </p:cNvSpPr>
          <p:nvPr/>
        </p:nvSpPr>
        <p:spPr>
          <a:xfrm>
            <a:off x="177800" y="4400016"/>
            <a:ext cx="1015370" cy="720645"/>
          </a:xfrm>
          <a:prstGeom prst="roundRect">
            <a:avLst>
              <a:gd name="adj" fmla="val 50000"/>
            </a:avLst>
          </a:prstGeom>
          <a:solidFill>
            <a:srgbClr val="E4015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1-4F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3" name="Rounded Rectangle 11"/>
          <p:cNvSpPr>
            <a:spLocks noChangeAspect="1"/>
          </p:cNvSpPr>
          <p:nvPr/>
        </p:nvSpPr>
        <p:spPr>
          <a:xfrm>
            <a:off x="177800" y="5365714"/>
            <a:ext cx="1015370" cy="720645"/>
          </a:xfrm>
          <a:prstGeom prst="roundRect">
            <a:avLst>
              <a:gd name="adj" fmla="val 50000"/>
            </a:avLst>
          </a:prstGeom>
          <a:solidFill>
            <a:srgbClr val="9C01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5F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50" name="直線接點 49"/>
          <p:cNvCxnSpPr>
            <a:cxnSpLocks/>
          </p:cNvCxnSpPr>
          <p:nvPr/>
        </p:nvCxnSpPr>
        <p:spPr>
          <a:xfrm>
            <a:off x="1418946" y="4360588"/>
            <a:ext cx="8040070" cy="46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/>
          <p:cNvCxnSpPr>
            <a:cxnSpLocks/>
          </p:cNvCxnSpPr>
          <p:nvPr/>
        </p:nvCxnSpPr>
        <p:spPr>
          <a:xfrm>
            <a:off x="1384765" y="5297590"/>
            <a:ext cx="8074251" cy="2016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B84E1700-758C-410A-BAE1-36AFA8D505D2}"/>
              </a:ext>
            </a:extLst>
          </p:cNvPr>
          <p:cNvGrpSpPr/>
          <p:nvPr/>
        </p:nvGrpSpPr>
        <p:grpSpPr>
          <a:xfrm>
            <a:off x="1786465" y="4350051"/>
            <a:ext cx="6002481" cy="1053226"/>
            <a:chOff x="1786465" y="4350051"/>
            <a:chExt cx="6002481" cy="1053226"/>
          </a:xfrm>
        </p:grpSpPr>
        <p:sp>
          <p:nvSpPr>
            <p:cNvPr id="85" name="文字方塊 84"/>
            <p:cNvSpPr txBox="1"/>
            <p:nvPr/>
          </p:nvSpPr>
          <p:spPr>
            <a:xfrm>
              <a:off x="4327046" y="4350051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92" name="文字方塊 91"/>
            <p:cNvSpPr txBox="1"/>
            <p:nvPr/>
          </p:nvSpPr>
          <p:spPr>
            <a:xfrm>
              <a:off x="1786465" y="4373336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93" name="文字方塊 92"/>
            <p:cNvSpPr txBox="1"/>
            <p:nvPr/>
          </p:nvSpPr>
          <p:spPr>
            <a:xfrm>
              <a:off x="7014375" y="4387614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810074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810074"/>
                </a:solidFill>
              </a:endParaRPr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12EFA7D1-965A-4B95-9C83-B0A234D83E37}"/>
              </a:ext>
            </a:extLst>
          </p:cNvPr>
          <p:cNvGrpSpPr/>
          <p:nvPr/>
        </p:nvGrpSpPr>
        <p:grpSpPr>
          <a:xfrm>
            <a:off x="1786465" y="3391327"/>
            <a:ext cx="5909507" cy="1053336"/>
            <a:chOff x="1786465" y="3391327"/>
            <a:chExt cx="5909507" cy="1053336"/>
          </a:xfrm>
        </p:grpSpPr>
        <p:sp>
          <p:nvSpPr>
            <p:cNvPr id="51" name="文字方塊 50"/>
            <p:cNvSpPr txBox="1"/>
            <p:nvPr/>
          </p:nvSpPr>
          <p:spPr>
            <a:xfrm>
              <a:off x="1786465" y="3409201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88" name="文字方塊 87"/>
            <p:cNvSpPr txBox="1"/>
            <p:nvPr/>
          </p:nvSpPr>
          <p:spPr>
            <a:xfrm>
              <a:off x="4346266" y="3429000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94" name="文字方塊 93"/>
            <p:cNvSpPr txBox="1"/>
            <p:nvPr/>
          </p:nvSpPr>
          <p:spPr>
            <a:xfrm>
              <a:off x="7014375" y="3391327"/>
              <a:ext cx="68159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810074"/>
                  </a:solidFill>
                  <a:sym typeface="Wingdings 2" panose="05020102010507070707" pitchFamily="18" charset="2"/>
                </a:rPr>
                <a:t></a:t>
              </a:r>
              <a:endParaRPr lang="zh-TW" altLang="en-US" sz="6000" b="1" dirty="0">
                <a:solidFill>
                  <a:srgbClr val="810074"/>
                </a:solidFill>
              </a:endParaRPr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835327BD-CC73-4513-85B4-FA01B1CC473B}"/>
              </a:ext>
            </a:extLst>
          </p:cNvPr>
          <p:cNvGrpSpPr/>
          <p:nvPr/>
        </p:nvGrpSpPr>
        <p:grpSpPr>
          <a:xfrm>
            <a:off x="1509618" y="5222741"/>
            <a:ext cx="6211438" cy="1093048"/>
            <a:chOff x="1509618" y="5222741"/>
            <a:chExt cx="6211438" cy="1093048"/>
          </a:xfrm>
        </p:grpSpPr>
        <p:sp>
          <p:nvSpPr>
            <p:cNvPr id="86" name="文字方塊 85"/>
            <p:cNvSpPr txBox="1"/>
            <p:nvPr/>
          </p:nvSpPr>
          <p:spPr>
            <a:xfrm>
              <a:off x="4317680" y="5245863"/>
              <a:ext cx="68159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810074"/>
                  </a:solidFill>
                  <a:sym typeface="Wingdings 2" panose="05020102010507070707" pitchFamily="18" charset="2"/>
                </a:rPr>
                <a:t></a:t>
              </a:r>
              <a:endParaRPr lang="zh-TW" altLang="en-US" sz="6000" b="1" dirty="0">
                <a:solidFill>
                  <a:srgbClr val="810074"/>
                </a:solidFill>
              </a:endParaRPr>
            </a:p>
          </p:txBody>
        </p:sp>
        <p:sp>
          <p:nvSpPr>
            <p:cNvPr id="87" name="文字方塊 86"/>
            <p:cNvSpPr txBox="1"/>
            <p:nvPr/>
          </p:nvSpPr>
          <p:spPr>
            <a:xfrm>
              <a:off x="1786465" y="5222741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89" name="Text Placeholder 3"/>
            <p:cNvSpPr txBox="1"/>
            <p:nvPr/>
          </p:nvSpPr>
          <p:spPr>
            <a:xfrm>
              <a:off x="1509618" y="5856929"/>
              <a:ext cx="1669875" cy="45886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1800" b="1" dirty="0">
                  <a:solidFill>
                    <a:srgbClr val="9C0186"/>
                  </a:solidFill>
                  <a:sym typeface="Arial" panose="020B0604020202020204" pitchFamily="34" charset="0"/>
                </a:rPr>
                <a:t>10:00-17:00</a:t>
              </a:r>
              <a:endParaRPr lang="en-US" altLang="zh-CN" sz="1800" b="1" dirty="0">
                <a:solidFill>
                  <a:srgbClr val="9C0186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5" name="文字方塊 94"/>
            <p:cNvSpPr txBox="1"/>
            <p:nvPr/>
          </p:nvSpPr>
          <p:spPr>
            <a:xfrm>
              <a:off x="7039459" y="5255458"/>
              <a:ext cx="68159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810074"/>
                  </a:solidFill>
                  <a:sym typeface="Wingdings 2" panose="05020102010507070707" pitchFamily="18" charset="2"/>
                </a:rPr>
                <a:t></a:t>
              </a:r>
              <a:endParaRPr lang="zh-TW" altLang="en-US" sz="6000" b="1" dirty="0">
                <a:solidFill>
                  <a:srgbClr val="810074"/>
                </a:solidFill>
              </a:endParaRPr>
            </a:p>
          </p:txBody>
        </p:sp>
      </p:grpSp>
      <p:sp>
        <p:nvSpPr>
          <p:cNvPr id="96" name="文字方塊 95"/>
          <p:cNvSpPr txBox="1"/>
          <p:nvPr/>
        </p:nvSpPr>
        <p:spPr>
          <a:xfrm>
            <a:off x="10210245" y="3206385"/>
            <a:ext cx="681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sym typeface="Wingdings 2" panose="05020102010507070707" pitchFamily="18" charset="2"/>
              </a:rPr>
              <a:t></a:t>
            </a:r>
            <a:endParaRPr lang="zh-TW" altLang="en-US" sz="6000" b="1" dirty="0">
              <a:solidFill>
                <a:schemeClr val="bg1"/>
              </a:solidFill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9459016" y="3936356"/>
            <a:ext cx="2243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還書</a:t>
            </a:r>
            <a: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使用還書箱</a:t>
            </a:r>
            <a:endParaRPr lang="en-US" altLang="zh-TW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進修部學生週六借書可申請線上預借服務</a:t>
            </a:r>
          </a:p>
        </p:txBody>
      </p:sp>
      <p:sp>
        <p:nvSpPr>
          <p:cNvPr id="62" name="文字方塊 61"/>
          <p:cNvSpPr txBox="1"/>
          <p:nvPr/>
        </p:nvSpPr>
        <p:spPr>
          <a:xfrm>
            <a:off x="298609" y="6488668"/>
            <a:ext cx="4653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Wingdings 2" panose="05020102010507070707" pitchFamily="18" charset="2"/>
              </a:rPr>
              <a:t></a:t>
            </a:r>
            <a:r>
              <a:rPr lang="zh-TW" altLang="en-US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Wingdings 2" panose="05020102010507070707" pitchFamily="18" charset="2"/>
              </a:rPr>
              <a:t>寒暑假另行公告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sym typeface="Wingdings 2" panose="05020102010507070707" pitchFamily="18" charset="2"/>
              </a:rPr>
              <a:t>,</a:t>
            </a:r>
            <a:r>
              <a:rPr lang="zh-TW" altLang="en-US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閉館前</a:t>
            </a:r>
            <a:r>
              <a:rPr lang="en-US" altLang="zh-TW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15</a:t>
            </a:r>
            <a:r>
              <a:rPr lang="zh-TW" altLang="en-US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分鐘停止借還書</a:t>
            </a:r>
          </a:p>
        </p:txBody>
      </p:sp>
      <p:grpSp>
        <p:nvGrpSpPr>
          <p:cNvPr id="40" name="Group 41"/>
          <p:cNvGrpSpPr/>
          <p:nvPr/>
        </p:nvGrpSpPr>
        <p:grpSpPr>
          <a:xfrm>
            <a:off x="1871024" y="794928"/>
            <a:ext cx="954964" cy="1307245"/>
            <a:chOff x="1549049" y="2785055"/>
            <a:chExt cx="954964" cy="1307245"/>
          </a:xfrm>
        </p:grpSpPr>
        <p:sp>
          <p:nvSpPr>
            <p:cNvPr id="47" name="矩形 52"/>
            <p:cNvSpPr/>
            <p:nvPr/>
          </p:nvSpPr>
          <p:spPr bwMode="auto">
            <a:xfrm>
              <a:off x="1722029" y="2785055"/>
              <a:ext cx="781984" cy="36000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2Top">
                <a:rot lat="19390491" lon="18812960" rev="21592509"/>
              </a:camera>
              <a:lightRig rig="chilly" dir="t">
                <a:rot lat="0" lon="0" rev="600000"/>
              </a:lightRig>
            </a:scene3d>
            <a:sp3d extrusionH="666750"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42" name="Oval 43"/>
            <p:cNvSpPr>
              <a:spLocks noChangeAspect="1"/>
            </p:cNvSpPr>
            <p:nvPr/>
          </p:nvSpPr>
          <p:spPr>
            <a:xfrm>
              <a:off x="1549049" y="3506408"/>
              <a:ext cx="585892" cy="58589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pic>
        <p:nvPicPr>
          <p:cNvPr id="16" name="圖形 15" descr="打開的書本">
            <a:extLst>
              <a:ext uri="{FF2B5EF4-FFF2-40B4-BE49-F238E27FC236}">
                <a16:creationId xmlns:a16="http://schemas.microsoft.com/office/drawing/2014/main" id="{65F3DF28-4CB5-43E8-98E3-7838B82EE3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9245" y="1567529"/>
            <a:ext cx="468000" cy="468000"/>
          </a:xfrm>
          <a:prstGeom prst="rect">
            <a:avLst/>
          </a:prstGeom>
        </p:spPr>
      </p:pic>
      <p:grpSp>
        <p:nvGrpSpPr>
          <p:cNvPr id="49" name="群組 48">
            <a:extLst>
              <a:ext uri="{FF2B5EF4-FFF2-40B4-BE49-F238E27FC236}">
                <a16:creationId xmlns:a16="http://schemas.microsoft.com/office/drawing/2014/main" id="{061E64AE-8A29-48BE-B727-F5C72F93914D}"/>
              </a:ext>
            </a:extLst>
          </p:cNvPr>
          <p:cNvGrpSpPr/>
          <p:nvPr/>
        </p:nvGrpSpPr>
        <p:grpSpPr>
          <a:xfrm>
            <a:off x="4349396" y="794925"/>
            <a:ext cx="946453" cy="1725209"/>
            <a:chOff x="3988568" y="794924"/>
            <a:chExt cx="946453" cy="1725209"/>
          </a:xfrm>
        </p:grpSpPr>
        <p:grpSp>
          <p:nvGrpSpPr>
            <p:cNvPr id="32" name="Group 33"/>
            <p:cNvGrpSpPr/>
            <p:nvPr/>
          </p:nvGrpSpPr>
          <p:grpSpPr>
            <a:xfrm>
              <a:off x="3988568" y="794924"/>
              <a:ext cx="946453" cy="1725209"/>
              <a:chOff x="3627621" y="2792822"/>
              <a:chExt cx="946453" cy="1712875"/>
            </a:xfrm>
          </p:grpSpPr>
          <p:sp>
            <p:nvSpPr>
              <p:cNvPr id="39" name="矩形 52"/>
              <p:cNvSpPr/>
              <p:nvPr/>
            </p:nvSpPr>
            <p:spPr bwMode="auto">
              <a:xfrm>
                <a:off x="3792089" y="2792822"/>
                <a:ext cx="781985" cy="357426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4" name="Oval 35"/>
              <p:cNvSpPr>
                <a:spLocks noChangeAspect="1"/>
              </p:cNvSpPr>
              <p:nvPr/>
            </p:nvSpPr>
            <p:spPr>
              <a:xfrm>
                <a:off x="3627621" y="3544252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sp>
            <p:nvSpPr>
              <p:cNvPr id="37" name="AutoShape 127"/>
              <p:cNvSpPr/>
              <p:nvPr/>
            </p:nvSpPr>
            <p:spPr bwMode="auto">
              <a:xfrm>
                <a:off x="3887943" y="4428811"/>
                <a:ext cx="77447" cy="7688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pic>
          <p:nvPicPr>
            <p:cNvPr id="25" name="圖形 24" descr="花">
              <a:extLst>
                <a:ext uri="{FF2B5EF4-FFF2-40B4-BE49-F238E27FC236}">
                  <a16:creationId xmlns:a16="http://schemas.microsoft.com/office/drawing/2014/main" id="{E450DDA3-81E8-4C17-B575-75F6F854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47514" y="1637202"/>
              <a:ext cx="468000" cy="468000"/>
            </a:xfrm>
            <a:prstGeom prst="rect">
              <a:avLst/>
            </a:prstGeom>
          </p:spPr>
        </p:pic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E1D41D61-DD4E-4CC0-A920-2510043D4A49}"/>
              </a:ext>
            </a:extLst>
          </p:cNvPr>
          <p:cNvGrpSpPr/>
          <p:nvPr/>
        </p:nvGrpSpPr>
        <p:grpSpPr>
          <a:xfrm>
            <a:off x="6918582" y="777968"/>
            <a:ext cx="909610" cy="1384935"/>
            <a:chOff x="6151059" y="794920"/>
            <a:chExt cx="909610" cy="1384935"/>
          </a:xfrm>
        </p:grpSpPr>
        <p:grpSp>
          <p:nvGrpSpPr>
            <p:cNvPr id="26" name="Group 27"/>
            <p:cNvGrpSpPr/>
            <p:nvPr/>
          </p:nvGrpSpPr>
          <p:grpSpPr>
            <a:xfrm>
              <a:off x="6151059" y="794920"/>
              <a:ext cx="909610" cy="1384935"/>
              <a:chOff x="6355858" y="2841150"/>
              <a:chExt cx="909610" cy="1390840"/>
            </a:xfrm>
          </p:grpSpPr>
          <p:sp>
            <p:nvSpPr>
              <p:cNvPr id="31" name="矩形 52"/>
              <p:cNvSpPr/>
              <p:nvPr/>
            </p:nvSpPr>
            <p:spPr bwMode="auto">
              <a:xfrm>
                <a:off x="6483483" y="2841150"/>
                <a:ext cx="781985" cy="361536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9" name="Oval 30"/>
              <p:cNvSpPr>
                <a:spLocks noChangeAspect="1"/>
              </p:cNvSpPr>
              <p:nvPr/>
            </p:nvSpPr>
            <p:spPr>
              <a:xfrm>
                <a:off x="6355858" y="3646098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</p:grpSp>
        <p:pic>
          <p:nvPicPr>
            <p:cNvPr id="35" name="圖形 34" descr="花盆中的花">
              <a:extLst>
                <a:ext uri="{FF2B5EF4-FFF2-40B4-BE49-F238E27FC236}">
                  <a16:creationId xmlns:a16="http://schemas.microsoft.com/office/drawing/2014/main" id="{A96DDAB5-BCE1-41E2-BB25-EF7F30142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97732" y="1636492"/>
              <a:ext cx="468000" cy="468000"/>
            </a:xfrm>
            <a:prstGeom prst="rect">
              <a:avLst/>
            </a:prstGeom>
          </p:spPr>
        </p:pic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EB84AB26-968A-4CB1-805F-3E5F10567359}"/>
              </a:ext>
            </a:extLst>
          </p:cNvPr>
          <p:cNvGrpSpPr/>
          <p:nvPr/>
        </p:nvGrpSpPr>
        <p:grpSpPr>
          <a:xfrm>
            <a:off x="10073661" y="767042"/>
            <a:ext cx="907863" cy="1773740"/>
            <a:chOff x="8252392" y="794922"/>
            <a:chExt cx="907863" cy="1773740"/>
          </a:xfrm>
        </p:grpSpPr>
        <p:grpSp>
          <p:nvGrpSpPr>
            <p:cNvPr id="9" name="Group 10"/>
            <p:cNvGrpSpPr/>
            <p:nvPr/>
          </p:nvGrpSpPr>
          <p:grpSpPr>
            <a:xfrm>
              <a:off x="8252392" y="794922"/>
              <a:ext cx="907863" cy="1773740"/>
              <a:chOff x="8377518" y="2866909"/>
              <a:chExt cx="907863" cy="1773740"/>
            </a:xfrm>
          </p:grpSpPr>
          <p:sp>
            <p:nvSpPr>
              <p:cNvPr id="18" name="矩形 52"/>
              <p:cNvSpPr/>
              <p:nvPr/>
            </p:nvSpPr>
            <p:spPr bwMode="auto">
              <a:xfrm>
                <a:off x="8503397" y="2866909"/>
                <a:ext cx="781984" cy="359999"/>
              </a:xfrm>
              <a:prstGeom prst="rect">
                <a:avLst/>
              </a:prstGeom>
              <a:solidFill>
                <a:schemeClr val="accent4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1" name="Oval 12"/>
              <p:cNvSpPr>
                <a:spLocks noChangeAspect="1"/>
              </p:cNvSpPr>
              <p:nvPr/>
            </p:nvSpPr>
            <p:spPr>
              <a:xfrm>
                <a:off x="8377518" y="3641324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sp>
            <p:nvSpPr>
              <p:cNvPr id="15" name="AutoShape 54"/>
              <p:cNvSpPr/>
              <p:nvPr/>
            </p:nvSpPr>
            <p:spPr bwMode="auto">
              <a:xfrm>
                <a:off x="8581811" y="4588456"/>
                <a:ext cx="49948" cy="52193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pic>
          <p:nvPicPr>
            <p:cNvPr id="43" name="圖形 42" descr="健行">
              <a:extLst>
                <a:ext uri="{FF2B5EF4-FFF2-40B4-BE49-F238E27FC236}">
                  <a16:creationId xmlns:a16="http://schemas.microsoft.com/office/drawing/2014/main" id="{F934CBC7-6788-4CB9-8591-F7F8A869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20652" y="1629076"/>
              <a:ext cx="46800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905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3" grpId="0"/>
      <p:bldP spid="81" grpId="0" bldLvl="0" animBg="1"/>
      <p:bldP spid="82" grpId="0" bldLvl="0" animBg="1"/>
      <p:bldP spid="83" grpId="0" bldLvl="0" animBg="1"/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340093" y="2916073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入館須知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3827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入館步驟與方式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431687" y="1154061"/>
            <a:ext cx="3713581" cy="113500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400" dirty="0">
                <a:solidFill>
                  <a:schemeClr val="tx1"/>
                </a:solidFill>
                <a:sym typeface="Arial" panose="020B0604020202020204" pitchFamily="34" charset="0"/>
              </a:rPr>
              <a:t>館內禁止飲食、高聲喧嘩。請勿攜帶食物</a:t>
            </a:r>
            <a:r>
              <a:rPr lang="en-US" altLang="zh-TW" sz="2400" dirty="0">
                <a:solidFill>
                  <a:schemeClr val="tx1"/>
                </a:solidFill>
                <a:sym typeface="Arial" panose="020B0604020202020204" pitchFamily="34" charset="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sym typeface="Arial" panose="020B0604020202020204" pitchFamily="34" charset="0"/>
              </a:rPr>
              <a:t>飲料入館</a:t>
            </a:r>
            <a:r>
              <a:rPr lang="zh-TW" altLang="en-US" sz="2400" dirty="0">
                <a:sym typeface="Arial" panose="020B0604020202020204" pitchFamily="34" charset="0"/>
              </a:rPr>
              <a:t>。</a:t>
            </a: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37" name="TextBox 15"/>
          <p:cNvSpPr txBox="1"/>
          <p:nvPr/>
        </p:nvSpPr>
        <p:spPr>
          <a:xfrm>
            <a:off x="5296277" y="1229949"/>
            <a:ext cx="6753885" cy="113500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400" dirty="0">
                <a:solidFill>
                  <a:schemeClr val="tx1"/>
                </a:solidFill>
                <a:sym typeface="Arial" panose="020B0604020202020204" pitchFamily="34" charset="0"/>
              </a:rPr>
              <a:t>未帶證件，請確實換卡入館</a:t>
            </a:r>
            <a:r>
              <a:rPr lang="zh-TW" altLang="en-US" sz="2400" dirty="0">
                <a:sym typeface="Arial" panose="020B0604020202020204" pitchFamily="34" charset="0"/>
              </a:rPr>
              <a:t>。</a:t>
            </a:r>
            <a:r>
              <a:rPr lang="zh-TW" altLang="en-US" sz="2400" b="1" dirty="0">
                <a:solidFill>
                  <a:srgbClr val="0070C0"/>
                </a:solidFill>
                <a:sym typeface="Arial" panose="020B0604020202020204" pitchFamily="34" charset="0"/>
              </a:rPr>
              <a:t>未拿到學生證前，可利用身份證、駕照、健保卡等入館、借閱圖書</a:t>
            </a:r>
            <a:r>
              <a:rPr lang="zh-TW" altLang="en-US" sz="2000" dirty="0">
                <a:sym typeface="Arial" panose="020B0604020202020204" pitchFamily="34" charset="0"/>
              </a:rPr>
              <a:t>。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353421" y="2440842"/>
            <a:ext cx="2716854" cy="189131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TextBox 15"/>
          <p:cNvSpPr txBox="1"/>
          <p:nvPr/>
        </p:nvSpPr>
        <p:spPr>
          <a:xfrm>
            <a:off x="975228" y="4217890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输入文字，添加相关标题，修改文字内容。</a:t>
            </a:r>
          </a:p>
        </p:txBody>
      </p:sp>
      <p:sp>
        <p:nvSpPr>
          <p:cNvPr id="47" name="TextBox 15"/>
          <p:cNvSpPr txBox="1"/>
          <p:nvPr/>
        </p:nvSpPr>
        <p:spPr>
          <a:xfrm>
            <a:off x="3489887" y="2610595"/>
            <a:ext cx="2385812" cy="142290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000" dirty="0">
                <a:sym typeface="Arial" panose="020B0604020202020204" pitchFamily="34" charset="0"/>
              </a:rPr>
              <a:t>本人的學生證</a:t>
            </a:r>
            <a:r>
              <a:rPr lang="en-US" altLang="zh-TW" sz="2000" dirty="0">
                <a:sym typeface="Arial" panose="020B0604020202020204" pitchFamily="34" charset="0"/>
              </a:rPr>
              <a:t>/</a:t>
            </a:r>
            <a:r>
              <a:rPr lang="zh-TW" altLang="en-US" sz="2000" dirty="0">
                <a:sym typeface="Arial" panose="020B0604020202020204" pitchFamily="34" charset="0"/>
              </a:rPr>
              <a:t>教職員證，感應刷卡→燈綠→推門入館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  <p:sp>
        <p:nvSpPr>
          <p:cNvPr id="48" name="TextBox 15"/>
          <p:cNvSpPr txBox="1"/>
          <p:nvPr/>
        </p:nvSpPr>
        <p:spPr>
          <a:xfrm>
            <a:off x="6539869" y="4137558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输入文字，添加相关标题，修改文字容。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2231784-9565-4A03-AF4E-69A0CAA06102}"/>
              </a:ext>
            </a:extLst>
          </p:cNvPr>
          <p:cNvGrpSpPr/>
          <p:nvPr/>
        </p:nvGrpSpPr>
        <p:grpSpPr>
          <a:xfrm>
            <a:off x="464133" y="2441116"/>
            <a:ext cx="5546922" cy="3713851"/>
            <a:chOff x="464133" y="2441116"/>
            <a:chExt cx="5546922" cy="371385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133" y="2441116"/>
              <a:ext cx="2755115" cy="3675144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530" y="4445458"/>
              <a:ext cx="2663525" cy="1709509"/>
            </a:xfrm>
            <a:prstGeom prst="rect">
              <a:avLst/>
            </a:prstGeom>
          </p:spPr>
        </p:pic>
      </p:grpSp>
      <p:sp>
        <p:nvSpPr>
          <p:cNvPr id="41" name="矩形 40"/>
          <p:cNvSpPr/>
          <p:nvPr/>
        </p:nvSpPr>
        <p:spPr>
          <a:xfrm>
            <a:off x="8964851" y="4098916"/>
            <a:ext cx="2716854" cy="205605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TextBox 15"/>
          <p:cNvSpPr txBox="1"/>
          <p:nvPr/>
        </p:nvSpPr>
        <p:spPr>
          <a:xfrm>
            <a:off x="8960828" y="4245836"/>
            <a:ext cx="2663525" cy="1884570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000" dirty="0">
                <a:sym typeface="Arial" panose="020B0604020202020204" pitchFamily="34" charset="0"/>
              </a:rPr>
              <a:t>未帶證件，可洽詢櫃枱以身份證</a:t>
            </a:r>
            <a:r>
              <a:rPr lang="en-US" altLang="zh-TW" sz="2000" dirty="0">
                <a:sym typeface="Arial" panose="020B0604020202020204" pitchFamily="34" charset="0"/>
              </a:rPr>
              <a:t>,</a:t>
            </a:r>
            <a:r>
              <a:rPr lang="zh-TW" altLang="en-US" sz="2000" dirty="0">
                <a:sym typeface="Arial" panose="020B0604020202020204" pitchFamily="34" charset="0"/>
              </a:rPr>
              <a:t>駕照</a:t>
            </a:r>
            <a:r>
              <a:rPr lang="en-US" altLang="zh-TW" sz="2000" dirty="0">
                <a:sym typeface="Arial" panose="020B0604020202020204" pitchFamily="34" charset="0"/>
              </a:rPr>
              <a:t>,</a:t>
            </a:r>
            <a:r>
              <a:rPr lang="zh-TW" altLang="en-US" sz="2000" dirty="0">
                <a:sym typeface="Arial" panose="020B0604020202020204" pitchFamily="34" charset="0"/>
              </a:rPr>
              <a:t>健保卡等證件換發臨時證入館。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B29B523-3A71-43B5-B4EB-731C0B04B761}"/>
              </a:ext>
            </a:extLst>
          </p:cNvPr>
          <p:cNvGrpSpPr/>
          <p:nvPr/>
        </p:nvGrpSpPr>
        <p:grpSpPr>
          <a:xfrm>
            <a:off x="6139337" y="2440842"/>
            <a:ext cx="5542368" cy="3714125"/>
            <a:chOff x="6139337" y="2440842"/>
            <a:chExt cx="5542368" cy="3714125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3075" y="2440842"/>
              <a:ext cx="1778453" cy="1118235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8361" y="3046262"/>
              <a:ext cx="1563344" cy="972747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9337" y="2479367"/>
              <a:ext cx="2755456" cy="36756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01378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 bldLvl="0" animBg="1"/>
      <p:bldP spid="46" grpId="0"/>
      <p:bldP spid="47" grpId="0"/>
      <p:bldP spid="48" grpId="0"/>
      <p:bldP spid="41" grpId="0" animBg="1"/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522662" y="2932698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借閱規則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36332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借閱冊數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罰則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6DDA3C1-D97E-171B-8A6F-456DF9E66AC9}"/>
              </a:ext>
            </a:extLst>
          </p:cNvPr>
          <p:cNvGrpSpPr/>
          <p:nvPr/>
        </p:nvGrpSpPr>
        <p:grpSpPr>
          <a:xfrm>
            <a:off x="-1758778" y="1496895"/>
            <a:ext cx="14650695" cy="1161536"/>
            <a:chOff x="-1758778" y="1496895"/>
            <a:chExt cx="14650695" cy="1999634"/>
          </a:xfrm>
        </p:grpSpPr>
        <p:sp>
          <p:nvSpPr>
            <p:cNvPr id="16" name="Color 1"/>
            <p:cNvSpPr/>
            <p:nvPr/>
          </p:nvSpPr>
          <p:spPr bwMode="auto">
            <a:xfrm>
              <a:off x="9526570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7" name="Color 3"/>
            <p:cNvSpPr/>
            <p:nvPr/>
          </p:nvSpPr>
          <p:spPr bwMode="auto">
            <a:xfrm>
              <a:off x="5767270" y="1496910"/>
              <a:ext cx="3363487" cy="1999619"/>
            </a:xfrm>
            <a:custGeom>
              <a:avLst/>
              <a:gdLst>
                <a:gd name="T0" fmla="*/ 766 w 766"/>
                <a:gd name="T1" fmla="*/ 0 h 453"/>
                <a:gd name="T2" fmla="*/ 669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2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69" y="85"/>
                  </a:cubicBezTo>
                  <a:cubicBezTo>
                    <a:pt x="622" y="161"/>
                    <a:pt x="494" y="357"/>
                    <a:pt x="470" y="390"/>
                  </a:cubicBezTo>
                  <a:cubicBezTo>
                    <a:pt x="441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4" y="428"/>
                    <a:pt x="133" y="390"/>
                  </a:cubicBezTo>
                  <a:cubicBezTo>
                    <a:pt x="157" y="357"/>
                    <a:pt x="285" y="161"/>
                    <a:pt x="332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8" name="Color 2"/>
            <p:cNvSpPr/>
            <p:nvPr/>
          </p:nvSpPr>
          <p:spPr bwMode="auto">
            <a:xfrm>
              <a:off x="7645991" y="1496910"/>
              <a:ext cx="3361630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5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9" name="Color 5"/>
            <p:cNvSpPr/>
            <p:nvPr/>
          </p:nvSpPr>
          <p:spPr bwMode="auto">
            <a:xfrm>
              <a:off x="2000534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0" name="Color 4"/>
            <p:cNvSpPr/>
            <p:nvPr/>
          </p:nvSpPr>
          <p:spPr bwMode="auto">
            <a:xfrm>
              <a:off x="3881116" y="1496910"/>
              <a:ext cx="3365347" cy="1999619"/>
            </a:xfrm>
            <a:custGeom>
              <a:avLst/>
              <a:gdLst>
                <a:gd name="T0" fmla="*/ 0 w 766"/>
                <a:gd name="T1" fmla="*/ 0 h 453"/>
                <a:gd name="T2" fmla="*/ 96 w 766"/>
                <a:gd name="T3" fmla="*/ 85 h 453"/>
                <a:gd name="T4" fmla="*/ 296 w 766"/>
                <a:gd name="T5" fmla="*/ 390 h 453"/>
                <a:gd name="T6" fmla="*/ 429 w 766"/>
                <a:gd name="T7" fmla="*/ 453 h 453"/>
                <a:gd name="T8" fmla="*/ 766 w 766"/>
                <a:gd name="T9" fmla="*/ 453 h 453"/>
                <a:gd name="T10" fmla="*/ 633 w 766"/>
                <a:gd name="T11" fmla="*/ 390 h 453"/>
                <a:gd name="T12" fmla="*/ 433 w 766"/>
                <a:gd name="T13" fmla="*/ 85 h 453"/>
                <a:gd name="T14" fmla="*/ 337 w 766"/>
                <a:gd name="T15" fmla="*/ 0 h 453"/>
                <a:gd name="T16" fmla="*/ 0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6" y="390"/>
                  </a:cubicBezTo>
                  <a:cubicBezTo>
                    <a:pt x="324" y="428"/>
                    <a:pt x="360" y="453"/>
                    <a:pt x="429" y="453"/>
                  </a:cubicBezTo>
                  <a:cubicBezTo>
                    <a:pt x="766" y="453"/>
                    <a:pt x="766" y="453"/>
                    <a:pt x="766" y="453"/>
                  </a:cubicBezTo>
                  <a:cubicBezTo>
                    <a:pt x="697" y="453"/>
                    <a:pt x="661" y="428"/>
                    <a:pt x="633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1" name="Side Color"/>
            <p:cNvSpPr/>
            <p:nvPr/>
          </p:nvSpPr>
          <p:spPr bwMode="auto">
            <a:xfrm>
              <a:off x="-1758778" y="1496895"/>
              <a:ext cx="3365346" cy="1187507"/>
            </a:xfrm>
            <a:custGeom>
              <a:avLst/>
              <a:gdLst>
                <a:gd name="T0" fmla="*/ 766 w 766"/>
                <a:gd name="T1" fmla="*/ 0 h 269"/>
                <a:gd name="T2" fmla="*/ 670 w 766"/>
                <a:gd name="T3" fmla="*/ 50 h 269"/>
                <a:gd name="T4" fmla="*/ 470 w 766"/>
                <a:gd name="T5" fmla="*/ 232 h 269"/>
                <a:gd name="T6" fmla="*/ 337 w 766"/>
                <a:gd name="T7" fmla="*/ 269 h 269"/>
                <a:gd name="T8" fmla="*/ 0 w 766"/>
                <a:gd name="T9" fmla="*/ 269 h 269"/>
                <a:gd name="T10" fmla="*/ 133 w 766"/>
                <a:gd name="T11" fmla="*/ 232 h 269"/>
                <a:gd name="T12" fmla="*/ 332 w 766"/>
                <a:gd name="T13" fmla="*/ 50 h 269"/>
                <a:gd name="T14" fmla="*/ 429 w 766"/>
                <a:gd name="T15" fmla="*/ 0 h 269"/>
                <a:gd name="T16" fmla="*/ 766 w 766"/>
                <a:gd name="T1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269">
                  <a:moveTo>
                    <a:pt x="766" y="0"/>
                  </a:moveTo>
                  <a:cubicBezTo>
                    <a:pt x="766" y="0"/>
                    <a:pt x="720" y="1"/>
                    <a:pt x="670" y="50"/>
                  </a:cubicBezTo>
                  <a:cubicBezTo>
                    <a:pt x="623" y="96"/>
                    <a:pt x="495" y="212"/>
                    <a:pt x="470" y="232"/>
                  </a:cubicBezTo>
                  <a:cubicBezTo>
                    <a:pt x="442" y="255"/>
                    <a:pt x="406" y="269"/>
                    <a:pt x="337" y="269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69" y="269"/>
                    <a:pt x="104" y="255"/>
                    <a:pt x="133" y="232"/>
                  </a:cubicBezTo>
                  <a:cubicBezTo>
                    <a:pt x="158" y="212"/>
                    <a:pt x="285" y="96"/>
                    <a:pt x="332" y="50"/>
                  </a:cubicBezTo>
                  <a:cubicBezTo>
                    <a:pt x="383" y="1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2" name="Color 6"/>
            <p:cNvSpPr/>
            <p:nvPr/>
          </p:nvSpPr>
          <p:spPr bwMode="auto">
            <a:xfrm>
              <a:off x="121808" y="1496907"/>
              <a:ext cx="3359771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32579" y="1000280"/>
            <a:ext cx="1679238" cy="472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圖書部份</a:t>
            </a:r>
            <a:endParaRPr lang="en-US" sz="28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6113" y="971880"/>
            <a:ext cx="1518132" cy="4732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視聽資料</a:t>
            </a:r>
            <a:endParaRPr lang="en-US" sz="28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86348" y="921090"/>
            <a:ext cx="2205118" cy="472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其他注意事項</a:t>
            </a:r>
            <a:endParaRPr lang="en-US" sz="28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5" name="Text Placeholder 7"/>
          <p:cNvSpPr txBox="1"/>
          <p:nvPr/>
        </p:nvSpPr>
        <p:spPr>
          <a:xfrm>
            <a:off x="600886" y="378961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s-ES_tradnl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Text Placeholder 7"/>
          <p:cNvSpPr txBox="1"/>
          <p:nvPr/>
        </p:nvSpPr>
        <p:spPr>
          <a:xfrm>
            <a:off x="5814245" y="3803922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49" name="Text Placeholder 7"/>
          <p:cNvSpPr txBox="1"/>
          <p:nvPr/>
        </p:nvSpPr>
        <p:spPr>
          <a:xfrm>
            <a:off x="5774475" y="479992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22AC004-D505-430E-B577-B47DD3815283}"/>
              </a:ext>
            </a:extLst>
          </p:cNvPr>
          <p:cNvGrpSpPr/>
          <p:nvPr/>
        </p:nvGrpSpPr>
        <p:grpSpPr>
          <a:xfrm>
            <a:off x="7748450" y="3018286"/>
            <a:ext cx="3637188" cy="720645"/>
            <a:chOff x="7952750" y="3636143"/>
            <a:chExt cx="3637188" cy="720645"/>
          </a:xfrm>
        </p:grpSpPr>
        <p:sp>
          <p:nvSpPr>
            <p:cNvPr id="56" name="Rounded Rectangle 11"/>
            <p:cNvSpPr>
              <a:spLocks noChangeAspect="1"/>
            </p:cNvSpPr>
            <p:nvPr/>
          </p:nvSpPr>
          <p:spPr>
            <a:xfrm>
              <a:off x="7952750" y="3636143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FF388C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01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7" name="Text Placeholder 7"/>
            <p:cNvSpPr txBox="1"/>
            <p:nvPr/>
          </p:nvSpPr>
          <p:spPr>
            <a:xfrm>
              <a:off x="8840737" y="3834859"/>
              <a:ext cx="2749201" cy="4049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書</a:t>
              </a:r>
              <a:r>
                <a:rPr lang="en-US" altLang="zh-TW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+</a:t>
              </a:r>
              <a:r>
                <a:rPr lang="zh-TW" altLang="en-US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視聽</a:t>
              </a:r>
              <a:r>
                <a:rPr lang="en-US" altLang="zh-TW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,</a:t>
              </a:r>
              <a:r>
                <a:rPr lang="zh-TW" altLang="en-US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不超過</a:t>
              </a:r>
              <a:r>
                <a:rPr lang="en-US" altLang="zh-TW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20</a:t>
              </a:r>
              <a:r>
                <a:rPr lang="zh-TW" altLang="en-US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件</a:t>
              </a:r>
              <a:endParaRPr lang="es-ES_tradnl" sz="2400" b="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1A86701-9648-4278-9999-9232E16AF1E1}"/>
              </a:ext>
            </a:extLst>
          </p:cNvPr>
          <p:cNvGrpSpPr/>
          <p:nvPr/>
        </p:nvGrpSpPr>
        <p:grpSpPr>
          <a:xfrm>
            <a:off x="7830918" y="4238361"/>
            <a:ext cx="3548200" cy="1131331"/>
            <a:chOff x="7952750" y="4681073"/>
            <a:chExt cx="3548200" cy="1131331"/>
          </a:xfrm>
        </p:grpSpPr>
        <p:sp>
          <p:nvSpPr>
            <p:cNvPr id="58" name="Rounded Rectangle 27"/>
            <p:cNvSpPr>
              <a:spLocks noChangeAspect="1"/>
            </p:cNvSpPr>
            <p:nvPr/>
          </p:nvSpPr>
          <p:spPr>
            <a:xfrm>
              <a:off x="7952750" y="4681073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A4178A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02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9" name="Text Placeholder 7"/>
            <p:cNvSpPr txBox="1"/>
            <p:nvPr/>
          </p:nvSpPr>
          <p:spPr>
            <a:xfrm>
              <a:off x="8751749" y="4704408"/>
              <a:ext cx="2749201" cy="1107996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b="0" dirty="0">
                  <a:solidFill>
                    <a:schemeClr val="tx1"/>
                  </a:solidFill>
                  <a:sym typeface="Arial" panose="020B0604020202020204" pitchFamily="34" charset="0"/>
                </a:rPr>
                <a:t>館藏外借如有遺失，須賠原資料，如賠款則為該資料定價</a:t>
              </a:r>
              <a:r>
                <a:rPr lang="en-US" altLang="zh-TW" b="0" dirty="0">
                  <a:solidFill>
                    <a:schemeClr val="tx1"/>
                  </a:solidFill>
                  <a:sym typeface="Arial" panose="020B0604020202020204" pitchFamily="34" charset="0"/>
                </a:rPr>
                <a:t>2</a:t>
              </a:r>
              <a:r>
                <a:rPr lang="zh-TW" altLang="en-US" b="0" dirty="0">
                  <a:solidFill>
                    <a:schemeClr val="tx1"/>
                  </a:solidFill>
                  <a:sym typeface="Arial" panose="020B0604020202020204" pitchFamily="34" charset="0"/>
                </a:rPr>
                <a:t>倍</a:t>
              </a:r>
              <a:endParaRPr lang="es-ES_tradnl" b="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5D822D3C-645C-4208-A767-0FEEB23CA659}"/>
              </a:ext>
            </a:extLst>
          </p:cNvPr>
          <p:cNvGrpSpPr/>
          <p:nvPr/>
        </p:nvGrpSpPr>
        <p:grpSpPr>
          <a:xfrm>
            <a:off x="7915991" y="5727288"/>
            <a:ext cx="3581472" cy="982562"/>
            <a:chOff x="7952750" y="5838747"/>
            <a:chExt cx="3581472" cy="982562"/>
          </a:xfrm>
        </p:grpSpPr>
        <p:sp>
          <p:nvSpPr>
            <p:cNvPr id="51" name="Rounded Rectangle 23"/>
            <p:cNvSpPr>
              <a:spLocks noChangeAspect="1"/>
            </p:cNvSpPr>
            <p:nvPr/>
          </p:nvSpPr>
          <p:spPr>
            <a:xfrm>
              <a:off x="7952750" y="5838747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E40059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03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1" name="Text Placeholder 7"/>
            <p:cNvSpPr txBox="1"/>
            <p:nvPr/>
          </p:nvSpPr>
          <p:spPr>
            <a:xfrm>
              <a:off x="8785021" y="5973128"/>
              <a:ext cx="2749201" cy="84818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400" b="0" dirty="0">
                  <a:solidFill>
                    <a:srgbClr val="0070C0"/>
                  </a:solidFill>
                  <a:sym typeface="Arial" panose="020B0604020202020204" pitchFamily="34" charset="0"/>
                </a:rPr>
                <a:t>請勿將證件借給他人，以免產生糾紛</a:t>
              </a:r>
              <a:endParaRPr lang="es-ES_tradnl" sz="2400" b="0" dirty="0">
                <a:solidFill>
                  <a:srgbClr val="0070C0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62" name="圖形 57" descr="書籍">
            <a:extLst>
              <a:ext uri="{FF2B5EF4-FFF2-40B4-BE49-F238E27FC236}">
                <a16:creationId xmlns:a16="http://schemas.microsoft.com/office/drawing/2014/main" id="{BBEE7B50-BE0E-4040-BB00-EDA4348E5E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808" y="953332"/>
            <a:ext cx="540000" cy="540000"/>
          </a:xfrm>
          <a:prstGeom prst="rect">
            <a:avLst/>
          </a:prstGeom>
        </p:spPr>
      </p:pic>
      <p:pic>
        <p:nvPicPr>
          <p:cNvPr id="63" name="圖形 12" descr="影片膠片">
            <a:extLst>
              <a:ext uri="{FF2B5EF4-FFF2-40B4-BE49-F238E27FC236}">
                <a16:creationId xmlns:a16="http://schemas.microsoft.com/office/drawing/2014/main" id="{E353D5E8-9D07-4880-9FA9-6A40B48335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1454" y="916357"/>
            <a:ext cx="540000" cy="54000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F153FC0C-5FD2-4234-87EF-0A18646C506D}"/>
              </a:ext>
            </a:extLst>
          </p:cNvPr>
          <p:cNvGrpSpPr/>
          <p:nvPr/>
        </p:nvGrpSpPr>
        <p:grpSpPr>
          <a:xfrm>
            <a:off x="196038" y="3018287"/>
            <a:ext cx="3458615" cy="966908"/>
            <a:chOff x="585663" y="3636143"/>
            <a:chExt cx="3458615" cy="966908"/>
          </a:xfrm>
        </p:grpSpPr>
        <p:sp>
          <p:nvSpPr>
            <p:cNvPr id="31" name="Text Placeholder 7"/>
            <p:cNvSpPr txBox="1"/>
            <p:nvPr/>
          </p:nvSpPr>
          <p:spPr>
            <a:xfrm>
              <a:off x="1385535" y="3685070"/>
              <a:ext cx="1954874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冊數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2" name="Text Placeholder 2"/>
            <p:cNvSpPr txBox="1"/>
            <p:nvPr/>
          </p:nvSpPr>
          <p:spPr>
            <a:xfrm>
              <a:off x="1298303" y="4022043"/>
              <a:ext cx="2745975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可借閱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20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冊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9" name="Rounded Rectangle 11"/>
            <p:cNvSpPr>
              <a:spLocks noChangeAspect="1"/>
            </p:cNvSpPr>
            <p:nvPr/>
          </p:nvSpPr>
          <p:spPr>
            <a:xfrm>
              <a:off x="585663" y="363614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388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3" name="圖形 2" descr="書籍">
              <a:extLst>
                <a:ext uri="{FF2B5EF4-FFF2-40B4-BE49-F238E27FC236}">
                  <a16:creationId xmlns:a16="http://schemas.microsoft.com/office/drawing/2014/main" id="{B3563C27-306F-46B0-9DA4-0E86623D5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4608" y="3748291"/>
              <a:ext cx="540000" cy="540000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D67599D-B225-4A29-AE79-D71D091294C8}"/>
              </a:ext>
            </a:extLst>
          </p:cNvPr>
          <p:cNvGrpSpPr/>
          <p:nvPr/>
        </p:nvGrpSpPr>
        <p:grpSpPr>
          <a:xfrm>
            <a:off x="3723647" y="3040112"/>
            <a:ext cx="3617306" cy="922427"/>
            <a:chOff x="4371976" y="3636143"/>
            <a:chExt cx="3617306" cy="922427"/>
          </a:xfrm>
        </p:grpSpPr>
        <p:sp>
          <p:nvSpPr>
            <p:cNvPr id="34" name="Rounded Rectangle 11"/>
            <p:cNvSpPr>
              <a:spLocks noChangeAspect="1"/>
            </p:cNvSpPr>
            <p:nvPr/>
          </p:nvSpPr>
          <p:spPr>
            <a:xfrm>
              <a:off x="4371976" y="363614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388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7" name="Text Placeholder 7"/>
            <p:cNvSpPr txBox="1"/>
            <p:nvPr/>
          </p:nvSpPr>
          <p:spPr>
            <a:xfrm>
              <a:off x="5240081" y="3666166"/>
              <a:ext cx="2749201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片數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8" name="Text Placeholder 2"/>
            <p:cNvSpPr txBox="1"/>
            <p:nvPr/>
          </p:nvSpPr>
          <p:spPr>
            <a:xfrm>
              <a:off x="5240081" y="3977562"/>
              <a:ext cx="2749201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可借閱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6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片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48" name="圖形 12" descr="影片膠片">
              <a:extLst>
                <a:ext uri="{FF2B5EF4-FFF2-40B4-BE49-F238E27FC236}">
                  <a16:creationId xmlns:a16="http://schemas.microsoft.com/office/drawing/2014/main" id="{CC63CCE0-F0CC-4E9C-86BE-5BDA1E465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32525" y="3726294"/>
              <a:ext cx="540000" cy="540000"/>
            </a:xfrm>
            <a:prstGeom prst="rect">
              <a:avLst/>
            </a:prstGeom>
          </p:spPr>
        </p:pic>
      </p:grpSp>
      <p:pic>
        <p:nvPicPr>
          <p:cNvPr id="5" name="圖形 4" descr="警告">
            <a:extLst>
              <a:ext uri="{FF2B5EF4-FFF2-40B4-BE49-F238E27FC236}">
                <a16:creationId xmlns:a16="http://schemas.microsoft.com/office/drawing/2014/main" id="{A9B077CF-190D-45EE-A003-1C70FD8C794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5991" y="848971"/>
            <a:ext cx="540000" cy="540000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3BE21F47-03A6-4E29-AC63-69674C7A51FD}"/>
              </a:ext>
            </a:extLst>
          </p:cNvPr>
          <p:cNvGrpSpPr/>
          <p:nvPr/>
        </p:nvGrpSpPr>
        <p:grpSpPr>
          <a:xfrm>
            <a:off x="177800" y="4218685"/>
            <a:ext cx="3545847" cy="900059"/>
            <a:chOff x="585663" y="4681073"/>
            <a:chExt cx="3545847" cy="900059"/>
          </a:xfrm>
        </p:grpSpPr>
        <p:sp>
          <p:nvSpPr>
            <p:cNvPr id="42" name="Text Placeholder 7"/>
            <p:cNvSpPr txBox="1"/>
            <p:nvPr/>
          </p:nvSpPr>
          <p:spPr>
            <a:xfrm>
              <a:off x="1385535" y="4681073"/>
              <a:ext cx="2745975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借期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3" name="Text Placeholder 2"/>
            <p:cNvSpPr txBox="1"/>
            <p:nvPr/>
          </p:nvSpPr>
          <p:spPr>
            <a:xfrm>
              <a:off x="1345225" y="5000124"/>
              <a:ext cx="2745975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個月、可續借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次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4" name="Rounded Rectangle 27"/>
            <p:cNvSpPr>
              <a:spLocks noChangeAspect="1"/>
            </p:cNvSpPr>
            <p:nvPr/>
          </p:nvSpPr>
          <p:spPr>
            <a:xfrm>
              <a:off x="585663" y="468107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9C00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9" name="圖形 8" descr="月曆">
              <a:extLst>
                <a:ext uri="{FF2B5EF4-FFF2-40B4-BE49-F238E27FC236}">
                  <a16:creationId xmlns:a16="http://schemas.microsoft.com/office/drawing/2014/main" id="{5BE0EA50-0D00-41A7-8C76-C485021AF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5615" y="4792751"/>
              <a:ext cx="540000" cy="540000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719D6D3-226D-46D4-8B30-6B9F97510426}"/>
              </a:ext>
            </a:extLst>
          </p:cNvPr>
          <p:cNvGrpSpPr/>
          <p:nvPr/>
        </p:nvGrpSpPr>
        <p:grpSpPr>
          <a:xfrm>
            <a:off x="3720170" y="4238361"/>
            <a:ext cx="3794250" cy="915738"/>
            <a:chOff x="4371976" y="4681073"/>
            <a:chExt cx="3794250" cy="915738"/>
          </a:xfrm>
        </p:grpSpPr>
        <p:sp>
          <p:nvSpPr>
            <p:cNvPr id="46" name="Text Placeholder 7"/>
            <p:cNvSpPr txBox="1"/>
            <p:nvPr/>
          </p:nvSpPr>
          <p:spPr>
            <a:xfrm>
              <a:off x="5240081" y="4704408"/>
              <a:ext cx="2749201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借期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7" name="Text Placeholder 2"/>
            <p:cNvSpPr txBox="1"/>
            <p:nvPr/>
          </p:nvSpPr>
          <p:spPr>
            <a:xfrm>
              <a:off x="5240081" y="5015803"/>
              <a:ext cx="2926145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借期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7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天，不得續借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0" name="Rounded Rectangle 27"/>
            <p:cNvSpPr>
              <a:spLocks noChangeAspect="1"/>
            </p:cNvSpPr>
            <p:nvPr/>
          </p:nvSpPr>
          <p:spPr>
            <a:xfrm>
              <a:off x="4371976" y="468107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9C00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65" name="圖形 64" descr="月曆">
              <a:extLst>
                <a:ext uri="{FF2B5EF4-FFF2-40B4-BE49-F238E27FC236}">
                  <a16:creationId xmlns:a16="http://schemas.microsoft.com/office/drawing/2014/main" id="{F6F27588-1187-485A-B6E2-36AFCF96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59048" y="4792751"/>
              <a:ext cx="540000" cy="540000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DB6A309-5F32-41D9-97EB-8E18B98CD67A}"/>
              </a:ext>
            </a:extLst>
          </p:cNvPr>
          <p:cNvGrpSpPr/>
          <p:nvPr/>
        </p:nvGrpSpPr>
        <p:grpSpPr>
          <a:xfrm>
            <a:off x="196038" y="5537033"/>
            <a:ext cx="3545847" cy="1284506"/>
            <a:chOff x="585663" y="5838747"/>
            <a:chExt cx="3545847" cy="1284506"/>
          </a:xfrm>
        </p:grpSpPr>
        <p:sp>
          <p:nvSpPr>
            <p:cNvPr id="33" name="Rounded Rectangle 23"/>
            <p:cNvSpPr>
              <a:spLocks noChangeAspect="1"/>
            </p:cNvSpPr>
            <p:nvPr/>
          </p:nvSpPr>
          <p:spPr>
            <a:xfrm>
              <a:off x="585663" y="5838747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E4005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2" name="Text Placeholder 7"/>
            <p:cNvSpPr txBox="1"/>
            <p:nvPr/>
          </p:nvSpPr>
          <p:spPr>
            <a:xfrm>
              <a:off x="1385535" y="5838747"/>
              <a:ext cx="2745975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罰則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5" name="Text Placeholder 2"/>
            <p:cNvSpPr txBox="1"/>
            <p:nvPr/>
          </p:nvSpPr>
          <p:spPr>
            <a:xfrm>
              <a:off x="1281291" y="6292305"/>
              <a:ext cx="2850219" cy="83094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逾期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天，每本罰金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2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元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11" name="圖形 10" descr="硬幣">
              <a:extLst>
                <a:ext uri="{FF2B5EF4-FFF2-40B4-BE49-F238E27FC236}">
                  <a16:creationId xmlns:a16="http://schemas.microsoft.com/office/drawing/2014/main" id="{F7EF9FE5-DAEC-4395-A8B3-63D99C6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88765" y="5943611"/>
              <a:ext cx="540000" cy="540000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31BC514A-05D5-4AEE-9E69-286CDF37AF2E}"/>
              </a:ext>
            </a:extLst>
          </p:cNvPr>
          <p:cNvGrpSpPr/>
          <p:nvPr/>
        </p:nvGrpSpPr>
        <p:grpSpPr>
          <a:xfrm>
            <a:off x="3699482" y="5543610"/>
            <a:ext cx="3774584" cy="1261089"/>
            <a:chOff x="4371976" y="5838747"/>
            <a:chExt cx="3774584" cy="1261089"/>
          </a:xfrm>
        </p:grpSpPr>
        <p:sp>
          <p:nvSpPr>
            <p:cNvPr id="53" name="Text Placeholder 2"/>
            <p:cNvSpPr txBox="1"/>
            <p:nvPr/>
          </p:nvSpPr>
          <p:spPr>
            <a:xfrm>
              <a:off x="5176906" y="6268888"/>
              <a:ext cx="2969654" cy="83094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逾期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天，每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l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片罰金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10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元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4" name="Text Placeholder 7"/>
            <p:cNvSpPr txBox="1"/>
            <p:nvPr/>
          </p:nvSpPr>
          <p:spPr>
            <a:xfrm>
              <a:off x="5240081" y="5911763"/>
              <a:ext cx="2745975" cy="4725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罰則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0" name="Rounded Rectangle 23"/>
            <p:cNvSpPr>
              <a:spLocks noChangeAspect="1"/>
            </p:cNvSpPr>
            <p:nvPr/>
          </p:nvSpPr>
          <p:spPr>
            <a:xfrm>
              <a:off x="4371976" y="5838747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E4005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66" name="圖形 65" descr="硬幣">
              <a:extLst>
                <a:ext uri="{FF2B5EF4-FFF2-40B4-BE49-F238E27FC236}">
                  <a16:creationId xmlns:a16="http://schemas.microsoft.com/office/drawing/2014/main" id="{FD8C1FBA-9FB1-46C5-BF18-71E7F27F3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459048" y="5943611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2192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6" grpId="0"/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475203" y="2841486"/>
            <a:ext cx="3241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0" dirty="0">
                <a:latin typeface="微软雅黑" panose="020B0503020204020204" charset="-122"/>
                <a:ea typeface="微软雅黑" panose="020B0503020204020204" charset="-122"/>
              </a:rPr>
              <a:t>Q &amp; A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1172120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2632114" y="2283504"/>
            <a:ext cx="8186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線上圖書預借服務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06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050771" y="3872710"/>
            <a:ext cx="7003514" cy="19943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圖書館得來速服務</a:t>
            </a:r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線上預借申請，館方預先為您準備好圖書、影片等，到館即可取用，節省您的時間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552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C0D0982-B1BE-8B6D-9522-2870DC9B6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536" y="1472569"/>
            <a:ext cx="8345065" cy="506800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1"/>
            <a:ext cx="5466694" cy="567024"/>
            <a:chOff x="6627851" y="3493208"/>
            <a:chExt cx="5466694" cy="567347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852610" cy="523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软雅黑" panose="020B0503020204020204" charset="-122"/>
                  <a:ea typeface="微软雅黑" panose="020B0503020204020204" charset="-122"/>
                </a:rPr>
                <a:t>熱門服務→線上圖書預借服務</a:t>
              </a:r>
              <a:endParaRPr lang="zh-CN" altLang="en-US" sz="2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sp>
        <p:nvSpPr>
          <p:cNvPr id="2" name="圓角矩形 1"/>
          <p:cNvSpPr/>
          <p:nvPr/>
        </p:nvSpPr>
        <p:spPr>
          <a:xfrm>
            <a:off x="2882311" y="4503228"/>
            <a:ext cx="1807384" cy="176440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65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5466694" cy="542837"/>
            <a:chOff x="6627851" y="1871939"/>
            <a:chExt cx="5466694" cy="542837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4852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软雅黑" panose="020B0503020204020204" charset="-122"/>
                  <a:ea typeface="微软雅黑" panose="020B0503020204020204" charset="-122"/>
                </a:rPr>
                <a:t>輸入學校電子郵件帳號、密碼</a:t>
              </a:r>
              <a:endParaRPr lang="zh-CN" altLang="en-US" sz="2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417" y="1401153"/>
            <a:ext cx="10151629" cy="5154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7111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15" y="1480656"/>
            <a:ext cx="8609511" cy="485191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1"/>
            <a:ext cx="9571985" cy="567024"/>
            <a:chOff x="6627851" y="3493208"/>
            <a:chExt cx="9571985" cy="567347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8957901" cy="523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使用對象</a:t>
              </a:r>
              <a:r>
                <a:rPr lang="en-US" altLang="zh-TW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本校師生。先利用</a:t>
              </a:r>
              <a:r>
                <a:rPr lang="en-US" altLang="zh-TW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書籍索引</a:t>
              </a:r>
              <a:r>
                <a:rPr lang="en-US" altLang="zh-TW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查詢欲借館藏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2" name="圓角矩形 1"/>
          <p:cNvSpPr/>
          <p:nvPr/>
        </p:nvSpPr>
        <p:spPr>
          <a:xfrm>
            <a:off x="7361853" y="3122845"/>
            <a:ext cx="765111" cy="43211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任意多边形 8"/>
          <p:cNvSpPr/>
          <p:nvPr/>
        </p:nvSpPr>
        <p:spPr>
          <a:xfrm>
            <a:off x="8970826" y="2747631"/>
            <a:ext cx="2802577" cy="1322684"/>
          </a:xfrm>
          <a:custGeom>
            <a:avLst/>
            <a:gdLst>
              <a:gd name="connsiteX0" fmla="*/ 0 w 2955843"/>
              <a:gd name="connsiteY0" fmla="*/ 348736 h 1394942"/>
              <a:gd name="connsiteX1" fmla="*/ 2258372 w 2955843"/>
              <a:gd name="connsiteY1" fmla="*/ 348736 h 1394942"/>
              <a:gd name="connsiteX2" fmla="*/ 2258372 w 2955843"/>
              <a:gd name="connsiteY2" fmla="*/ 0 h 1394942"/>
              <a:gd name="connsiteX3" fmla="*/ 2955843 w 2955843"/>
              <a:gd name="connsiteY3" fmla="*/ 697471 h 1394942"/>
              <a:gd name="connsiteX4" fmla="*/ 2258372 w 2955843"/>
              <a:gd name="connsiteY4" fmla="*/ 1394942 h 1394942"/>
              <a:gd name="connsiteX5" fmla="*/ 2258372 w 2955843"/>
              <a:gd name="connsiteY5" fmla="*/ 1046207 h 1394942"/>
              <a:gd name="connsiteX6" fmla="*/ 0 w 2955843"/>
              <a:gd name="connsiteY6" fmla="*/ 1046207 h 1394942"/>
              <a:gd name="connsiteX7" fmla="*/ 0 w 2955843"/>
              <a:gd name="connsiteY7" fmla="*/ 348736 h 13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843" h="1394942">
                <a:moveTo>
                  <a:pt x="0" y="348736"/>
                </a:moveTo>
                <a:lnTo>
                  <a:pt x="2258372" y="348736"/>
                </a:lnTo>
                <a:lnTo>
                  <a:pt x="2258372" y="0"/>
                </a:lnTo>
                <a:lnTo>
                  <a:pt x="2955843" y="697471"/>
                </a:lnTo>
                <a:lnTo>
                  <a:pt x="2258372" y="1394942"/>
                </a:lnTo>
                <a:lnTo>
                  <a:pt x="2258372" y="1046207"/>
                </a:lnTo>
                <a:lnTo>
                  <a:pt x="0" y="1046207"/>
                </a:lnTo>
                <a:lnTo>
                  <a:pt x="0" y="348736"/>
                </a:lnTo>
                <a:close/>
              </a:path>
            </a:pathLst>
          </a:custGeom>
          <a:ln>
            <a:noFill/>
          </a:ln>
        </p:spPr>
        <p:style>
          <a:lnRef idx="2">
            <a:scrgbClr r="0" g="0" b="0"/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974" tIns="359535" rIns="571453" bIns="540590" numCol="1" spcCol="1204" anchor="ctr" anchorCtr="0">
            <a:noAutofit/>
          </a:bodyPr>
          <a:lstStyle/>
          <a:p>
            <a:pPr algn="ctr" defTabSz="336550"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注意事項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980158" y="4070315"/>
            <a:ext cx="2793246" cy="2585323"/>
          </a:xfrm>
          <a:prstGeom prst="rect">
            <a:avLst/>
          </a:prstGeom>
          <a:noFill/>
          <a:ln w="38100">
            <a:solidFill>
              <a:srgbClr val="005BD3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利用書籍索引查詢館藏的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書名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條碼號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索書號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資料請確實、完整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82905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067884" y="301984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環境介紹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08" y="1057522"/>
            <a:ext cx="8818906" cy="587512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386706" y="493607"/>
            <a:ext cx="3671331" cy="542837"/>
            <a:chOff x="6627851" y="1871939"/>
            <a:chExt cx="3671331" cy="542837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</a:t>
              </a:r>
              <a:r>
                <a:rPr lang="en-US" altLang="zh-TW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借閱申請</a:t>
              </a:r>
              <a:r>
                <a:rPr lang="en-US" altLang="zh-TW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endParaRPr lang="zh-CN" altLang="en-US" sz="2800" b="1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圓角矩形 10"/>
          <p:cNvSpPr/>
          <p:nvPr/>
        </p:nvSpPr>
        <p:spPr>
          <a:xfrm>
            <a:off x="6661689" y="1015366"/>
            <a:ext cx="765111" cy="43211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2F0F9F2-2630-8BFD-5E7C-5E68D5AF6CC5}"/>
              </a:ext>
            </a:extLst>
          </p:cNvPr>
          <p:cNvGrpSpPr/>
          <p:nvPr/>
        </p:nvGrpSpPr>
        <p:grpSpPr>
          <a:xfrm>
            <a:off x="223421" y="1447485"/>
            <a:ext cx="11607271" cy="1322684"/>
            <a:chOff x="223421" y="1447485"/>
            <a:chExt cx="11607271" cy="1322684"/>
          </a:xfrm>
        </p:grpSpPr>
        <p:sp>
          <p:nvSpPr>
            <p:cNvPr id="12" name="任意多边形 4"/>
            <p:cNvSpPr/>
            <p:nvPr/>
          </p:nvSpPr>
          <p:spPr>
            <a:xfrm>
              <a:off x="9078162" y="1447485"/>
              <a:ext cx="2752530" cy="1322684"/>
            </a:xfrm>
            <a:custGeom>
              <a:avLst/>
              <a:gdLst>
                <a:gd name="connsiteX0" fmla="*/ 0 w 9581341"/>
                <a:gd name="connsiteY0" fmla="*/ 348736 h 1394942"/>
                <a:gd name="connsiteX1" fmla="*/ 8883870 w 9581341"/>
                <a:gd name="connsiteY1" fmla="*/ 348736 h 1394942"/>
                <a:gd name="connsiteX2" fmla="*/ 8883870 w 9581341"/>
                <a:gd name="connsiteY2" fmla="*/ 0 h 1394942"/>
                <a:gd name="connsiteX3" fmla="*/ 9581341 w 9581341"/>
                <a:gd name="connsiteY3" fmla="*/ 697471 h 1394942"/>
                <a:gd name="connsiteX4" fmla="*/ 8883870 w 9581341"/>
                <a:gd name="connsiteY4" fmla="*/ 1394942 h 1394942"/>
                <a:gd name="connsiteX5" fmla="*/ 8883870 w 9581341"/>
                <a:gd name="connsiteY5" fmla="*/ 1046207 h 1394942"/>
                <a:gd name="connsiteX6" fmla="*/ 0 w 9581341"/>
                <a:gd name="connsiteY6" fmla="*/ 1046207 h 1394942"/>
                <a:gd name="connsiteX7" fmla="*/ 0 w 9581341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81341" h="1394942">
                  <a:moveTo>
                    <a:pt x="0" y="348736"/>
                  </a:moveTo>
                  <a:lnTo>
                    <a:pt x="8883870" y="348736"/>
                  </a:lnTo>
                  <a:lnTo>
                    <a:pt x="8883870" y="0"/>
                  </a:lnTo>
                  <a:lnTo>
                    <a:pt x="9581341" y="697471"/>
                  </a:lnTo>
                  <a:lnTo>
                    <a:pt x="8883870" y="1394942"/>
                  </a:lnTo>
                  <a:lnTo>
                    <a:pt x="8883870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974" tIns="359535" rIns="571453" bIns="540590" numCol="1" spcCol="1204" anchor="ctr" anchorCtr="0">
              <a:noAutofit/>
            </a:bodyPr>
            <a:lstStyle/>
            <a:p>
              <a:pPr algn="ctr" defTabSz="336550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填寫完整資料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橢圓 3"/>
            <p:cNvSpPr/>
            <p:nvPr/>
          </p:nvSpPr>
          <p:spPr>
            <a:xfrm>
              <a:off x="223421" y="1782256"/>
              <a:ext cx="326571" cy="3265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0AAF27AA-39DF-B6D6-0019-A2C0AAB2D993}"/>
              </a:ext>
            </a:extLst>
          </p:cNvPr>
          <p:cNvGrpSpPr/>
          <p:nvPr/>
        </p:nvGrpSpPr>
        <p:grpSpPr>
          <a:xfrm>
            <a:off x="243153" y="4952867"/>
            <a:ext cx="11739638" cy="1443267"/>
            <a:chOff x="243153" y="4952867"/>
            <a:chExt cx="11739638" cy="1443267"/>
          </a:xfrm>
        </p:grpSpPr>
        <p:sp>
          <p:nvSpPr>
            <p:cNvPr id="16" name="橢圓 15"/>
            <p:cNvSpPr/>
            <p:nvPr/>
          </p:nvSpPr>
          <p:spPr>
            <a:xfrm>
              <a:off x="243153" y="5903526"/>
              <a:ext cx="326571" cy="3265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3</a:t>
              </a:r>
              <a:endParaRPr lang="zh-TW" altLang="en-US" dirty="0"/>
            </a:p>
          </p:txBody>
        </p:sp>
        <p:sp>
          <p:nvSpPr>
            <p:cNvPr id="17" name="任意多边形 7"/>
            <p:cNvSpPr/>
            <p:nvPr/>
          </p:nvSpPr>
          <p:spPr>
            <a:xfrm>
              <a:off x="9180214" y="4952867"/>
              <a:ext cx="2802577" cy="1322684"/>
            </a:xfrm>
            <a:custGeom>
              <a:avLst/>
              <a:gdLst>
                <a:gd name="connsiteX0" fmla="*/ 0 w 5164342"/>
                <a:gd name="connsiteY0" fmla="*/ 348736 h 1394942"/>
                <a:gd name="connsiteX1" fmla="*/ 4466871 w 5164342"/>
                <a:gd name="connsiteY1" fmla="*/ 348736 h 1394942"/>
                <a:gd name="connsiteX2" fmla="*/ 4466871 w 5164342"/>
                <a:gd name="connsiteY2" fmla="*/ 0 h 1394942"/>
                <a:gd name="connsiteX3" fmla="*/ 5164342 w 5164342"/>
                <a:gd name="connsiteY3" fmla="*/ 697471 h 1394942"/>
                <a:gd name="connsiteX4" fmla="*/ 4466871 w 5164342"/>
                <a:gd name="connsiteY4" fmla="*/ 1394942 h 1394942"/>
                <a:gd name="connsiteX5" fmla="*/ 4466871 w 5164342"/>
                <a:gd name="connsiteY5" fmla="*/ 1046207 h 1394942"/>
                <a:gd name="connsiteX6" fmla="*/ 0 w 5164342"/>
                <a:gd name="connsiteY6" fmla="*/ 1046207 h 1394942"/>
                <a:gd name="connsiteX7" fmla="*/ 0 w 5164342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4342" h="1394942">
                  <a:moveTo>
                    <a:pt x="0" y="348736"/>
                  </a:moveTo>
                  <a:lnTo>
                    <a:pt x="4466871" y="348736"/>
                  </a:lnTo>
                  <a:lnTo>
                    <a:pt x="4466871" y="0"/>
                  </a:lnTo>
                  <a:lnTo>
                    <a:pt x="5164342" y="697471"/>
                  </a:lnTo>
                  <a:lnTo>
                    <a:pt x="4466871" y="1394942"/>
                  </a:lnTo>
                  <a:lnTo>
                    <a:pt x="4466871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974" tIns="359535" rIns="571453" bIns="540590" numCol="1" spcCol="1204" anchor="ctr" anchorCtr="0">
              <a:noAutofit/>
            </a:bodyPr>
            <a:lstStyle/>
            <a:p>
              <a:pPr algn="ctr" defTabSz="336550">
                <a:lnSpc>
                  <a:spcPct val="1200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進修學生可勾選</a:t>
              </a:r>
              <a:r>
                <a:rPr lang="en-US" altLang="zh-TW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”</a:t>
              </a:r>
              <a:r>
                <a:rPr lang="zh-TW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週六</a:t>
              </a:r>
              <a:r>
                <a:rPr lang="en-US" altLang="zh-TW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”</a:t>
              </a:r>
              <a:r>
                <a:rPr lang="zh-TW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取書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581452" y="6112265"/>
              <a:ext cx="1997996" cy="283869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3DF6B18F-511E-1275-DFD4-3DECE6C4755E}"/>
              </a:ext>
            </a:extLst>
          </p:cNvPr>
          <p:cNvGrpSpPr/>
          <p:nvPr/>
        </p:nvGrpSpPr>
        <p:grpSpPr>
          <a:xfrm>
            <a:off x="278674" y="3829160"/>
            <a:ext cx="11580256" cy="1244290"/>
            <a:chOff x="278674" y="3829160"/>
            <a:chExt cx="11580256" cy="1244290"/>
          </a:xfrm>
        </p:grpSpPr>
        <p:sp>
          <p:nvSpPr>
            <p:cNvPr id="14" name="橢圓 13"/>
            <p:cNvSpPr/>
            <p:nvPr/>
          </p:nvSpPr>
          <p:spPr>
            <a:xfrm>
              <a:off x="278674" y="4376918"/>
              <a:ext cx="326571" cy="3265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  <p:sp>
          <p:nvSpPr>
            <p:cNvPr id="15" name="任意多边形 6"/>
            <p:cNvSpPr/>
            <p:nvPr/>
          </p:nvSpPr>
          <p:spPr>
            <a:xfrm>
              <a:off x="9128851" y="3829160"/>
              <a:ext cx="2730079" cy="1244290"/>
            </a:xfrm>
            <a:custGeom>
              <a:avLst/>
              <a:gdLst>
                <a:gd name="connsiteX0" fmla="*/ 0 w 7372841"/>
                <a:gd name="connsiteY0" fmla="*/ 348736 h 1394942"/>
                <a:gd name="connsiteX1" fmla="*/ 6675370 w 7372841"/>
                <a:gd name="connsiteY1" fmla="*/ 348736 h 1394942"/>
                <a:gd name="connsiteX2" fmla="*/ 6675370 w 7372841"/>
                <a:gd name="connsiteY2" fmla="*/ 0 h 1394942"/>
                <a:gd name="connsiteX3" fmla="*/ 7372841 w 7372841"/>
                <a:gd name="connsiteY3" fmla="*/ 697471 h 1394942"/>
                <a:gd name="connsiteX4" fmla="*/ 6675370 w 7372841"/>
                <a:gd name="connsiteY4" fmla="*/ 1394942 h 1394942"/>
                <a:gd name="connsiteX5" fmla="*/ 6675370 w 7372841"/>
                <a:gd name="connsiteY5" fmla="*/ 1046207 h 1394942"/>
                <a:gd name="connsiteX6" fmla="*/ 0 w 7372841"/>
                <a:gd name="connsiteY6" fmla="*/ 1046207 h 1394942"/>
                <a:gd name="connsiteX7" fmla="*/ 0 w 7372841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72841" h="1394942">
                  <a:moveTo>
                    <a:pt x="0" y="348736"/>
                  </a:moveTo>
                  <a:lnTo>
                    <a:pt x="6675370" y="348736"/>
                  </a:lnTo>
                  <a:lnTo>
                    <a:pt x="6675370" y="0"/>
                  </a:lnTo>
                  <a:lnTo>
                    <a:pt x="7372841" y="697471"/>
                  </a:lnTo>
                  <a:lnTo>
                    <a:pt x="6675370" y="1394942"/>
                  </a:lnTo>
                  <a:lnTo>
                    <a:pt x="6675370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974" tIns="359535" rIns="571453" bIns="540590" numCol="1" spcCol="1204" anchor="ctr" anchorCtr="0">
              <a:noAutofit/>
            </a:bodyPr>
            <a:lstStyle/>
            <a:p>
              <a:pPr algn="ctr" defTabSz="336550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點選</a:t>
              </a:r>
              <a:r>
                <a:rPr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”</a:t>
              </a:r>
              <a:r>
                <a:rPr lang="zh-TW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申請</a:t>
              </a:r>
              <a:r>
                <a:rPr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”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4362524" y="4376918"/>
              <a:ext cx="765111" cy="432119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EE622287-5E20-DFF3-1A0D-4C6392F882A2}"/>
              </a:ext>
            </a:extLst>
          </p:cNvPr>
          <p:cNvGrpSpPr/>
          <p:nvPr/>
        </p:nvGrpSpPr>
        <p:grpSpPr>
          <a:xfrm>
            <a:off x="3648015" y="5863636"/>
            <a:ext cx="8334776" cy="1322684"/>
            <a:chOff x="3648015" y="5863636"/>
            <a:chExt cx="8334776" cy="1322684"/>
          </a:xfrm>
        </p:grpSpPr>
        <p:sp>
          <p:nvSpPr>
            <p:cNvPr id="21" name="橢圓 20"/>
            <p:cNvSpPr/>
            <p:nvPr/>
          </p:nvSpPr>
          <p:spPr>
            <a:xfrm>
              <a:off x="3648015" y="6361694"/>
              <a:ext cx="326571" cy="3265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4</a:t>
              </a:r>
              <a:endParaRPr lang="zh-TW" altLang="en-US" dirty="0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F5A9EBB9-E6EC-A97A-8447-8C925BBADCCC}"/>
                </a:ext>
              </a:extLst>
            </p:cNvPr>
            <p:cNvGrpSpPr/>
            <p:nvPr/>
          </p:nvGrpSpPr>
          <p:grpSpPr>
            <a:xfrm>
              <a:off x="4352588" y="5863636"/>
              <a:ext cx="7630203" cy="1322684"/>
              <a:chOff x="4352588" y="5863636"/>
              <a:chExt cx="7630203" cy="1322684"/>
            </a:xfrm>
          </p:grpSpPr>
          <p:sp>
            <p:nvSpPr>
              <p:cNvPr id="20" name="圓角矩形 19"/>
              <p:cNvSpPr/>
              <p:nvPr/>
            </p:nvSpPr>
            <p:spPr>
              <a:xfrm>
                <a:off x="4352588" y="6308919"/>
                <a:ext cx="889367" cy="432119"/>
              </a:xfrm>
              <a:prstGeom prst="roundRect">
                <a:avLst/>
              </a:prstGeom>
              <a:noFill/>
              <a:ln w="76200">
                <a:solidFill>
                  <a:srgbClr val="E401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任意多边形 8"/>
              <p:cNvSpPr/>
              <p:nvPr/>
            </p:nvSpPr>
            <p:spPr>
              <a:xfrm>
                <a:off x="9180214" y="5863636"/>
                <a:ext cx="2802577" cy="1322684"/>
              </a:xfrm>
              <a:custGeom>
                <a:avLst/>
                <a:gdLst>
                  <a:gd name="connsiteX0" fmla="*/ 0 w 2955843"/>
                  <a:gd name="connsiteY0" fmla="*/ 348736 h 1394942"/>
                  <a:gd name="connsiteX1" fmla="*/ 2258372 w 2955843"/>
                  <a:gd name="connsiteY1" fmla="*/ 348736 h 1394942"/>
                  <a:gd name="connsiteX2" fmla="*/ 2258372 w 2955843"/>
                  <a:gd name="connsiteY2" fmla="*/ 0 h 1394942"/>
                  <a:gd name="connsiteX3" fmla="*/ 2955843 w 2955843"/>
                  <a:gd name="connsiteY3" fmla="*/ 697471 h 1394942"/>
                  <a:gd name="connsiteX4" fmla="*/ 2258372 w 2955843"/>
                  <a:gd name="connsiteY4" fmla="*/ 1394942 h 1394942"/>
                  <a:gd name="connsiteX5" fmla="*/ 2258372 w 2955843"/>
                  <a:gd name="connsiteY5" fmla="*/ 1046207 h 1394942"/>
                  <a:gd name="connsiteX6" fmla="*/ 0 w 2955843"/>
                  <a:gd name="connsiteY6" fmla="*/ 1046207 h 1394942"/>
                  <a:gd name="connsiteX7" fmla="*/ 0 w 2955843"/>
                  <a:gd name="connsiteY7" fmla="*/ 348736 h 139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55843" h="1394942">
                    <a:moveTo>
                      <a:pt x="0" y="348736"/>
                    </a:moveTo>
                    <a:lnTo>
                      <a:pt x="2258372" y="348736"/>
                    </a:lnTo>
                    <a:lnTo>
                      <a:pt x="2258372" y="0"/>
                    </a:lnTo>
                    <a:lnTo>
                      <a:pt x="2955843" y="697471"/>
                    </a:lnTo>
                    <a:lnTo>
                      <a:pt x="2258372" y="1394942"/>
                    </a:lnTo>
                    <a:lnTo>
                      <a:pt x="2258372" y="1046207"/>
                    </a:lnTo>
                    <a:lnTo>
                      <a:pt x="0" y="1046207"/>
                    </a:lnTo>
                    <a:lnTo>
                      <a:pt x="0" y="34873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rgbClr r="0" g="0" b="0"/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11974" tIns="359535" rIns="571453" bIns="540590" numCol="1" spcCol="1204" anchor="ctr" anchorCtr="0">
                <a:noAutofit/>
              </a:bodyPr>
              <a:lstStyle/>
              <a:p>
                <a:pPr algn="ctr" defTabSz="336550">
                  <a:lnSpc>
                    <a:spcPct val="120000"/>
                  </a:lnSpc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確認無誤送出即可</a:t>
                </a:r>
                <a:endPara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195892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申請、取書注意事項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57838" y="829016"/>
            <a:ext cx="6492835" cy="707886"/>
            <a:chOff x="6627851" y="1871850"/>
            <a:chExt cx="6492835" cy="707886"/>
          </a:xfrm>
        </p:grpSpPr>
        <p:sp>
          <p:nvSpPr>
            <p:cNvPr id="3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570"/>
            <p:cNvSpPr txBox="1"/>
            <p:nvPr/>
          </p:nvSpPr>
          <p:spPr>
            <a:xfrm>
              <a:off x="7293450" y="1871850"/>
              <a:ext cx="5827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圖書、影片皆可提出申請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文本框 571"/>
            <p:cNvSpPr txBox="1"/>
            <p:nvPr/>
          </p:nvSpPr>
          <p:spPr>
            <a:xfrm>
              <a:off x="6667040" y="19143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588885" y="1798861"/>
            <a:ext cx="9151159" cy="1323439"/>
            <a:chOff x="6627851" y="3377689"/>
            <a:chExt cx="9151157" cy="1324193"/>
          </a:xfrm>
        </p:grpSpPr>
        <p:sp>
          <p:nvSpPr>
            <p:cNvPr id="8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3"/>
            <p:cNvSpPr txBox="1"/>
            <p:nvPr/>
          </p:nvSpPr>
          <p:spPr>
            <a:xfrm>
              <a:off x="7293448" y="3377689"/>
              <a:ext cx="8485560" cy="1324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必須是</a:t>
              </a:r>
              <a:r>
                <a:rPr lang="en-US" altLang="zh-TW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“</a:t>
              </a:r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書在館</a:t>
              </a:r>
              <a:r>
                <a:rPr lang="en-US" altLang="zh-TW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”</a:t>
              </a:r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狀態</a:t>
              </a:r>
              <a:r>
                <a:rPr lang="en-US" altLang="zh-TW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方能為您準備資料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文本框 574"/>
            <p:cNvSpPr txBox="1"/>
            <p:nvPr/>
          </p:nvSpPr>
          <p:spPr>
            <a:xfrm>
              <a:off x="6667040" y="35378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588885" y="5818457"/>
            <a:ext cx="8544679" cy="707886"/>
            <a:chOff x="6627851" y="5163977"/>
            <a:chExt cx="8544679" cy="708289"/>
          </a:xfrm>
        </p:grpSpPr>
        <p:sp>
          <p:nvSpPr>
            <p:cNvPr id="13" name="矩形: 圆角 28"/>
            <p:cNvSpPr/>
            <p:nvPr/>
          </p:nvSpPr>
          <p:spPr>
            <a:xfrm>
              <a:off x="6627851" y="5163977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576"/>
            <p:cNvSpPr txBox="1"/>
            <p:nvPr/>
          </p:nvSpPr>
          <p:spPr>
            <a:xfrm>
              <a:off x="7293450" y="5163977"/>
              <a:ext cx="7879080" cy="708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申請後，接獲郵件再攜證到館取書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文本框 577"/>
            <p:cNvSpPr txBox="1"/>
            <p:nvPr/>
          </p:nvSpPr>
          <p:spPr>
            <a:xfrm>
              <a:off x="6667040" y="5210848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1"/>
          <p:cNvGrpSpPr/>
          <p:nvPr/>
        </p:nvGrpSpPr>
        <p:grpSpPr>
          <a:xfrm>
            <a:off x="1628075" y="3238362"/>
            <a:ext cx="7831740" cy="1323439"/>
            <a:chOff x="6627851" y="5113666"/>
            <a:chExt cx="4530858" cy="1324193"/>
          </a:xfrm>
        </p:grpSpPr>
        <p:sp>
          <p:nvSpPr>
            <p:cNvPr id="19" name="矩形: 圆角 28"/>
            <p:cNvSpPr/>
            <p:nvPr/>
          </p:nvSpPr>
          <p:spPr>
            <a:xfrm>
              <a:off x="6627851" y="5163977"/>
              <a:ext cx="24183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576"/>
            <p:cNvSpPr txBox="1"/>
            <p:nvPr/>
          </p:nvSpPr>
          <p:spPr>
            <a:xfrm>
              <a:off x="7009671" y="5113666"/>
              <a:ext cx="4149038" cy="1324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取書地點為圖書館</a:t>
              </a:r>
              <a:r>
                <a:rPr lang="en-US" altLang="zh-TW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本框 577"/>
            <p:cNvSpPr txBox="1"/>
            <p:nvPr/>
          </p:nvSpPr>
          <p:spPr>
            <a:xfrm>
              <a:off x="6638185" y="521084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grpSp>
        <p:nvGrpSpPr>
          <p:cNvPr id="23" name="组合 6"/>
          <p:cNvGrpSpPr/>
          <p:nvPr/>
        </p:nvGrpSpPr>
        <p:grpSpPr>
          <a:xfrm>
            <a:off x="1557838" y="4135194"/>
            <a:ext cx="9822286" cy="1323439"/>
            <a:chOff x="6627851" y="3377689"/>
            <a:chExt cx="8459199" cy="1324192"/>
          </a:xfrm>
        </p:grpSpPr>
        <p:sp>
          <p:nvSpPr>
            <p:cNvPr id="24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573"/>
            <p:cNvSpPr txBox="1"/>
            <p:nvPr/>
          </p:nvSpPr>
          <p:spPr>
            <a:xfrm>
              <a:off x="7293448" y="3377689"/>
              <a:ext cx="7793602" cy="132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進修部學生可在備註欄勾選欲週六至進修部辦公室取件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6412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475203" y="2841486"/>
            <a:ext cx="3241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0" dirty="0">
                <a:latin typeface="微软雅黑" panose="020B0503020204020204" charset="-122"/>
                <a:ea typeface="微软雅黑" panose="020B0503020204020204" charset="-122"/>
              </a:rPr>
              <a:t>Q &amp; A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620155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361795" y="2760558"/>
            <a:ext cx="41857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館藏</a:t>
            </a:r>
            <a:r>
              <a:rPr lang="zh-TW" altLang="en-US" dirty="0" smtClean="0"/>
              <a:t>查詢</a:t>
            </a:r>
            <a:endParaRPr lang="en-US" altLang="zh-TW" dirty="0" smtClean="0"/>
          </a:p>
          <a:p>
            <a:pPr algn="ctr"/>
            <a:r>
              <a:rPr lang="zh-TW" altLang="en-US" sz="4000" dirty="0" smtClean="0"/>
              <a:t>使用</a:t>
            </a:r>
            <a:r>
              <a:rPr lang="zh-TW" altLang="en-US" sz="4000" dirty="0"/>
              <a:t>小訣竅</a:t>
            </a:r>
            <a:endParaRPr lang="zh-CN" altLang="en-US" sz="4000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07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85190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740087"/>
            <a:ext cx="4318235" cy="481282"/>
            <a:chOff x="6627851" y="1871939"/>
            <a:chExt cx="4318235" cy="481282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142352" y="1891556"/>
              <a:ext cx="3803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學校首頁</a:t>
              </a:r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3"/>
                </a:rPr>
                <a:t>www.uch.edu.tw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2755" y="1233499"/>
            <a:ext cx="8684141" cy="2304177"/>
          </a:xfrm>
          <a:prstGeom prst="rect">
            <a:avLst/>
          </a:prstGeom>
        </p:spPr>
      </p:pic>
      <p:grpSp>
        <p:nvGrpSpPr>
          <p:cNvPr id="54" name="组合 6"/>
          <p:cNvGrpSpPr/>
          <p:nvPr/>
        </p:nvGrpSpPr>
        <p:grpSpPr>
          <a:xfrm>
            <a:off x="334156" y="3804989"/>
            <a:ext cx="3224750" cy="467454"/>
            <a:chOff x="6627851" y="3482687"/>
            <a:chExt cx="3224750" cy="467721"/>
          </a:xfrm>
        </p:grpSpPr>
        <p:sp>
          <p:nvSpPr>
            <p:cNvPr id="55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73"/>
            <p:cNvSpPr txBox="1"/>
            <p:nvPr/>
          </p:nvSpPr>
          <p:spPr>
            <a:xfrm>
              <a:off x="7205723" y="3482687"/>
              <a:ext cx="2646878" cy="461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软雅黑" panose="020B0503020204020204" charset="-122"/>
                  <a:ea typeface="微软雅黑" panose="020B0503020204020204" charset="-122"/>
                </a:rPr>
                <a:t>行政單位→圖書館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文本框 574"/>
            <p:cNvSpPr txBox="1"/>
            <p:nvPr/>
          </p:nvSpPr>
          <p:spPr>
            <a:xfrm>
              <a:off x="6667040" y="35378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1793702" y="4229243"/>
            <a:ext cx="9640825" cy="2655259"/>
            <a:chOff x="1922490" y="4398019"/>
            <a:chExt cx="8825652" cy="211869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2490" y="4398019"/>
              <a:ext cx="8825652" cy="1021725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2490" y="5419744"/>
              <a:ext cx="8825652" cy="1096973"/>
            </a:xfrm>
            <a:prstGeom prst="rect">
              <a:avLst/>
            </a:prstGeom>
          </p:spPr>
        </p:pic>
      </p:grpSp>
      <p:sp>
        <p:nvSpPr>
          <p:cNvPr id="5" name="AutoShape 2" descr="data:image/png;base64,iVBORw0KGgoAAAANSUhEUgAAAPoAAAD6CAYAAACI7Fo9AAAAAXNSR0IArs4c6QAAFxNJREFUeF7t3dt2G1kOA9D4/z86s3zpycOMtdlBsaoko18pkCBIHMrpXN5+//79+1f/qwJV4KUVeKvRX3q+ba4KfChQo3cRqsAPUKBG/wFDbotVoEbvDlSBH6BAjf4DhtwWq0CN3h2oAj9AgRr9Bwy5LVaBGr07UAV+gAIjo7+9vb20FPo9Q1f3fzW/tL7w28t19fy2+5voW6P/+vVLQl29KFfzS+sLv22Eq+e33d9E3xq9RuceapFkJOFJIPyA+IXpL4dP9K3Ra3QuqhZJRhKeBMIPiF+Y/nL4RN8avUbnomqRZCThSSD8gPiF6S+HT/St0Wt0LqoWSUYSngTCD4hfmP5y+ETfGr1G56JqkWQk4Ukg/ID4hekvh0/0rdFrdC6qFklGEp4Ewg+IX5j+cvhE30OMPil0pRoatPinePW+nf/q+q/en/RN40foV6MfcNH1UGjQRwxSNR7Ft+tv51fvV9cXP8WP4F+j1+i/jlikKx+SM4yiGpvxI+ZTo9foNfrN/9rEGn34jKZCpXjR3M5/df1X70/6pvEj9OtF70XvRe9F/3yLjnhR0lctwaf8U7y4b+e/uv6r9yd90/gR+vWi96KvP+RHLGpilqvrJ9yPOrSnGF1Cp0Lof2+pvvDit53/1etv65fmF17zUVz7p/rCfzwWk3/AIS0kvIRQXI2qvvCqv53/1etv65fmF17zUVz7p/rC1+hfE5gI9WhYRwxCy/DK9bf1S/MLn8zuHav9U33ha/QaPd3RD3y6iCleTaT5hVd9xWVU1Re+Rq/RtYOjeLqIKV4k0/zCq77iMqrqC1+j1+jawVE8XcQUL5JpfuFVX3EZVfWFr9FrdO3gKJ4uYooXyTS/8KqvuIyq+sLX6DW6dnAUTxcxxYtkml941VdcRlV94Wv0g4yuQSquQQo/GfSjHKqv/Cle/aXxlJ/wKb8z9O3/Rx/87410kMKni6RFSesrv/gLL35pPOUnfMpP+qi+8L3ovegfCqSLlOJTowif8hNe9RWXUVVf+Bq9Rq/RB9/oZDQZWXEZVfWFr9Fr9Bq9Rv/zDqUvivB68RTXi6b6wqt+Ghc/5U/5q77yp3j1l8ZTfsKn/M7Qt78YN3jR00EKny6SFiWtr/ziL7z4pfGUn/ApP+mj+sL3q3u/uver++Chl9Fq9C8Fnl0o8Z+8qI+WQfm1SHevr/5S/tInrS+86iuu/lVf+F704UU/Quga/XsFJosqsyT6qr7mn3B7x6b1ha/Ra/TRV3ctshZNRhFe9RVP6wuv+oqrf9UXvkav0Wv0Ay6qjKy4jFqjn2TUI4ROvlqmiyK8+hP+jEUVh0TflH/CrV/d/4V66aC28Wpl22hX11d/0l/8FU/rC6/6iqt/1Re+X91P+kagQWuQwk8GnVy8tL76S/mLX1pfeNVXXP2rvvA1eo3en9H7M/qfd+iIF0Wv2mY85S98yl0v8tX11V/KL+1/G6/+t+PSV/2fdtG3hVD+VCjhVV9xDerq+uKf8kv738ar/+249FX/NfpBX93TQWtQGvR2feVP+aX9b+PV/3Zc+qr/Gr1G/1BgsiiPllmLKCOovvJv48V/O572X6PX6DX6AQ9djb6twDB/+iIKP6Tx7cfSi7RdX/lTfdL+t/HqfzsufdV/L3ovei96L/qfd+qIF2X71Ut+htSLqP7T3u5eX/2l+qT9b+PV/3Zc+qr/wy76dqPb+SVUKnTxbw9HeLX+2/u1nV/61egHfXWX0DV6jb5pdu1fjV6jj35Gf/WHatOEZ+Su0YcqS6hXX/Sf3v9wTW77Mc2vF70XvRf9tvadE6vRh1pJqF70e/+Mnc5vuCa3/Zj670XvRe9Fv61958Rq9KFWEqoXvRd9uEqXfEz7O77ol7C/UVEZXVQng1COR3Hx266fcJ9gX72/iQbpZ0b/JFNa5NnxWjT1t2008duur/7T+Kv3l+ozwdfoA5W0aEqxbTTx266v/tP4q/eX6jPB1+gDlbRoSrFtNPHbrq/+0/ir95fqM8HX6AOVtGhKsW008duur/7T+Kv3l+ozwdfoA5W0aEqxbTTx266v/tP4q/eX6jPB1+gDlbRoSrFtNPHbrq/+0/ir95fqM8HX6AOVtGhKsW008duur/7T+Kv3l+ozwY+MLqEnhR59Jl3ElJ/q3z2/9E/7E171FU/1Vf7teKpP2v+kfo0++KuEtgeR5tciaxFUX3jVV1z1hb86nuqT9j+pX6PX6L+0aJNFSsym+knuM7CpPmn/k/o1eo1eo4evwcRoj0rU6MMBbAt19/ySSYuo/oRXfcVVX/ir46k+af+T+r3ovei96OFLMTFaL/rAaJrD9ot49/zSR4uo/oRXfcVVX/ir46k+af+T+r3og4dmexBpfi26FkH1hVd9xVVf+KvjqT5p/5P6I6NLSBGdELnyq434q/+0P+UXv7S+8ouf6qf5r66v/sRP8VSfCb8a/dcv/oyqQU2EVo7koUvrby9aml/aqf+0vvKLn+Jn8KvRa/T1hy5dZBlFRkzrK7/4KX4Gvxq9Rq/R4cQa/UsgvUipUMqvF1P1t/OLn+Lip/7S/MKrvvgrv+Lb9ZVf/BRP9Znw60XvRe9F70XXW/QZ14s0eXGSX4wSS9UX/zS/8IqLn/pL8wuv+uKv/Ipv11d+8VM81WfCrxd98FBpUBOhlSN56NL624uW5pd26j+tr/zip/gZ/EZGF5FUiDS/8BJ6m39aP+1P9RWXPuKX4lN+wt+df8rv41v3b01hcPEGKR5qnTYivAa9zT+tn/an+opLH/FL8Sk/4e/OP+VXo39tgBYxXRThVV+DVv40nvJL8eKv/MJLX+UXXvXT/MLX6DW6dvAjrkXSoqd4kVR+4e/OP+VXo9fo8kCNfsBDJ5H1UNXoXwpKiFRo4bfrp/nFX/HtRUz7Ez/1p/rKL7zqp/mF70XvRdcO9qL3ov/ZkcmL8mij9CIqv/DaZuUXfrt+ml/8FZc+4pfiU37C351/ym980VOhhE8XQXjVVzwVWnjVV1z9q/42XvzFT3jxFz6tr/wpP+WfxEf/H12JUqEkhPILL/6Kp/WFV33F1b/qb+PFX/yEF3/h0/rKn/JT/km8Rh+opEXQIIUfUHj4kbT+Nl79pfqI/3Z95U/5Kf8kXqMPVNIiapDCDyjU6A8UkP7S9+r5iN8R8Rp9oKIWQYsm/IBCjV6jR2tSow/kk1Fr9N8DFb//iPRVcukvfFpf+VN+yj+J1+gDlbQIGqTwAwq96L3o0ZrU6AP5ZNQavRf90RppPwYrGH9kZHQtulhc3aj4i5/w6l9x1Rc+5af6yi+8+Cue1hde9bf7U33xn/Cr0U/4LY4a5GRQj3JoEdL6yp/yF7+0vvCqv92f6ov/hF+NXqOv/zFULbLi6aILr/oTIylHEhf/Cb8avUav0eHCiZESIwtbo0uhr3gqlPBDGt9+LF2klJ/qK7/wqT5pfeHFb7s/1Rf/Cb9e9F70XvRe9E8F9KLoRZq8OMqRxMVf/IRPuL1jVV/5U36qr/zCi7/iaX3hVX+7P9UX/wm/XvSB0SS0BqX4ZFCPcqT8VF/5hVf/iqf1hVf97f5UX/wn/E4xuhqZEFWOK+MahLil/af1xU9x8U/5Kb/4qX6aX/UVFz/hJ/xrdKk4iJ8xqM2LPmjx4Ue0aHfXR/xTfYQ/Q58aXVMYxM8YVI0+GMQ3H9F8avQv4STU34/gE3m10Cn/VJ+0/7R+2r/4p/yUX/xVP82v+oqLn/AT/r3oUnEQP2NQveiDQfSifytSjf73+/NfZI3++E+v3V2fyUU8YE2+N+HbW5R+wr9GjyT+BN99kQ9o8WEKLdrd9RH/bf3O0KdGP2CKZwyqX93/flCaT40+/MU4CbUttPL//YrMkOpfWcQ/zf/s9cVf8W39VD+NH7Efh1x0CXkE0We+aBr0tj7PXl/8Fdd+Cn91/Ij9qNEPmGK6SEcMMmnj7vWT3t6x6XzS+in+iPnU6OkUDlikIwaZtHH3+klvNfqnejV6ukU1eqygHpq0QC96jZ7u0Ac+XSQteppfTd69vvgrvq2f6qfxI+bTi55OoUaPFdQipwVq9F70dId60Q9QsEZ/LKL0mTxkp1z0A3bhYYpUiBS/3Z/yp/yFV30tmvILr/pp/hQvfneI1+iD38KaLuL2oNNFFV78pY/yC6/6af4UL353iNfoNfr679XfNlKaP8XfwcjiUKPX6DU6/vRY+o1DJjwjXqPX6DV6jf751tz9q03KL8Wf8SI/qpHyF1796eIpv/Cqn+ZP8eJ3h3gv+hM8ZFqUdFGFV30ZVfmFV/00f4oXvzvEa/Qand/YtKgy6raR0vwpXvrcIT4yuoheLZTqi38aTxc9rS+8+AkvfZX/2fHSZzue6vfx4/dvTWnQxRFEBmW+/YjqJ7knWEl4d37qUfzT/u+Olz7b8VT/Gv2gCaWLehCNb9OIn+qni/bseOmzHU/1q9EPmpCMpEEdRKNG/0YB6a/5bc9H+Y/g36/uUnkQ16JoUIMS0UfET8nFX/mfHS99tuOpfr3oB00oXfSDaPSi96J//+tY/cW43GY1evYPOKT6bePzDcky9KJ/6SchMpmNThfNFbJPiJ+yS1/lf3a89NmOp/qd9tU9FWJ7kVJ+RwziEYe750/5Ca/5pPuR5hc+7U/51X+NLgWHcQ1yMogafSj2//mY9NV8VFn5hU/rK/+E3ym/6i6iiqsRCSm86iu+Xf/u+VN+wkt/zXc7v/il9ZVf/feiS8FhXIOcDKIXfSh2L/r/KDDZr170v9+v/yJr9Mf/7K8WUfppRFfnF7+0P+VX/73oUnAY1yAng+hFH4rdi96L/t2qpEbTCtbovejJQ639Unyy3/3qLhUH8Rq9Rn8Jo2uRB16IPjJ5sTaFVn3pI7zEUX7h03jKX/XVn+oLr/rKL7zq3yH/6KKrEQmRxreFEj/Vlz7Cq77yC5/GU/6qr/5UX3jVV37hVf8O+Wt0TXHwb6tdPehBC9FH0kVV8VQ/4VU/7U/175C/RtcW1OjxvxYriVOjCK/6dzBi8qPnhH+Nri2o0Wt07IgemokRa/SB0eRVDUJ4DUr5hVd95Rc+jaf8VV/9qb7wqq/8wqv+HfL3omuKg4fm6kEPWog+ki6qiqf6Ca/6aX+qf4f8Nbq2oEbvV/ef8tV94IWHH0lfPOHF7w4vavIzWNqf9JM+2/i0P+HFX3jpI/wd4qOLnhKV0BJSePFTfuFVfzu/+Kl+yn8bn/YnvPgLL32Fv0O8Rh9MQYuSLoLyi6LqK//V+LQ/4dW/8NJH+DvEa/TBFLQo6SIovyiqvvJfjU/7E179Cy99hL9DvEYfTEGLki6C8oui6iv/1fi0P+HVv/DSR/g7xGv0wRS0KOkiKL8oqr7yX41P+xNe/QsvfYS/Q7xGH0xBi5IugvKLouor/9X4tD/h1b/w0kf4O8Rr9MEUtCjpIii/KKq+8l+NT/sTXv0LL32Ev0N8ZPRUKDUqIbfri992XP2r/tX6PDt/6ZvGpY/mJ/yEX40+UWn5M+kgtSjL9OPfOXc1/6v1Uf/pfrz3V6NvT3mQPx2kFmVAIfrIs/OPmh+ApY/mJ/yAQo0+EWn7M+kgtSjlv63A4/yar+Yn/KS7XvSJSsufSQepRVmm36/uEFjz1fyEn8y3Rp+otPyZdJBalGX6NXqNPlsxLfrVizzr4u8/pf6V+Wp9np2/9E3j0kfzE37Crxd9otLyZ9JBalGW6feiv8pF316Uu+eXkWTUFC99lF/4NL7dv/pT/bQ/1U/zi7/qC//Ob3TR00aeHZ8KneKln/ILn8a1aOK3jU/7E/80/xn91+iDKWnQZwzqEU3xG7QYfWS7f/Wn+lFz79fw7fE/OZXmF3/VF74XfTihVOgUL5rKL3wa16KJ3zY+7U/80/xn9N+LPpiSBn3GoHrRv1dA+g9G/PAjmn+aX/xVX/he9OGEUqFTvGgqv/BpXIsmftv4tD/xT/Of0X8v+mBKGvQZg+pF70X/TgHtXy/6wOQfIuEXYyR0ihdN5Rc+jW/3r/5UP+1P9dP84q/6wo+NrkJpo1fjJ0JdeVFTftI3ne/V/FRf/W3jpb/iKf8a/UthDTodhPCKp/yUX4sk/NX8VF/9beOln+Ip/xq9Rv9QQIukRZRRhFdc/FT/arz6UzzlX6PX6DX6Df5tvRpdChwU10VQGb24wiue8lP+lP/V/FRf/W3jpb/iKf9e9F70XvRe9D/vjF4UvUh3j+tFF/9tfVJ+2/yv5qf6ms82XvornvLvRe9F70XvRZ9fdL2IerG24+mLKLz4b+sjfmn9NL/w0k/xtD/lF/+0vvKL36T+6LfAisikkMhuxlP+wov7tj7il9ZP8wsv/RRP+1N+8U/rK7/4TerX6Ad8dTtiEMrxKK5FmSzCZn7xS3p/x6b9qb74p/WVX/wm9Wv0waKcMQgNc9OIqq3+tWjCq77iqi+84uKf1ld+8ZvUr9FrdO0Rf+ecFi1dZBFUfeEVF/+0vvKL36R+jV6ja49q9PBPL0rgGl0KDeMSUi+i8KKh/MIrLn5p/TS/8OpP8bQ/5Rf/tL7yi9+kfi96L7r2qBe9F/1zR/SipC+WNjGtL7zqqz/lF171FU/rX41Xf3ePp/qpP+V/x59y0Z99kSW0+tMghFd9xdP6V+PV393jqX7qT/lr9C8FJ0I9EltGVX7hNWjF0/pX49Xf3eOpfupP+Wv0Gv1DAT00WqRtvBb97vFUP/Wn/DV6jV6jy0UHxGVEPZSioPw1eo1eo8tFB8RlxBp9KHIqpPCioUEpv/Cqr3ha/2q8+rt7PNVP/Sl/L3ovei+6XHRAXEZMH3rlr9FvYnTtkhZhMuhHNZRf/FR/O7/4KZ7yU37FU/2Er9Fr9NFF317UNL/witfoXwpJCL0owmsQiqf1hVd99ffs+dW/+pM+aX7hFU/5Kb/iqX7C96L3oveiD34fgYyaxmVUPUTC1+g1eo1eo/95p9IXRfhneBEfcVR/kxf3zvk1H/UnfdL8wiue8lN+xVP9hO9F70XvRe9F70XXS/xPXBdh8uL2on+vQKqf5qj5CZ/G1Z/4Cd+LPrzoRwidLIPqJ7kn2MkibT5Uaf9X85fGZ/TXP49+wF+ckS7S9iIov+Jpf1pk5Rf+7vzF74z+avQaXXvIv0FICbTINfqbJHwYl3796t6v7qMFmyxSv7qPpPy/H9JDqMyT+fSi96Jrj3rR+5dDfu6IXpT0xdImpvW38eKv+LZ+qi99hBd/5Rde9ZVfeNXfzi9+k/q96Ac8VBOhNazkq2+Se4JN+0uNIrx6uJq/+J3RX41eo2sP+Y1NCbTIMqLwqq/8wqv+dn7xm9Q/xegiuh1PByX8Nn/l16DFX3jVV1z1hX/2+La+E31q9AMu+kTozc9okWQ04VPuqp/mvzt+W99J/zV6jR5/Ndei1ei/JdF6vEav0Wv0ZZv1oi8L/E96XRQNQviT2vi2TMpf+LS/u+uX9if8tr6q/x7vRe9F70WfOCX4TI0eiPdvoLooGoTw/4bLxmdT/sKnnO+uX9qf8Nv6qn4v+pdCGsTdFzXlL/xkkR595u76pf0Jv62v6h9m9EmhO39Gg0gXVflTbbb5Kf+z9yf9797/RP9DfkaXUHePSygNWv0pv/CKb/NT/mfvL9X36v4n9Wv0E34xbjIILdvmV2Pxq9Ef/3lx6ZfM9uNr9wF/eq5Gr9H5q+5HLFqy7Kqv3KkRVT/NL/5H1K/Ra/QaHU47wmgyc/KNbfLQ1Og1eo1eo38qoBctea3ugNWLmPav/KkG2/yU/9n7k/5373+ify96L3ovei+63rrGq0AVeAYFRhf9GRopxypQBb5XoEbvdlSBH6BAjf4DhtwWq0CN3h2oAj9AgRr9Bwy5LVaBGr07UAV+gAI1+g8YclusAjV6d6AK/AAF/gOias57B5Vlb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4" descr="data:image/png;base64,iVBORw0KGgoAAAANSUhEUgAAAPoAAAD6CAYAAACI7Fo9AAAAAXNSR0IArs4c6QAAFxNJREFUeF7t3dt2G1kOA9D4/z86s3zpycOMtdlBsaoko18pkCBIHMrpXN5+//79+1f/qwJV4KUVeKvRX3q+ba4KfChQo3cRqsAPUKBG/wFDbotVoEbvDlSBH6BAjf4DhtwWq0CN3h2oAj9AgRr9Bwy5LVaBGr07UAV+gAIjo7+9vb20FPo9Q1f3fzW/tL7w28t19fy2+5voW6P/+vVLQl29KFfzS+sLv22Eq+e33d9E3xq9RuceapFkJOFJIPyA+IXpL4dP9K3Ra3QuqhZJRhKeBMIPiF+Y/nL4RN8avUbnomqRZCThSSD8gPiF6S+HT/St0Wt0LqoWSUYSngTCD4hfmP5y+ETfGr1G56JqkWQk4Ukg/ID4hekvh0/0rdFrdC6qFklGEp4Ewg+IX5j+cvhE30OMPil0pRoatPinePW+nf/q+q/en/RN40foV6MfcNH1UGjQRwxSNR7Ft+tv51fvV9cXP8WP4F+j1+i/jlikKx+SM4yiGpvxI+ZTo9foNfrN/9rEGn34jKZCpXjR3M5/df1X70/6pvEj9OtF70XvRe9F/3yLjnhR0lctwaf8U7y4b+e/uv6r9yd90/gR+vWi96KvP+RHLGpilqvrJ9yPOrSnGF1Cp0Lof2+pvvDit53/1etv65fmF17zUVz7p/rCfzwWk3/AIS0kvIRQXI2qvvCqv53/1etv65fmF17zUVz7p/rC1+hfE5gI9WhYRwxCy/DK9bf1S/MLn8zuHav9U33ha/QaPd3RD3y6iCleTaT5hVd9xWVU1Re+Rq/RtYOjeLqIKV4k0/zCq77iMqrqC1+j1+jawVE8XcQUL5JpfuFVX3EZVfWFr9FrdO3gKJ4uYooXyTS/8KqvuIyq+sLX6DW6dnAUTxcxxYtkml941VdcRlV94Wv0g4yuQSquQQo/GfSjHKqv/Cle/aXxlJ/wKb8z9O3/Rx/87410kMKni6RFSesrv/gLL35pPOUnfMpP+qi+8L3ovegfCqSLlOJTowif8hNe9RWXUVVf+Bq9Rq/RB9/oZDQZWXEZVfWFr9Fr9Bq9Rv/zDqUvivB68RTXi6b6wqt+Ghc/5U/5q77yp3j1l8ZTfsKn/M7Qt78YN3jR00EKny6SFiWtr/ziL7z4pfGUn/ApP+mj+sL3q3u/uver++Chl9Fq9C8Fnl0o8Z+8qI+WQfm1SHevr/5S/tInrS+86iuu/lVf+F704UU/Quga/XsFJosqsyT6qr7mn3B7x6b1ha/Ra/TRV3ctshZNRhFe9RVP6wuv+oqrf9UXvkav0Wv0Ay6qjKy4jFqjn2TUI4ROvlqmiyK8+hP+jEUVh0TflH/CrV/d/4V66aC28Wpl22hX11d/0l/8FU/rC6/6iqt/1Re+X91P+kagQWuQwk8GnVy8tL76S/mLX1pfeNVXXP2rvvA1eo3en9H7M/qfd+iIF0Wv2mY85S98yl0v8tX11V/KL+1/G6/+t+PSV/2fdtG3hVD+VCjhVV9xDerq+uKf8kv738ar/+249FX/NfpBX93TQWtQGvR2feVP+aX9b+PV/3Zc+qr/Gr1G/1BgsiiPllmLKCOovvJv48V/O572X6PX6DX6AQ9djb6twDB/+iIKP6Tx7cfSi7RdX/lTfdL+t/HqfzsufdV/L3ovei96L/qfd+qIF2X71Ut+htSLqP7T3u5eX/2l+qT9b+PV/3Zc+qr/wy76dqPb+SVUKnTxbw9HeLX+2/u1nV/61egHfXWX0DV6jb5pdu1fjV6jj35Gf/WHatOEZ+Su0YcqS6hXX/Sf3v9wTW77Mc2vF70XvRf9tvadE6vRh1pJqF70e/+Mnc5vuCa3/Zj670XvRe9Fv61958Rq9KFWEqoXvRd9uEqXfEz7O77ol7C/UVEZXVQng1COR3Hx266fcJ9gX72/iQbpZ0b/JFNa5NnxWjT1t2008duur/7T+Kv3l+ozwdfoA5W0aEqxbTTx266v/tP4q/eX6jPB1+gDlbRoSrFtNPHbrq/+0/ir95fqM8HX6AOVtGhKsW008duur/7T+Kv3l+ozwdfoA5W0aEqxbTTx266v/tP4q/eX6jPB1+gDlbRoSrFtNPHbrq/+0/ir95fqM8HX6AOVtGhKsW008duur/7T+Kv3l+ozwY+MLqEnhR59Jl3ElJ/q3z2/9E/7E171FU/1Vf7teKpP2v+kfo0++KuEtgeR5tciaxFUX3jVV1z1hb86nuqT9j+pX6PX6L+0aJNFSsym+knuM7CpPmn/k/o1eo1eo4evwcRoj0rU6MMBbAt19/ySSYuo/oRXfcVVX/ir46k+af+T+r3ovei96OFLMTFaL/rAaJrD9ot49/zSR4uo/oRXfcVVX/ir46k+af+T+r3og4dmexBpfi26FkH1hVd9xVVf+KvjqT5p/5P6I6NLSBGdELnyq434q/+0P+UXv7S+8ouf6qf5r66v/sRP8VSfCb8a/dcv/oyqQU2EVo7koUvrby9aml/aqf+0vvKLn+Jn8KvRa/T1hy5dZBlFRkzrK7/4KX4Gvxq9Rq/R4cQa/UsgvUipUMqvF1P1t/OLn+Lip/7S/MKrvvgrv+Lb9ZVf/BRP9Znw60XvRe9F70XXW/QZ14s0eXGSX4wSS9UX/zS/8IqLn/pL8wuv+uKv/Ipv11d+8VM81WfCrxd98FBpUBOhlSN56NL624uW5pd26j+tr/zip/gZ/EZGF5FUiDS/8BJ6m39aP+1P9RWXPuKX4lN+wt+df8rv41v3b01hcPEGKR5qnTYivAa9zT+tn/an+opLH/FL8Sk/4e/OP+VXo39tgBYxXRThVV+DVv40nvJL8eKv/MJLX+UXXvXT/MLX6DW6dvAjrkXSoqd4kVR+4e/OP+VXo9fo8kCNfsBDJ5H1UNXoXwpKiFRo4bfrp/nFX/HtRUz7Ez/1p/rKL7zqp/mF70XvRdcO9qL3ov/ZkcmL8mij9CIqv/DaZuUXfrt+ml/8FZc+4pfiU37C351/ym980VOhhE8XQXjVVzwVWnjVV1z9q/42XvzFT3jxFz6tr/wpP+WfxEf/H12JUqEkhPILL/6Kp/WFV33F1b/qb+PFX/yEF3/h0/rKn/JT/km8Rh+opEXQIIUfUHj4kbT+Nl79pfqI/3Z95U/5Kf8kXqMPVNIiapDCDyjU6A8UkP7S9+r5iN8R8Rp9oKIWQYsm/IBCjV6jR2tSow/kk1Fr9N8DFb//iPRVcukvfFpf+VN+yj+J1+gDlbQIGqTwAwq96L3o0ZrU6AP5ZNQavRf90RppPwYrGH9kZHQtulhc3aj4i5/w6l9x1Rc+5af6yi+8+Cue1hde9bf7U33xn/Cr0U/4LY4a5GRQj3JoEdL6yp/yF7+0vvCqv92f6ov/hF+NXqOv/zFULbLi6aILr/oTIylHEhf/Cb8avUav0eHCiZESIwtbo0uhr3gqlPBDGt9+LF2klJ/qK7/wqT5pfeHFb7s/1Rf/Cb9e9F70XvRe9E8F9KLoRZq8OMqRxMVf/IRPuL1jVV/5U36qr/zCi7/iaX3hVX+7P9UX/wm/XvSB0SS0BqX4ZFCPcqT8VF/5hVf/iqf1hVf97f5UX/wn/E4xuhqZEFWOK+MahLil/af1xU9x8U/5Kb/4qX6aX/UVFz/hJ/xrdKk4iJ8xqM2LPmjx4Ue0aHfXR/xTfYQ/Q58aXVMYxM8YVI0+GMQ3H9F8avQv4STU34/gE3m10Cn/VJ+0/7R+2r/4p/yUX/xVP82v+oqLn/AT/r3oUnEQP2NQveiDQfSifytSjf73+/NfZI3++E+v3V2fyUU8YE2+N+HbW5R+wr9GjyT+BN99kQ9o8WEKLdrd9RH/bf3O0KdGP2CKZwyqX93/flCaT40+/MU4CbUttPL//YrMkOpfWcQ/zf/s9cVf8W39VD+NH7Efh1x0CXkE0We+aBr0tj7PXl/8Fdd+Cn91/Ij9qNEPmGK6SEcMMmnj7vWT3t6x6XzS+in+iPnU6OkUDlikIwaZtHH3+klvNfqnejV6ukU1eqygHpq0QC96jZ7u0Ac+XSQteppfTd69vvgrvq2f6qfxI+bTi55OoUaPFdQipwVq9F70dId60Q9QsEZ/LKL0mTxkp1z0A3bhYYpUiBS/3Z/yp/yFV30tmvILr/pp/hQvfneI1+iD38KaLuL2oNNFFV78pY/yC6/6af4UL353iNfoNfr679XfNlKaP8XfwcjiUKPX6DU6/vRY+o1DJjwjXqPX6DV6jf751tz9q03KL8Wf8SI/qpHyF1796eIpv/Cqn+ZP8eJ3h3gv+hM8ZFqUdFGFV30ZVfmFV/00f4oXvzvEa/Qand/YtKgy6raR0vwpXvrcIT4yuoheLZTqi38aTxc9rS+8+AkvfZX/2fHSZzue6vfx4/dvTWnQxRFEBmW+/YjqJ7knWEl4d37qUfzT/u+Olz7b8VT/Gv2gCaWLehCNb9OIn+qni/bseOmzHU/1q9EPmpCMpEEdRKNG/0YB6a/5bc9H+Y/g36/uUnkQ16JoUIMS0UfET8nFX/mfHS99tuOpfr3oB00oXfSDaPSi96J//+tY/cW43GY1evYPOKT6bePzDcky9KJ/6SchMpmNThfNFbJPiJ+yS1/lf3a89NmOp/qd9tU9FWJ7kVJ+RwziEYe750/5Ca/5pPuR5hc+7U/51X+NLgWHcQ1yMogafSj2//mY9NV8VFn5hU/rK/+E3ym/6i6iiqsRCSm86iu+Xf/u+VN+wkt/zXc7v/il9ZVf/feiS8FhXIOcDKIXfSh2L/r/KDDZr170v9+v/yJr9Mf/7K8WUfppRFfnF7+0P+VX/73oUnAY1yAng+hFH4rdi96L/t2qpEbTCtbovejJQ639Unyy3/3qLhUH8Rq9Rn8Jo2uRB16IPjJ5sTaFVn3pI7zEUX7h03jKX/XVn+oLr/rKL7zq3yH/6KKrEQmRxreFEj/Vlz7Cq77yC5/GU/6qr/5UX3jVV37hVf8O+Wt0TXHwb6tdPehBC9FH0kVV8VQ/4VU/7U/175C/RtcW1OjxvxYriVOjCK/6dzBi8qPnhH+Nri2o0Wt07IgemokRa/SB0eRVDUJ4DUr5hVd95Rc+jaf8VV/9qb7wqq/8wqv+HfL3omuKg4fm6kEPWog+ki6qiqf6Ca/6aX+qf4f8Nbq2oEbvV/ef8tV94IWHH0lfPOHF7w4vavIzWNqf9JM+2/i0P+HFX3jpI/wd4qOLnhKV0BJSePFTfuFVfzu/+Kl+yn8bn/YnvPgLL32Fv0O8Rh9MQYuSLoLyi6LqK//V+LQ/4dW/8NJH+DvEa/TBFLQo6SIovyiqvvJfjU/7E179Cy99hL9DvEYfTEGLki6C8oui6iv/1fi0P+HVv/DSR/g7xGv0wRS0KOkiKL8oqr7yX41P+xNe/QsvfYS/Q7xGH0xBi5IugvKLouor/9X4tD/h1b/w0kf4O8Rr9MEUtCjpIii/KKq+8l+NT/sTXv0LL32Ev0N8ZPRUKDUqIbfri992XP2r/tX6PDt/6ZvGpY/mJ/yEX40+UWn5M+kgtSjL9OPfOXc1/6v1Uf/pfrz3V6NvT3mQPx2kFmVAIfrIs/OPmh+ApY/mJ/yAQo0+EWn7M+kgtSjlv63A4/yar+Yn/KS7XvSJSsufSQepRVmm36/uEFjz1fyEn8y3Rp+otPyZdJBalGX6NXqNPlsxLfrVizzr4u8/pf6V+Wp9np2/9E3j0kfzE37Crxd9otLyZ9JBalGW6feiv8pF316Uu+eXkWTUFC99lF/4NL7dv/pT/bQ/1U/zi7/qC//Ob3TR00aeHZ8KneKln/ILn8a1aOK3jU/7E/80/xn91+iDKWnQZwzqEU3xG7QYfWS7f/Wn+lFz79fw7fE/OZXmF3/VF74XfTihVOgUL5rKL3wa16KJ3zY+7U/80/xn9N+LPpiSBn3GoHrRv1dA+g9G/PAjmn+aX/xVX/he9OGEUqFTvGgqv/BpXIsmftv4tD/xT/Of0X8v+mBKGvQZg+pF70X/TgHtXy/6wOQfIuEXYyR0ihdN5Rc+jW/3r/5UP+1P9dP84q/6wo+NrkJpo1fjJ0JdeVFTftI3ne/V/FRf/W3jpb/iKf8a/UthDTodhPCKp/yUX4sk/NX8VF/9beOln+Ip/xq9Rv9QQIukRZRRhFdc/FT/arz6UzzlX6PX6DX6Df5tvRpdChwU10VQGb24wiue8lP+lP/V/FRf/W3jpb/iKf9e9F70XvRe9D/vjF4UvUh3j+tFF/9tfVJ+2/yv5qf6ms82XvornvLvRe9F70XvRZ9fdL2IerG24+mLKLz4b+sjfmn9NL/w0k/xtD/lF/+0vvKL36T+6LfAisikkMhuxlP+wov7tj7il9ZP8wsv/RRP+1N+8U/rK7/4TerX6Ad8dTtiEMrxKK5FmSzCZn7xS3p/x6b9qb74p/WVX/wm9Wv0waKcMQgNc9OIqq3+tWjCq77iqi+84uKf1ld+8ZvUr9FrdO0Rf+ecFi1dZBFUfeEVF/+0vvKL36R+jV6ja49q9PBPL0rgGl0KDeMSUi+i8KKh/MIrLn5p/TS/8OpP8bQ/5Rf/tL7yi9+kfi96L7r2qBe9F/1zR/SipC+WNjGtL7zqqz/lF171FU/rX41Xf3ePp/qpP+V/x59y0Z99kSW0+tMghFd9xdP6V+PV393jqX7qT/lr9C8FJ0I9EltGVX7hNWjF0/pX49Xf3eOpfupP+Wv0Gv1DAT00WqRtvBb97vFUP/Wn/DV6jV6jy0UHxGVEPZSioPw1eo1eo8tFB8RlxBp9KHIqpPCioUEpv/Cqr3ha/2q8+rt7PNVP/Sl/L3ovei+6XHRAXEZMH3rlr9FvYnTtkhZhMuhHNZRf/FR/O7/4KZ7yU37FU/2Er9Fr9NFF317UNL/witfoXwpJCL0owmsQiqf1hVd99ffs+dW/+pM+aX7hFU/5Kb/iqX7C96L3oveiD34fgYyaxmVUPUTC1+g1eo1eo/95p9IXRfhneBEfcVR/kxf3zvk1H/UnfdL8wiue8lN+xVP9hO9F70XvRe9F70XXS/xPXBdh8uL2on+vQKqf5qj5CZ/G1Z/4Cd+LPrzoRwidLIPqJ7kn2MkibT5Uaf9X85fGZ/TXP49+wF+ckS7S9iIov+Jpf1pk5Rf+7vzF74z+avQaXXvIv0FICbTINfqbJHwYl3796t6v7qMFmyxSv7qPpPy/H9JDqMyT+fSi96Jrj3rR+5dDfu6IXpT0xdImpvW38eKv+LZ+qi99hBd/5Rde9ZVfeNXfzi9+k/q96Ac8VBOhNazkq2+Se4JN+0uNIrx6uJq/+J3RX41eo2sP+Y1NCbTIMqLwqq/8wqv+dn7xm9Q/xegiuh1PByX8Nn/l16DFX3jVV1z1hX/2+La+E31q9AMu+kTozc9okWQ04VPuqp/mvzt+W99J/zV6jR5/Ndei1ei/JdF6vEav0Wv0ZZv1oi8L/E96XRQNQviT2vi2TMpf+LS/u+uX9if8tr6q/x7vRe9F70WfOCX4TI0eiPdvoLooGoTw/4bLxmdT/sKnnO+uX9qf8Nv6qn4v+pdCGsTdFzXlL/xkkR595u76pf0Jv62v6h9m9EmhO39Gg0gXVflTbbb5Kf+z9yf9797/RP9DfkaXUHePSygNWv0pv/CKb/NT/mfvL9X36v4n9Wv0E34xbjIILdvmV2Pxq9Ef/3lx6ZfM9uNr9wF/eq5Gr9H5q+5HLFqy7Kqv3KkRVT/NL/5H1K/Ra/QaHU47wmgyc/KNbfLQ1Og1eo1eo38qoBctea3ugNWLmPav/KkG2/yU/9n7k/5373+ify96L3ovei+63rrGq0AVeAYFRhf9GRopxypQBb5XoEbvdlSBH6BAjf4DhtwWq0CN3h2oAj9AgRr9Bwy5LVaBGr07UAV+gAI1+g8YclusAjV6d6AK/AAF/gOias57B5Vlbg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6171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675870C-7CDB-1CC2-7E09-0CD4810B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" y="2540485"/>
            <a:ext cx="11925759" cy="342805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2953186" cy="481282"/>
            <a:chOff x="6627851" y="1871939"/>
            <a:chExt cx="2953186" cy="481282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软雅黑" panose="020B0503020204020204" charset="-122"/>
                  <a:ea typeface="微软雅黑" panose="020B0503020204020204" charset="-122"/>
                </a:rPr>
                <a:t>圖書館快捷服務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21" name="文本框 577">
            <a:extLst>
              <a:ext uri="{FF2B5EF4-FFF2-40B4-BE49-F238E27FC236}">
                <a16:creationId xmlns:a16="http://schemas.microsoft.com/office/drawing/2014/main" id="{87153DE5-564F-C128-760C-0FA4A7939746}"/>
              </a:ext>
            </a:extLst>
          </p:cNvPr>
          <p:cNvSpPr txBox="1"/>
          <p:nvPr/>
        </p:nvSpPr>
        <p:spPr>
          <a:xfrm>
            <a:off x="671649" y="6359780"/>
            <a:ext cx="418704" cy="369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</a:p>
        </p:txBody>
      </p:sp>
      <p:grpSp>
        <p:nvGrpSpPr>
          <p:cNvPr id="40" name="群組 39"/>
          <p:cNvGrpSpPr/>
          <p:nvPr/>
        </p:nvGrpSpPr>
        <p:grpSpPr>
          <a:xfrm>
            <a:off x="480060" y="1512526"/>
            <a:ext cx="4075315" cy="2323982"/>
            <a:chOff x="480060" y="1512526"/>
            <a:chExt cx="4075315" cy="2323982"/>
          </a:xfrm>
        </p:grpSpPr>
        <p:sp>
          <p:nvSpPr>
            <p:cNvPr id="10" name="圓角矩形 9"/>
            <p:cNvSpPr/>
            <p:nvPr/>
          </p:nvSpPr>
          <p:spPr>
            <a:xfrm>
              <a:off x="1232226" y="3020935"/>
              <a:ext cx="2240435" cy="815573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EBF8B34-AFF9-71A4-54D9-DFA403DEC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941" y="3284888"/>
              <a:ext cx="496238" cy="496238"/>
            </a:xfrm>
            <a:prstGeom prst="rect">
              <a:avLst/>
            </a:prstGeom>
          </p:spPr>
        </p:pic>
        <p:sp>
          <p:nvSpPr>
            <p:cNvPr id="11" name="文本框 570">
              <a:extLst>
                <a:ext uri="{FF2B5EF4-FFF2-40B4-BE49-F238E27FC236}">
                  <a16:creationId xmlns:a16="http://schemas.microsoft.com/office/drawing/2014/main" id="{0FCABC90-A155-1C5D-75C9-F67E76B1B33D}"/>
                </a:ext>
              </a:extLst>
            </p:cNvPr>
            <p:cNvSpPr txBox="1"/>
            <p:nvPr/>
          </p:nvSpPr>
          <p:spPr>
            <a:xfrm>
              <a:off x="480060" y="1512526"/>
              <a:ext cx="40753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同時查找電子資源</a:t>
              </a:r>
              <a:r>
                <a:rPr lang="en-US" altLang="zh-TW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單篇文章</a:t>
              </a:r>
              <a:r>
                <a:rPr lang="en-US" altLang="zh-TW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),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實體資源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2" name="肘形接點 31"/>
            <p:cNvCxnSpPr>
              <a:stCxn id="10" idx="0"/>
            </p:cNvCxnSpPr>
            <p:nvPr/>
          </p:nvCxnSpPr>
          <p:spPr>
            <a:xfrm rot="16200000" flipV="1">
              <a:off x="2112219" y="2780709"/>
              <a:ext cx="480450" cy="1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群組 36"/>
          <p:cNvGrpSpPr/>
          <p:nvPr/>
        </p:nvGrpSpPr>
        <p:grpSpPr>
          <a:xfrm>
            <a:off x="4188233" y="2877101"/>
            <a:ext cx="6319054" cy="3717713"/>
            <a:chOff x="4188233" y="2877101"/>
            <a:chExt cx="6319054" cy="371771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38F196C-48DF-F730-E43B-12D6B94E3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7606" y="3063644"/>
              <a:ext cx="501502" cy="501502"/>
            </a:xfrm>
            <a:prstGeom prst="rect">
              <a:avLst/>
            </a:prstGeom>
          </p:spPr>
        </p:pic>
        <p:sp>
          <p:nvSpPr>
            <p:cNvPr id="16" name="文本框 573">
              <a:extLst>
                <a:ext uri="{FF2B5EF4-FFF2-40B4-BE49-F238E27FC236}">
                  <a16:creationId xmlns:a16="http://schemas.microsoft.com/office/drawing/2014/main" id="{5791D136-75B4-A92F-8E90-AB76735EEC3A}"/>
                </a:ext>
              </a:extLst>
            </p:cNvPr>
            <p:cNvSpPr txBox="1"/>
            <p:nvPr/>
          </p:nvSpPr>
          <p:spPr>
            <a:xfrm>
              <a:off x="4188233" y="6010039"/>
              <a:ext cx="6319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 b="1"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找圖書館的電子資源</a:t>
              </a:r>
              <a:r>
                <a:rPr lang="en-US" altLang="zh-TW" dirty="0"/>
                <a:t>(</a:t>
              </a:r>
              <a:r>
                <a:rPr lang="zh-TW" altLang="en-US" dirty="0"/>
                <a:t>單一資料庫</a:t>
              </a:r>
              <a:r>
                <a:rPr lang="en-US" altLang="zh-TW" dirty="0"/>
                <a:t>)</a:t>
              </a:r>
            </a:p>
          </p:txBody>
        </p:sp>
        <p:cxnSp>
          <p:nvCxnSpPr>
            <p:cNvPr id="26" name="肘形接點 25"/>
            <p:cNvCxnSpPr>
              <a:stCxn id="42" idx="2"/>
              <a:endCxn id="16" idx="1"/>
            </p:cNvCxnSpPr>
            <p:nvPr/>
          </p:nvCxnSpPr>
          <p:spPr>
            <a:xfrm rot="5400000">
              <a:off x="3965060" y="3915848"/>
              <a:ext cx="2609753" cy="2163405"/>
            </a:xfrm>
            <a:prstGeom prst="bentConnector4">
              <a:avLst>
                <a:gd name="adj1" fmla="val 44398"/>
                <a:gd name="adj2" fmla="val 110567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圓角矩形 41"/>
            <p:cNvSpPr/>
            <p:nvPr/>
          </p:nvSpPr>
          <p:spPr>
            <a:xfrm>
              <a:off x="5231420" y="2877101"/>
              <a:ext cx="2240435" cy="815573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8024059" y="614329"/>
            <a:ext cx="3952303" cy="3192658"/>
            <a:chOff x="8024059" y="614329"/>
            <a:chExt cx="3952303" cy="319265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E7A5B0C0-40AF-8455-7FCD-9E415CF79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4503" y="3049559"/>
              <a:ext cx="500969" cy="500969"/>
            </a:xfrm>
            <a:prstGeom prst="rect">
              <a:avLst/>
            </a:prstGeom>
          </p:spPr>
        </p:pic>
        <p:sp>
          <p:nvSpPr>
            <p:cNvPr id="20" name="文本框 576">
              <a:extLst>
                <a:ext uri="{FF2B5EF4-FFF2-40B4-BE49-F238E27FC236}">
                  <a16:creationId xmlns:a16="http://schemas.microsoft.com/office/drawing/2014/main" id="{3729B0BB-3F56-D719-159D-56433222BCB3}"/>
                </a:ext>
              </a:extLst>
            </p:cNvPr>
            <p:cNvSpPr txBox="1"/>
            <p:nvPr/>
          </p:nvSpPr>
          <p:spPr>
            <a:xfrm>
              <a:off x="8024059" y="614329"/>
              <a:ext cx="39523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 b="1"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找圖書館實體書、影片等</a:t>
              </a:r>
              <a:endParaRPr lang="en-US" altLang="zh-TW" dirty="0"/>
            </a:p>
          </p:txBody>
        </p:sp>
        <p:cxnSp>
          <p:nvCxnSpPr>
            <p:cNvPr id="29" name="肘形接點 28"/>
            <p:cNvCxnSpPr/>
            <p:nvPr/>
          </p:nvCxnSpPr>
          <p:spPr>
            <a:xfrm rot="16200000" flipV="1">
              <a:off x="8815119" y="1822948"/>
              <a:ext cx="1548042" cy="788890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圓角矩形 42"/>
            <p:cNvSpPr/>
            <p:nvPr/>
          </p:nvSpPr>
          <p:spPr>
            <a:xfrm>
              <a:off x="9021169" y="2991414"/>
              <a:ext cx="2240435" cy="815573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16612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116" y="1417690"/>
            <a:ext cx="9666935" cy="565243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6881634" cy="481282"/>
            <a:chOff x="6627851" y="1871939"/>
            <a:chExt cx="6881634" cy="481282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62675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4"/>
                </a:rPr>
                <a:t>www.lib.uch.edu.tw</a:t>
              </a:r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TW" altLang="en-US" sz="2400" dirty="0">
                  <a:latin typeface="微软雅黑" panose="020B0503020204020204" charset="-122"/>
                  <a:ea typeface="微软雅黑" panose="020B0503020204020204" charset="-122"/>
                </a:rPr>
                <a:t>→ 館藏查詢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4151719" y="2669243"/>
            <a:ext cx="1431371" cy="151951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1"/>
          <p:cNvSpPr/>
          <p:nvPr/>
        </p:nvSpPr>
        <p:spPr>
          <a:xfrm rot="16200000">
            <a:off x="3780900" y="3660181"/>
            <a:ext cx="574841" cy="311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0782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70753D8-B37C-4816-9F90-A41FB19984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90" y="0"/>
            <a:ext cx="10772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5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6D9B925-3EE9-463E-B2C1-7CA67A699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84" y="791523"/>
            <a:ext cx="9619234" cy="1761788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D8C5F-DA56-4573-9953-9140AF261263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48408" y="42501"/>
            <a:ext cx="989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館藏取用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實體館藏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84" y="2754397"/>
            <a:ext cx="12017782" cy="3400867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34638EB-F141-42B2-8039-2CFBB22AE19D}"/>
              </a:ext>
            </a:extLst>
          </p:cNvPr>
          <p:cNvSpPr/>
          <p:nvPr/>
        </p:nvSpPr>
        <p:spPr>
          <a:xfrm>
            <a:off x="-5715" y="202452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7D9E32B-B016-4DBB-877B-40B2BF0C2239}"/>
              </a:ext>
            </a:extLst>
          </p:cNvPr>
          <p:cNvSpPr/>
          <p:nvPr/>
        </p:nvSpPr>
        <p:spPr>
          <a:xfrm>
            <a:off x="403860" y="202452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5DB9C7-4EFD-F0C6-4038-CC646ABF05DD}"/>
              </a:ext>
            </a:extLst>
          </p:cNvPr>
          <p:cNvSpPr/>
          <p:nvPr/>
        </p:nvSpPr>
        <p:spPr>
          <a:xfrm>
            <a:off x="1276538" y="2014887"/>
            <a:ext cx="1692999" cy="375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12BEDB1-2FAD-6446-1FBF-2508D654E0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956" y="3554379"/>
            <a:ext cx="496238" cy="49623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94F53B3-9CD4-1314-9377-D4D5FD2BAA9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617" y="3554379"/>
            <a:ext cx="501502" cy="50150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455ED73-144C-4E0E-89DB-6909FE7E1C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619" y="3554379"/>
            <a:ext cx="500969" cy="500969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1F497415-C336-0162-D00A-4DEB9F4FEA81}"/>
              </a:ext>
            </a:extLst>
          </p:cNvPr>
          <p:cNvGrpSpPr/>
          <p:nvPr/>
        </p:nvGrpSpPr>
        <p:grpSpPr>
          <a:xfrm>
            <a:off x="2208127" y="2934607"/>
            <a:ext cx="6076527" cy="1019883"/>
            <a:chOff x="2208127" y="2934607"/>
            <a:chExt cx="6076527" cy="1019883"/>
          </a:xfrm>
        </p:grpSpPr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E466699-D2BF-B149-0B6F-FB007C20C2BE}"/>
                </a:ext>
              </a:extLst>
            </p:cNvPr>
            <p:cNvSpPr txBox="1"/>
            <p:nvPr/>
          </p:nvSpPr>
          <p:spPr>
            <a:xfrm>
              <a:off x="2208127" y="2934607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2FDD0C84-3B84-02FC-3204-CF48774BCA81}"/>
                </a:ext>
              </a:extLst>
            </p:cNvPr>
            <p:cNvSpPr txBox="1"/>
            <p:nvPr/>
          </p:nvSpPr>
          <p:spPr>
            <a:xfrm>
              <a:off x="7510083" y="2938827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18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D8C5F-DA56-4573-9953-9140AF261263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15" y="725322"/>
            <a:ext cx="7894904" cy="194738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34638EB-F141-42B2-8039-2CFBB22AE19D}"/>
              </a:ext>
            </a:extLst>
          </p:cNvPr>
          <p:cNvSpPr/>
          <p:nvPr/>
        </p:nvSpPr>
        <p:spPr>
          <a:xfrm>
            <a:off x="-5715" y="202452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7D9E32B-B016-4DBB-877B-40B2BF0C2239}"/>
              </a:ext>
            </a:extLst>
          </p:cNvPr>
          <p:cNvSpPr/>
          <p:nvPr/>
        </p:nvSpPr>
        <p:spPr>
          <a:xfrm>
            <a:off x="403860" y="202452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22605" y="98528"/>
            <a:ext cx="989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館藏取用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虛擬館藏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713" y="2855274"/>
            <a:ext cx="12491813" cy="368363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D702CC0-34A6-5F0C-2965-BE31BAEE3DD1}"/>
              </a:ext>
            </a:extLst>
          </p:cNvPr>
          <p:cNvSpPr/>
          <p:nvPr/>
        </p:nvSpPr>
        <p:spPr>
          <a:xfrm>
            <a:off x="2410262" y="2297483"/>
            <a:ext cx="1692999" cy="375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B251647-B7B1-43F5-E017-7D34074C6871}"/>
              </a:ext>
            </a:extLst>
          </p:cNvPr>
          <p:cNvSpPr/>
          <p:nvPr/>
        </p:nvSpPr>
        <p:spPr>
          <a:xfrm>
            <a:off x="6628027" y="643379"/>
            <a:ext cx="5321726" cy="1659933"/>
          </a:xfrm>
          <a:prstGeom prst="rect">
            <a:avLst/>
          </a:prstGeom>
          <a:solidFill>
            <a:srgbClr val="435F86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在校內網域可直接線上閱讀。如在家或用手機，需登入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SIP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帳密。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975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圖書館位於何處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1" y="685710"/>
            <a:ext cx="5720472" cy="4402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群組 15"/>
          <p:cNvGrpSpPr/>
          <p:nvPr/>
        </p:nvGrpSpPr>
        <p:grpSpPr>
          <a:xfrm>
            <a:off x="7441142" y="0"/>
            <a:ext cx="4399364" cy="6341273"/>
            <a:chOff x="7441142" y="0"/>
            <a:chExt cx="4399364" cy="6341273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333947" y="643794"/>
              <a:ext cx="5150353" cy="38627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2" name="群組 11"/>
            <p:cNvGrpSpPr/>
            <p:nvPr/>
          </p:nvGrpSpPr>
          <p:grpSpPr>
            <a:xfrm>
              <a:off x="7441142" y="3666684"/>
              <a:ext cx="2673970" cy="2674589"/>
              <a:chOff x="7072605" y="3336206"/>
              <a:chExt cx="2673970" cy="2674589"/>
            </a:xfrm>
          </p:grpSpPr>
          <p:sp>
            <p:nvSpPr>
              <p:cNvPr id="2" name="弧形 11"/>
              <p:cNvSpPr>
                <a:spLocks noChangeArrowheads="1"/>
              </p:cNvSpPr>
              <p:nvPr/>
            </p:nvSpPr>
            <p:spPr bwMode="auto">
              <a:xfrm rot="1745326" flipV="1">
                <a:off x="7072605" y="3336206"/>
                <a:ext cx="2673970" cy="2674589"/>
              </a:xfrm>
              <a:custGeom>
                <a:avLst/>
                <a:gdLst>
                  <a:gd name="T0" fmla="*/ 1336677 w 2673350"/>
                  <a:gd name="T1" fmla="*/ 0 h 2674938"/>
                  <a:gd name="T2" fmla="*/ 1336675 w 2673350"/>
                  <a:gd name="T3" fmla="*/ 1337469 h 2674938"/>
                  <a:gd name="T4" fmla="*/ 2670532 w 2673350"/>
                  <a:gd name="T5" fmla="*/ 1424258 h 2674938"/>
                  <a:gd name="T6" fmla="*/ 11796480 60000 65536"/>
                  <a:gd name="T7" fmla="*/ 11796480 60000 65536"/>
                  <a:gd name="T8" fmla="*/ 5898240 60000 65536"/>
                  <a:gd name="T9" fmla="*/ 1336677 w 2673350"/>
                  <a:gd name="T10" fmla="*/ 0 h 2674938"/>
                  <a:gd name="T11" fmla="*/ 2673350 w 2673350"/>
                  <a:gd name="T12" fmla="*/ 1424263 h 26749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73350" h="2674938" stroke="0">
                    <a:moveTo>
                      <a:pt x="1336677" y="0"/>
                    </a:moveTo>
                    <a:lnTo>
                      <a:pt x="1336676" y="0"/>
                    </a:lnTo>
                    <a:cubicBezTo>
                      <a:pt x="2074901" y="1"/>
                      <a:pt x="2673350" y="598806"/>
                      <a:pt x="2673350" y="1337469"/>
                    </a:cubicBezTo>
                    <a:cubicBezTo>
                      <a:pt x="2673350" y="1366424"/>
                      <a:pt x="2672410" y="1395371"/>
                      <a:pt x="2670532" y="1424265"/>
                    </a:cubicBezTo>
                    <a:lnTo>
                      <a:pt x="1336675" y="1337469"/>
                    </a:lnTo>
                    <a:close/>
                  </a:path>
                  <a:path w="2673350" h="2674938" fill="none">
                    <a:moveTo>
                      <a:pt x="1336677" y="0"/>
                    </a:moveTo>
                    <a:lnTo>
                      <a:pt x="1336676" y="0"/>
                    </a:lnTo>
                    <a:cubicBezTo>
                      <a:pt x="2074901" y="1"/>
                      <a:pt x="2673350" y="598806"/>
                      <a:pt x="2673350" y="1337469"/>
                    </a:cubicBezTo>
                    <a:cubicBezTo>
                      <a:pt x="2673350" y="1366424"/>
                      <a:pt x="2672410" y="1395371"/>
                      <a:pt x="2670532" y="1424265"/>
                    </a:cubicBezTo>
                  </a:path>
                </a:pathLst>
              </a:custGeom>
              <a:noFill/>
              <a:ln w="25400" algn="ctr">
                <a:solidFill>
                  <a:srgbClr val="767171"/>
                </a:solidFill>
                <a:miter lim="800000"/>
                <a:tailEnd type="stealth" w="med" len="med"/>
              </a:ln>
            </p:spPr>
            <p:txBody>
              <a:bodyPr vert="eaVert" lIns="91417" tIns="45709" rIns="91417" bIns="45709" anchor="ctr"/>
              <a:lstStyle/>
              <a:p>
                <a:endParaRPr lang="zh-CN" altLang="en-US"/>
              </a:p>
            </p:txBody>
          </p:sp>
          <p:sp>
            <p:nvSpPr>
              <p:cNvPr id="15" name="半闭框 17"/>
              <p:cNvSpPr>
                <a:spLocks noChangeArrowheads="1"/>
              </p:cNvSpPr>
              <p:nvPr/>
            </p:nvSpPr>
            <p:spPr bwMode="auto">
              <a:xfrm rot="4971896">
                <a:off x="9235822" y="5243405"/>
                <a:ext cx="466833" cy="466665"/>
              </a:xfrm>
              <a:custGeom>
                <a:avLst/>
                <a:gdLst>
                  <a:gd name="T0" fmla="*/ 424806 w 466725"/>
                  <a:gd name="T1" fmla="*/ 41919 h 466725"/>
                  <a:gd name="T2" fmla="*/ 43475 w 466725"/>
                  <a:gd name="T3" fmla="*/ 423249 h 466725"/>
                  <a:gd name="T4" fmla="*/ 0 w 466725"/>
                  <a:gd name="T5" fmla="*/ 233363 h 466725"/>
                  <a:gd name="T6" fmla="*/ 233363 w 466725"/>
                  <a:gd name="T7" fmla="*/ 0 h 466725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466725"/>
                  <a:gd name="T13" fmla="*/ 0 h 466725"/>
                  <a:gd name="T14" fmla="*/ 466725 w 466725"/>
                  <a:gd name="T15" fmla="*/ 466725 h 4667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6725" h="466725">
                    <a:moveTo>
                      <a:pt x="0" y="0"/>
                    </a:moveTo>
                    <a:lnTo>
                      <a:pt x="466725" y="0"/>
                    </a:lnTo>
                    <a:lnTo>
                      <a:pt x="382887" y="83838"/>
                    </a:lnTo>
                    <a:lnTo>
                      <a:pt x="86951" y="83838"/>
                    </a:lnTo>
                    <a:lnTo>
                      <a:pt x="86951" y="379774"/>
                    </a:lnTo>
                    <a:lnTo>
                      <a:pt x="0" y="466725"/>
                    </a:lnTo>
                    <a:close/>
                  </a:path>
                </a:pathLst>
              </a:custGeom>
              <a:solidFill>
                <a:srgbClr val="7C7C7C"/>
              </a:solidFill>
              <a:ln w="12700" algn="ctr">
                <a:noFill/>
                <a:miter lim="800000"/>
              </a:ln>
            </p:spPr>
            <p:txBody>
              <a:bodyPr rot="10800000" vert="eaVert" lIns="91417" tIns="45709" rIns="91417" bIns="45709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4556775" y="2682720"/>
            <a:ext cx="3420966" cy="4175280"/>
            <a:chOff x="4556775" y="2682720"/>
            <a:chExt cx="3420966" cy="4175280"/>
          </a:xfrm>
        </p:grpSpPr>
        <p:grpSp>
          <p:nvGrpSpPr>
            <p:cNvPr id="11" name="群組 10"/>
            <p:cNvGrpSpPr/>
            <p:nvPr/>
          </p:nvGrpSpPr>
          <p:grpSpPr>
            <a:xfrm>
              <a:off x="4572794" y="2682720"/>
              <a:ext cx="2825350" cy="2674589"/>
              <a:chOff x="4256789" y="2807274"/>
              <a:chExt cx="2825350" cy="2674589"/>
            </a:xfrm>
          </p:grpSpPr>
          <p:sp>
            <p:nvSpPr>
              <p:cNvPr id="34" name="弧形 16"/>
              <p:cNvSpPr>
                <a:spLocks noChangeArrowheads="1"/>
              </p:cNvSpPr>
              <p:nvPr/>
            </p:nvSpPr>
            <p:spPr bwMode="auto">
              <a:xfrm rot="21387678">
                <a:off x="4256789" y="2807274"/>
                <a:ext cx="2673970" cy="2674589"/>
              </a:xfrm>
              <a:custGeom>
                <a:avLst/>
                <a:gdLst>
                  <a:gd name="T0" fmla="*/ 1336677 w 2673350"/>
                  <a:gd name="T1" fmla="*/ 0 h 2674938"/>
                  <a:gd name="T2" fmla="*/ 1336675 w 2673350"/>
                  <a:gd name="T3" fmla="*/ 1337469 h 2674938"/>
                  <a:gd name="T4" fmla="*/ 2670532 w 2673350"/>
                  <a:gd name="T5" fmla="*/ 1424258 h 2674938"/>
                  <a:gd name="T6" fmla="*/ 11796480 60000 65536"/>
                  <a:gd name="T7" fmla="*/ 11796480 60000 65536"/>
                  <a:gd name="T8" fmla="*/ 5898240 60000 65536"/>
                  <a:gd name="T9" fmla="*/ 1336677 w 2673350"/>
                  <a:gd name="T10" fmla="*/ 0 h 2674938"/>
                  <a:gd name="T11" fmla="*/ 2673350 w 2673350"/>
                  <a:gd name="T12" fmla="*/ 1424263 h 26749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73350" h="2674938" stroke="0">
                    <a:moveTo>
                      <a:pt x="1336677" y="0"/>
                    </a:moveTo>
                    <a:lnTo>
                      <a:pt x="1336676" y="0"/>
                    </a:lnTo>
                    <a:cubicBezTo>
                      <a:pt x="2074901" y="1"/>
                      <a:pt x="2673350" y="598806"/>
                      <a:pt x="2673350" y="1337469"/>
                    </a:cubicBezTo>
                    <a:cubicBezTo>
                      <a:pt x="2673350" y="1366424"/>
                      <a:pt x="2672410" y="1395371"/>
                      <a:pt x="2670532" y="1424265"/>
                    </a:cubicBezTo>
                    <a:lnTo>
                      <a:pt x="1336675" y="1337469"/>
                    </a:lnTo>
                    <a:close/>
                  </a:path>
                  <a:path w="2673350" h="2674938" fill="none">
                    <a:moveTo>
                      <a:pt x="1336677" y="0"/>
                    </a:moveTo>
                    <a:lnTo>
                      <a:pt x="1336676" y="0"/>
                    </a:lnTo>
                    <a:cubicBezTo>
                      <a:pt x="2074901" y="1"/>
                      <a:pt x="2673350" y="598806"/>
                      <a:pt x="2673350" y="1337469"/>
                    </a:cubicBezTo>
                    <a:cubicBezTo>
                      <a:pt x="2673350" y="1366424"/>
                      <a:pt x="2672410" y="1395371"/>
                      <a:pt x="2670532" y="1424265"/>
                    </a:cubicBezTo>
                  </a:path>
                </a:pathLst>
              </a:custGeom>
              <a:noFill/>
              <a:ln w="25400" algn="ctr">
                <a:solidFill>
                  <a:srgbClr val="767171"/>
                </a:solidFill>
                <a:miter lim="800000"/>
                <a:tailEnd type="stealth" w="med" len="med"/>
              </a:ln>
            </p:spPr>
            <p:txBody>
              <a:bodyPr vert="eaVert" lIns="91417" tIns="45709" rIns="91417" bIns="45709" anchor="ctr"/>
              <a:lstStyle/>
              <a:p>
                <a:endParaRPr lang="zh-CN" altLang="en-US"/>
              </a:p>
            </p:txBody>
          </p:sp>
          <p:sp>
            <p:nvSpPr>
              <p:cNvPr id="3" name="半闭框 17"/>
              <p:cNvSpPr>
                <a:spLocks noChangeArrowheads="1"/>
              </p:cNvSpPr>
              <p:nvPr/>
            </p:nvSpPr>
            <p:spPr bwMode="auto">
              <a:xfrm rot="11367075">
                <a:off x="6615306" y="3701846"/>
                <a:ext cx="466833" cy="466665"/>
              </a:xfrm>
              <a:custGeom>
                <a:avLst/>
                <a:gdLst>
                  <a:gd name="T0" fmla="*/ 424806 w 466725"/>
                  <a:gd name="T1" fmla="*/ 41919 h 466725"/>
                  <a:gd name="T2" fmla="*/ 43475 w 466725"/>
                  <a:gd name="T3" fmla="*/ 423249 h 466725"/>
                  <a:gd name="T4" fmla="*/ 0 w 466725"/>
                  <a:gd name="T5" fmla="*/ 233363 h 466725"/>
                  <a:gd name="T6" fmla="*/ 233363 w 466725"/>
                  <a:gd name="T7" fmla="*/ 0 h 466725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466725"/>
                  <a:gd name="T13" fmla="*/ 0 h 466725"/>
                  <a:gd name="T14" fmla="*/ 466725 w 466725"/>
                  <a:gd name="T15" fmla="*/ 466725 h 4667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6725" h="466725">
                    <a:moveTo>
                      <a:pt x="0" y="0"/>
                    </a:moveTo>
                    <a:lnTo>
                      <a:pt x="466725" y="0"/>
                    </a:lnTo>
                    <a:lnTo>
                      <a:pt x="382887" y="83838"/>
                    </a:lnTo>
                    <a:lnTo>
                      <a:pt x="86951" y="83838"/>
                    </a:lnTo>
                    <a:lnTo>
                      <a:pt x="86951" y="379774"/>
                    </a:lnTo>
                    <a:lnTo>
                      <a:pt x="0" y="466725"/>
                    </a:lnTo>
                    <a:close/>
                  </a:path>
                </a:pathLst>
              </a:custGeom>
              <a:solidFill>
                <a:srgbClr val="7C7C7C"/>
              </a:solidFill>
              <a:ln w="12700" algn="ctr">
                <a:noFill/>
                <a:miter lim="800000"/>
              </a:ln>
            </p:spPr>
            <p:txBody>
              <a:bodyPr rot="10800000" vert="eaVert" lIns="91417" tIns="45709" rIns="91417" bIns="45709" anchor="ctr"/>
              <a:lstStyle/>
              <a:p>
                <a:endParaRPr lang="zh-CN" altLang="en-US"/>
              </a:p>
            </p:txBody>
          </p:sp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6775" y="4213090"/>
              <a:ext cx="3420966" cy="2288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文字方塊 12"/>
            <p:cNvSpPr txBox="1"/>
            <p:nvPr/>
          </p:nvSpPr>
          <p:spPr>
            <a:xfrm>
              <a:off x="5086203" y="6457890"/>
              <a:ext cx="2749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>
                  <a:solidFill>
                    <a:srgbClr val="C00000"/>
                  </a:solidFill>
                </a:rPr>
                <a:t>站在校門口往右斜角看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31357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DC1B7FB-135D-4D45-941E-4FCCE2D024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59" y="648264"/>
            <a:ext cx="9834029" cy="262385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2392586" y="2534621"/>
            <a:ext cx="2439389" cy="56153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029B59E-4271-A853-B0A4-B5B5D1B8DA7A}"/>
              </a:ext>
            </a:extLst>
          </p:cNvPr>
          <p:cNvSpPr txBox="1"/>
          <p:nvPr/>
        </p:nvSpPr>
        <p:spPr>
          <a:xfrm>
            <a:off x="443846" y="63489"/>
            <a:ext cx="989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館藏取用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館藏預約功能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726ADDC-FCD3-9AB7-C35C-2F06F2AC09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5" y="3990322"/>
            <a:ext cx="11879942" cy="198437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4225B5F-46E4-5FAF-DC19-FE6405CF417F}"/>
              </a:ext>
            </a:extLst>
          </p:cNvPr>
          <p:cNvSpPr/>
          <p:nvPr/>
        </p:nvSpPr>
        <p:spPr>
          <a:xfrm>
            <a:off x="10488861" y="5434949"/>
            <a:ext cx="1254915" cy="4458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DCE456C-8761-B55A-03AA-C86F5715C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306" y="1882588"/>
            <a:ext cx="6299818" cy="4589930"/>
          </a:xfrm>
          <a:prstGeom prst="rect">
            <a:avLst/>
          </a:prstGeom>
        </p:spPr>
      </p:pic>
      <p:sp>
        <p:nvSpPr>
          <p:cNvPr id="8" name="圖說文字: 向上箭號 7">
            <a:extLst>
              <a:ext uri="{FF2B5EF4-FFF2-40B4-BE49-F238E27FC236}">
                <a16:creationId xmlns:a16="http://schemas.microsoft.com/office/drawing/2014/main" id="{AC117811-5868-335F-32E2-2895EBD2FAF8}"/>
              </a:ext>
            </a:extLst>
          </p:cNvPr>
          <p:cNvSpPr/>
          <p:nvPr/>
        </p:nvSpPr>
        <p:spPr>
          <a:xfrm>
            <a:off x="4161712" y="4791431"/>
            <a:ext cx="4253005" cy="1822745"/>
          </a:xfrm>
          <a:prstGeom prst="upArrowCallou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SIP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帳號密碼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1836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1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D8C5F-DA56-4573-9953-9140AF261263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389390" y="81121"/>
            <a:ext cx="989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右上功能列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90" y="1189927"/>
            <a:ext cx="4810125" cy="1876425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EF42EB3D-076F-4BAB-BDB8-93D5532864DB}"/>
              </a:ext>
            </a:extLst>
          </p:cNvPr>
          <p:cNvGrpSpPr/>
          <p:nvPr/>
        </p:nvGrpSpPr>
        <p:grpSpPr>
          <a:xfrm>
            <a:off x="5199515" y="1277700"/>
            <a:ext cx="5981277" cy="5457470"/>
            <a:chOff x="3198624" y="1277700"/>
            <a:chExt cx="5981277" cy="5457470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5663C2F-18F9-4054-A8FA-7ECAA5E28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533" y="1277700"/>
              <a:ext cx="5598368" cy="5457470"/>
            </a:xfrm>
            <a:prstGeom prst="rect">
              <a:avLst/>
            </a:prstGeom>
          </p:spPr>
        </p:pic>
        <p:sp>
          <p:nvSpPr>
            <p:cNvPr id="20" name="向下箭號 16">
              <a:extLst>
                <a:ext uri="{FF2B5EF4-FFF2-40B4-BE49-F238E27FC236}">
                  <a16:creationId xmlns:a16="http://schemas.microsoft.com/office/drawing/2014/main" id="{49C855F8-0AA1-4033-A5D4-2F77BDE92B3F}"/>
                </a:ext>
              </a:extLst>
            </p:cNvPr>
            <p:cNvSpPr/>
            <p:nvPr/>
          </p:nvSpPr>
          <p:spPr>
            <a:xfrm rot="18884106">
              <a:off x="3130385" y="1569830"/>
              <a:ext cx="805218" cy="668740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D8D76580-6128-4596-B5BE-6D36DA5271B7}"/>
              </a:ext>
            </a:extLst>
          </p:cNvPr>
          <p:cNvSpPr/>
          <p:nvPr/>
        </p:nvSpPr>
        <p:spPr>
          <a:xfrm>
            <a:off x="3943112" y="1361568"/>
            <a:ext cx="1203649" cy="404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907B6F8-757E-41CA-BE02-FED70B48F8DD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70CF2D0-59B0-4AAE-8B5A-73475D9CA93C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284F573-CC1B-4D88-96BC-DECE8772AA36}"/>
              </a:ext>
            </a:extLst>
          </p:cNvPr>
          <p:cNvGrpSpPr/>
          <p:nvPr/>
        </p:nvGrpSpPr>
        <p:grpSpPr>
          <a:xfrm>
            <a:off x="1829596" y="4967826"/>
            <a:ext cx="3841477" cy="1568500"/>
            <a:chOff x="1829596" y="4967826"/>
            <a:chExt cx="3841477" cy="1568500"/>
          </a:xfrm>
        </p:grpSpPr>
        <p:sp>
          <p:nvSpPr>
            <p:cNvPr id="22" name="向下箭號 17">
              <a:extLst>
                <a:ext uri="{FF2B5EF4-FFF2-40B4-BE49-F238E27FC236}">
                  <a16:creationId xmlns:a16="http://schemas.microsoft.com/office/drawing/2014/main" id="{14F91D41-4523-4E3E-A42A-395643D29EBD}"/>
                </a:ext>
              </a:extLst>
            </p:cNvPr>
            <p:cNvSpPr/>
            <p:nvPr/>
          </p:nvSpPr>
          <p:spPr>
            <a:xfrm rot="2748221">
              <a:off x="4934094" y="5036065"/>
              <a:ext cx="805218" cy="668740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D5B52EAD-2BDF-6526-A855-AA8ED938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596" y="5668073"/>
              <a:ext cx="2945249" cy="868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8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F8D7C49-2410-2D25-BC1E-FA89F1098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861" y="227784"/>
            <a:ext cx="6616109" cy="5828984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D8B4F53-842C-4BAD-A05D-D53C816A6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D8C5F-DA56-4573-9953-9140AF261263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8D955D6-83A6-477F-B553-5A32CD56ABDA}"/>
              </a:ext>
            </a:extLst>
          </p:cNvPr>
          <p:cNvSpPr/>
          <p:nvPr/>
        </p:nvSpPr>
        <p:spPr>
          <a:xfrm>
            <a:off x="5129004" y="1314200"/>
            <a:ext cx="3924461" cy="45796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2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16CD6A-37B3-4587-9D84-B06EA0ADA1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432" y="614330"/>
            <a:ext cx="11742572" cy="608540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查看個人書房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2886978" y="2556693"/>
            <a:ext cx="9224340" cy="401443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4917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893998" y="2644525"/>
            <a:ext cx="5443089" cy="21335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5745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705527" y="2875002"/>
            <a:ext cx="4416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6600" dirty="0" smtClean="0">
                <a:latin typeface="微软雅黑" panose="020B0503020204020204" charset="-122"/>
                <a:ea typeface="微软雅黑" panose="020B0503020204020204" charset="-122"/>
              </a:rPr>
              <a:t>練習拿</a:t>
            </a:r>
            <a:r>
              <a:rPr lang="zh-TW" altLang="en-US" sz="6600" dirty="0">
                <a:latin typeface="微软雅黑" panose="020B0503020204020204" charset="-122"/>
                <a:ea typeface="微软雅黑" panose="020B0503020204020204" charset="-122"/>
              </a:rPr>
              <a:t>禮券</a:t>
            </a:r>
            <a:endParaRPr lang="zh-CN" altLang="en-US" sz="6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文字方塊 3"/>
          <p:cNvSpPr txBox="1"/>
          <p:nvPr/>
        </p:nvSpPr>
        <p:spPr>
          <a:xfrm>
            <a:off x="3923607" y="4102456"/>
            <a:ext cx="386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https://tw.piliapp.com/random/wheel/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8469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473" y="1074578"/>
            <a:ext cx="4619640" cy="4619640"/>
          </a:xfrm>
        </p:spPr>
      </p:pic>
      <p:sp>
        <p:nvSpPr>
          <p:cNvPr id="3" name="AutoShape 2" descr="data:image/png;base64,iVBORw0KGgoAAAANSUhEUgAAAPoAAAD6CAYAAACI7Fo9AAAAAXNSR0IArs4c6QAAFxNJREFUeF7t3dt2G1kOA9D4/z86s3zpycOMtdlBsaoko18pkCBIHMrpXN5+//79+1f/qwJV4KUVeKvRX3q+ba4KfChQo3cRqsAPUKBG/wFDbotVoEbvDlSBH6BAjf4DhtwWq0CN3h2oAj9AgRr9Bwy5LVaBGr07UAV+gAIjo7+9vb20FPo9Q1f3fzW/tL7w28t19fy2+5voW6P/+vVLQl29KFfzS+sLv22Eq+e33d9E3xq9RuceapFkJOFJIPyA+IXpL4dP9K3Ra3QuqhZJRhKeBMIPiF+Y/nL4RN8avUbnomqRZCThSSD8gPiF6S+HT/St0Wt0LqoWSUYSngTCD4hfmP5y+ETfGr1G56JqkWQk4Ukg/ID4hekvh0/0rdFrdC6qFklGEp4Ewg+IX5j+cvhE30OMPil0pRoatPinePW+nf/q+q/en/RN40foV6MfcNH1UGjQRwxSNR7Ft+tv51fvV9cXP8WP4F+j1+i/jlikKx+SM4yiGpvxI+ZTo9foNfrN/9rEGn34jKZCpXjR3M5/df1X70/6pvEj9OtF70XvRe9F/3yLjnhR0lctwaf8U7y4b+e/uv6r9yd90/gR+vWi96KvP+RHLGpilqvrJ9yPOrSnGF1Cp0Lof2+pvvDit53/1etv65fmF17zUVz7p/rCfzwWk3/AIS0kvIRQXI2qvvCqv53/1etv65fmF17zUVz7p/rC1+hfE5gI9WhYRwxCy/DK9bf1S/MLn8zuHav9U33ha/QaPd3RD3y6iCleTaT5hVd9xWVU1Re+Rq/RtYOjeLqIKV4k0/zCq77iMqrqC1+j1+jawVE8XcQUL5JpfuFVX3EZVfWFr9FrdO3gKJ4uYooXyTS/8KqvuIyq+sLX6DW6dnAUTxcxxYtkml941VdcRlV94Wv0g4yuQSquQQo/GfSjHKqv/Cle/aXxlJ/wKb8z9O3/Rx/87410kMKni6RFSesrv/gLL35pPOUnfMpP+qi+8L3ovegfCqSLlOJTowif8hNe9RWXUVVf+Bq9Rq/RB9/oZDQZWXEZVfWFr9Fr9Bq9Rv/zDqUvivB68RTXi6b6wqt+Ghc/5U/5q77yp3j1l8ZTfsKn/M7Qt78YN3jR00EKny6SFiWtr/ziL7z4pfGUn/ApP+mj+sL3q3u/uver++Chl9Fq9C8Fnl0o8Z+8qI+WQfm1SHevr/5S/tInrS+86iuu/lVf+F704UU/Quga/XsFJosqsyT6qr7mn3B7x6b1ha/Ra/TRV3ctshZNRhFe9RVP6wuv+oqrf9UXvkav0Wv0Ay6qjKy4jFqjn2TUI4ROvlqmiyK8+hP+jEUVh0TflH/CrV/d/4V66aC28Wpl22hX11d/0l/8FU/rC6/6iqt/1Re+X91P+kagQWuQwk8GnVy8tL76S/mLX1pfeNVXXP2rvvA1eo3en9H7M/qfd+iIF0Wv2mY85S98yl0v8tX11V/KL+1/G6/+t+PSV/2fdtG3hVD+VCjhVV9xDerq+uKf8kv738ar/+249FX/NfpBX93TQWtQGvR2feVP+aX9b+PV/3Zc+qr/Gr1G/1BgsiiPllmLKCOovvJv48V/O572X6PX6DX6AQ9djb6twDB/+iIKP6Tx7cfSi7RdX/lTfdL+t/HqfzsufdV/L3ovei96L/qfd+qIF2X71Ut+htSLqP7T3u5eX/2l+qT9b+PV/3Zc+qr/wy76dqPb+SVUKnTxbw9HeLX+2/u1nV/61egHfXWX0DV6jb5pdu1fjV6jj35Gf/WHatOEZ+Su0YcqS6hXX/Sf3v9wTW77Mc2vF70XvRf9tvadE6vRh1pJqF70e/+Mnc5vuCa3/Zj670XvRe9Fv61958Rq9KFWEqoXvRd9uEqXfEz7O77ol7C/UVEZXVQng1COR3Hx266fcJ9gX72/iQbpZ0b/JFNa5NnxWjT1t2008duur/7T+Kv3l+ozwdfoA5W0aEqxbTTx266v/tP4q/eX6jPB1+gDlbRoSrFtNPHbrq/+0/ir95fqM8HX6AOVtGhKsW008duur/7T+Kv3l+ozwdfoA5W0aEqxbTTx266v/tP4q/eX6jPB1+gDlbRoSrFtNPHbrq/+0/ir95fqM8HX6AOVtGhKsW008duur/7T+Kv3l+ozwY+MLqEnhR59Jl3ElJ/q3z2/9E/7E171FU/1Vf7teKpP2v+kfo0++KuEtgeR5tciaxFUX3jVV1z1hb86nuqT9j+pX6PX6L+0aJNFSsym+knuM7CpPmn/k/o1eo1eo4evwcRoj0rU6MMBbAt19/ySSYuo/oRXfcVVX/ir46k+af+T+r3ovei96OFLMTFaL/rAaJrD9ot49/zSR4uo/oRXfcVVX/ir46k+af+T+r3og4dmexBpfi26FkH1hVd9xVVf+KvjqT5p/5P6I6NLSBGdELnyq434q/+0P+UXv7S+8ouf6qf5r66v/sRP8VSfCb8a/dcv/oyqQU2EVo7koUvrby9aml/aqf+0vvKLn+Jn8KvRa/T1hy5dZBlFRkzrK7/4KX4Gvxq9Rq/R4cQa/UsgvUipUMqvF1P1t/OLn+Lip/7S/MKrvvgrv+Lb9ZVf/BRP9Znw60XvRe9F70XXW/QZ14s0eXGSX4wSS9UX/zS/8IqLn/pL8wuv+uKv/Ipv11d+8VM81WfCrxd98FBpUBOhlSN56NL624uW5pd26j+tr/zip/gZ/EZGF5FUiDS/8BJ6m39aP+1P9RWXPuKX4lN+wt+df8rv41v3b01hcPEGKR5qnTYivAa9zT+tn/an+opLH/FL8Sk/4e/OP+VXo39tgBYxXRThVV+DVv40nvJL8eKv/MJLX+UXXvXT/MLX6DW6dvAjrkXSoqd4kVR+4e/OP+VXo9fo8kCNfsBDJ5H1UNXoXwpKiFRo4bfrp/nFX/HtRUz7Ez/1p/rKL7zqp/mF70XvRdcO9qL3ov/ZkcmL8mij9CIqv/DaZuUXfrt+ml/8FZc+4pfiU37C351/ym980VOhhE8XQXjVVzwVWnjVV1z9q/42XvzFT3jxFz6tr/wpP+WfxEf/H12JUqEkhPILL/6Kp/WFV33F1b/qb+PFX/yEF3/h0/rKn/JT/km8Rh+opEXQIIUfUHj4kbT+Nl79pfqI/3Z95U/5Kf8kXqMPVNIiapDCDyjU6A8UkP7S9+r5iN8R8Rp9oKIWQYsm/IBCjV6jR2tSow/kk1Fr9N8DFb//iPRVcukvfFpf+VN+yj+J1+gDlbQIGqTwAwq96L3o0ZrU6AP5ZNQavRf90RppPwYrGH9kZHQtulhc3aj4i5/w6l9x1Rc+5af6yi+8+Cue1hde9bf7U33xn/Cr0U/4LY4a5GRQj3JoEdL6yp/yF7+0vvCqv92f6ov/hF+NXqOv/zFULbLi6aILr/oTIylHEhf/Cb8avUav0eHCiZESIwtbo0uhr3gqlPBDGt9+LF2klJ/qK7/wqT5pfeHFb7s/1Rf/Cb9e9F70XvRe9E8F9KLoRZq8OMqRxMVf/IRPuL1jVV/5U36qr/zCi7/iaX3hVX+7P9UX/wm/XvSB0SS0BqX4ZFCPcqT8VF/5hVf/iqf1hVf97f5UX/wn/E4xuhqZEFWOK+MahLil/af1xU9x8U/5Kb/4qX6aX/UVFz/hJ/xrdKk4iJ8xqM2LPmjx4Ue0aHfXR/xTfYQ/Q58aXVMYxM8YVI0+GMQ3H9F8avQv4STU34/gE3m10Cn/VJ+0/7R+2r/4p/yUX/xVP82v+oqLn/AT/r3oUnEQP2NQveiDQfSifytSjf73+/NfZI3++E+v3V2fyUU8YE2+N+HbW5R+wr9GjyT+BN99kQ9o8WEKLdrd9RH/bf3O0KdGP2CKZwyqX93/flCaT40+/MU4CbUttPL//YrMkOpfWcQ/zf/s9cVf8W39VD+NH7Efh1x0CXkE0We+aBr0tj7PXl/8Fdd+Cn91/Ij9qNEPmGK6SEcMMmnj7vWT3t6x6XzS+in+iPnU6OkUDlikIwaZtHH3+klvNfqnejV6ukU1eqygHpq0QC96jZ7u0Ac+XSQteppfTd69vvgrvq2f6qfxI+bTi55OoUaPFdQipwVq9F70dId60Q9QsEZ/LKL0mTxkp1z0A3bhYYpUiBS/3Z/yp/yFV30tmvILr/pp/hQvfneI1+iD38KaLuL2oNNFFV78pY/yC6/6af4UL353iNfoNfr679XfNlKaP8XfwcjiUKPX6DU6/vRY+o1DJjwjXqPX6DV6jf751tz9q03KL8Wf8SI/qpHyF1796eIpv/Cqn+ZP8eJ3h3gv+hM8ZFqUdFGFV30ZVfmFV/00f4oXvzvEa/Qand/YtKgy6raR0vwpXvrcIT4yuoheLZTqi38aTxc9rS+8+AkvfZX/2fHSZzue6vfx4/dvTWnQxRFEBmW+/YjqJ7knWEl4d37qUfzT/u+Olz7b8VT/Gv2gCaWLehCNb9OIn+qni/bseOmzHU/1q9EPmpCMpEEdRKNG/0YB6a/5bc9H+Y/g36/uUnkQ16JoUIMS0UfET8nFX/mfHS99tuOpfr3oB00oXfSDaPSi96J//+tY/cW43GY1evYPOKT6bePzDcky9KJ/6SchMpmNThfNFbJPiJ+yS1/lf3a89NmOp/qd9tU9FWJ7kVJ+RwziEYe750/5Ca/5pPuR5hc+7U/51X+NLgWHcQ1yMogafSj2//mY9NV8VFn5hU/rK/+E3ym/6i6iiqsRCSm86iu+Xf/u+VN+wkt/zXc7v/il9ZVf/feiS8FhXIOcDKIXfSh2L/r/KDDZr170v9+v/yJr9Mf/7K8WUfppRFfnF7+0P+VX/73oUnAY1yAng+hFH4rdi96L/t2qpEbTCtbovejJQ639Unyy3/3qLhUH8Rq9Rn8Jo2uRB16IPjJ5sTaFVn3pI7zEUX7h03jKX/XVn+oLr/rKL7zq3yH/6KKrEQmRxreFEj/Vlz7Cq77yC5/GU/6qr/5UX3jVV37hVf8O+Wt0TXHwb6tdPehBC9FH0kVV8VQ/4VU/7U/175C/RtcW1OjxvxYriVOjCK/6dzBi8qPnhH+Nri2o0Wt07IgemokRa/SB0eRVDUJ4DUr5hVd95Rc+jaf8VV/9qb7wqq/8wqv+HfL3omuKg4fm6kEPWog+ki6qiqf6Ca/6aX+qf4f8Nbq2oEbvV/ef8tV94IWHH0lfPOHF7w4vavIzWNqf9JM+2/i0P+HFX3jpI/wd4qOLnhKV0BJSePFTfuFVfzu/+Kl+yn8bn/YnvPgLL32Fv0O8Rh9MQYuSLoLyi6LqK//V+LQ/4dW/8NJH+DvEa/TBFLQo6SIovyiqvvJfjU/7E179Cy99hL9DvEYfTEGLki6C8oui6iv/1fi0P+HVv/DSR/g7xGv0wRS0KOkiKL8oqr7yX41P+xNe/QsvfYS/Q7xGH0xBi5IugvKLouor/9X4tD/h1b/w0kf4O8Rr9MEUtCjpIii/KKq+8l+NT/sTXv0LL32Ev0N8ZPRUKDUqIbfri992XP2r/tX6PDt/6ZvGpY/mJ/yEX40+UWn5M+kgtSjL9OPfOXc1/6v1Uf/pfrz3V6NvT3mQPx2kFmVAIfrIs/OPmh+ApY/mJ/yAQo0+EWn7M+kgtSjlv63A4/yar+Yn/KS7XvSJSsufSQepRVmm36/uEFjz1fyEn8y3Rp+otPyZdJBalGX6NXqNPlsxLfrVizzr4u8/pf6V+Wp9np2/9E3j0kfzE37Crxd9otLyZ9JBalGW6feiv8pF316Uu+eXkWTUFC99lF/4NL7dv/pT/bQ/1U/zi7/qC//Ob3TR00aeHZ8KneKln/ILn8a1aOK3jU/7E/80/xn91+iDKWnQZwzqEU3xG7QYfWS7f/Wn+lFz79fw7fE/OZXmF3/VF74XfTihVOgUL5rKL3wa16KJ3zY+7U/80/xn9N+LPpiSBn3GoHrRv1dA+g9G/PAjmn+aX/xVX/he9OGEUqFTvGgqv/BpXIsmftv4tD/xT/Of0X8v+mBKGvQZg+pF70X/TgHtXy/6wOQfIuEXYyR0ihdN5Rc+jW/3r/5UP+1P9dP84q/6wo+NrkJpo1fjJ0JdeVFTftI3ne/V/FRf/W3jpb/iKf8a/UthDTodhPCKp/yUX4sk/NX8VF/9beOln+Ip/xq9Rv9QQIukRZRRhFdc/FT/arz6UzzlX6PX6DX6Df5tvRpdChwU10VQGb24wiue8lP+lP/V/FRf/W3jpb/iKf9e9F70XvRe9D/vjF4UvUh3j+tFF/9tfVJ+2/yv5qf6ms82XvornvLvRe9F70XvRZ9fdL2IerG24+mLKLz4b+sjfmn9NL/w0k/xtD/lF/+0vvKL36T+6LfAisikkMhuxlP+wov7tj7il9ZP8wsv/RRP+1N+8U/rK7/4TerX6Ad8dTtiEMrxKK5FmSzCZn7xS3p/x6b9qb74p/WVX/wm9Wv0waKcMQgNc9OIqq3+tWjCq77iqi+84uKf1ld+8ZvUr9FrdO0Rf+ecFi1dZBFUfeEVF/+0vvKL36R+jV6ja49q9PBPL0rgGl0KDeMSUi+i8KKh/MIrLn5p/TS/8OpP8bQ/5Rf/tL7yi9+kfi96L7r2qBe9F/1zR/SipC+WNjGtL7zqqz/lF171FU/rX41Xf3ePp/qpP+V/x59y0Z99kSW0+tMghFd9xdP6V+PV393jqX7qT/lr9C8FJ0I9EltGVX7hNWjF0/pX49Xf3eOpfupP+Wv0Gv1DAT00WqRtvBb97vFUP/Wn/DV6jV6jy0UHxGVEPZSioPw1eo1eo8tFB8RlxBp9KHIqpPCioUEpv/Cqr3ha/2q8+rt7PNVP/Sl/L3ovei+6XHRAXEZMH3rlr9FvYnTtkhZhMuhHNZRf/FR/O7/4KZ7yU37FU/2Er9Fr9NFF317UNL/witfoXwpJCL0owmsQiqf1hVd99ffs+dW/+pM+aX7hFU/5Kb/iqX7C96L3oveiD34fgYyaxmVUPUTC1+g1eo1eo/95p9IXRfhneBEfcVR/kxf3zvk1H/UnfdL8wiue8lN+xVP9hO9F70XvRe9F70XXS/xPXBdh8uL2on+vQKqf5qj5CZ/G1Z/4Cd+LPrzoRwidLIPqJ7kn2MkibT5Uaf9X85fGZ/TXP49+wF+ckS7S9iIov+Jpf1pk5Rf+7vzF74z+avQaXXvIv0FICbTINfqbJHwYl3796t6v7qMFmyxSv7qPpPy/H9JDqMyT+fSi96Jrj3rR+5dDfu6IXpT0xdImpvW38eKv+LZ+qi99hBd/5Rde9ZVfeNXfzi9+k/q96Ac8VBOhNazkq2+Se4JN+0uNIrx6uJq/+J3RX41eo2sP+Y1NCbTIMqLwqq/8wqv+dn7xm9Q/xegiuh1PByX8Nn/l16DFX3jVV1z1hX/2+La+E31q9AMu+kTozc9okWQ04VPuqp/mvzt+W99J/zV6jR5/Ndei1ei/JdF6vEav0Wv0ZZv1oi8L/E96XRQNQviT2vi2TMpf+LS/u+uX9if8tr6q/x7vRe9F70WfOCX4TI0eiPdvoLooGoTw/4bLxmdT/sKnnO+uX9qf8Nv6qn4v+pdCGsTdFzXlL/xkkR595u76pf0Jv62v6h9m9EmhO39Gg0gXVflTbbb5Kf+z9yf9797/RP9DfkaXUHePSygNWv0pv/CKb/NT/mfvL9X36v4n9Wv0E34xbjIILdvmV2Pxq9Ef/3lx6ZfM9uNr9wF/eq5Gr9H5q+5HLFqy7Kqv3KkRVT/NL/5H1K/Ra/QaHU47wmgyc/KNbfLQ1Og1eo1eo38qoBctea3ugNWLmPav/KkG2/yU/9n7k/5373+ify96L3ovei+63rrGq0AVeAYFRhf9GRopxypQBb5XoEbvdlSBH6BAjf4DhtwWq0CN3h2oAj9AgRr9Bwy5LVaBGr07UAV+gAI1+g8YclusAjV6d6AK/AAF/gOias57B5Vlb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289367" y="5694218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圖書館首頁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908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440" y="685710"/>
            <a:ext cx="5095200" cy="6276322"/>
          </a:xfrm>
          <a:prstGeom prst="rect">
            <a:avLst/>
          </a:prstGeom>
        </p:spPr>
      </p:pic>
      <p:sp>
        <p:nvSpPr>
          <p:cNvPr id="7" name="圓角矩形 6">
            <a:extLst>
              <a:ext uri="{FF2B5EF4-FFF2-40B4-BE49-F238E27FC236}">
                <a16:creationId xmlns:a16="http://schemas.microsoft.com/office/drawing/2014/main" id="{CCD995A3-DFFF-44FE-B465-873CEEA8207C}"/>
              </a:ext>
            </a:extLst>
          </p:cNvPr>
          <p:cNvSpPr/>
          <p:nvPr/>
        </p:nvSpPr>
        <p:spPr>
          <a:xfrm>
            <a:off x="480060" y="1675234"/>
            <a:ext cx="2873829" cy="254419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5">
            <a:extLst>
              <a:ext uri="{FF2B5EF4-FFF2-40B4-BE49-F238E27FC236}">
                <a16:creationId xmlns:a16="http://schemas.microsoft.com/office/drawing/2014/main" id="{BA05A939-3511-4C70-9B69-1E6F11D73C6B}"/>
              </a:ext>
            </a:extLst>
          </p:cNvPr>
          <p:cNvSpPr/>
          <p:nvPr/>
        </p:nvSpPr>
        <p:spPr>
          <a:xfrm rot="3210094">
            <a:off x="1079479" y="2528112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C51196-2730-4A44-A224-7A700FC217EB}"/>
              </a:ext>
            </a:extLst>
          </p:cNvPr>
          <p:cNvSpPr/>
          <p:nvPr/>
        </p:nvSpPr>
        <p:spPr>
          <a:xfrm>
            <a:off x="756669" y="3757767"/>
            <a:ext cx="2457450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輸入關鍵字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623" y="515620"/>
            <a:ext cx="5103512" cy="6330011"/>
          </a:xfrm>
          <a:prstGeom prst="rect">
            <a:avLst/>
          </a:prstGeom>
        </p:spPr>
      </p:pic>
      <p:sp>
        <p:nvSpPr>
          <p:cNvPr id="11" name="圖說文字: 向上箭號 3">
            <a:extLst>
              <a:ext uri="{FF2B5EF4-FFF2-40B4-BE49-F238E27FC236}">
                <a16:creationId xmlns:a16="http://schemas.microsoft.com/office/drawing/2014/main" id="{0C3985F2-BC0F-8967-68EB-4F7013FAE18E}"/>
              </a:ext>
            </a:extLst>
          </p:cNvPr>
          <p:cNvSpPr/>
          <p:nvPr/>
        </p:nvSpPr>
        <p:spPr>
          <a:xfrm>
            <a:off x="7275613" y="5182331"/>
            <a:ext cx="4193786" cy="152730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8916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SIP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帳號密碼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018209" y="3061624"/>
            <a:ext cx="208223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4800" dirty="0" err="1" smtClean="0"/>
              <a:t>chatgpt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01514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473" y="614330"/>
            <a:ext cx="10903528" cy="624367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13A01CF-C143-4B6F-A4BC-334901D26663}"/>
              </a:ext>
            </a:extLst>
          </p:cNvPr>
          <p:cNvGrpSpPr/>
          <p:nvPr/>
        </p:nvGrpSpPr>
        <p:grpSpPr>
          <a:xfrm>
            <a:off x="3159223" y="1923942"/>
            <a:ext cx="8070112" cy="1149833"/>
            <a:chOff x="4042831" y="2426190"/>
            <a:chExt cx="8149170" cy="1266296"/>
          </a:xfrm>
        </p:grpSpPr>
        <p:sp>
          <p:nvSpPr>
            <p:cNvPr id="27" name="圓角矩形 11">
              <a:extLst>
                <a:ext uri="{FF2B5EF4-FFF2-40B4-BE49-F238E27FC236}">
                  <a16:creationId xmlns:a16="http://schemas.microsoft.com/office/drawing/2014/main" id="{80322667-1752-4B51-924F-1AFDCAAA96AA}"/>
                </a:ext>
              </a:extLst>
            </p:cNvPr>
            <p:cNvSpPr/>
            <p:nvPr/>
          </p:nvSpPr>
          <p:spPr>
            <a:xfrm>
              <a:off x="4042831" y="2826300"/>
              <a:ext cx="8149170" cy="86618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CDE5D1D8-6CB3-49DD-8039-E981DAF07586}"/>
                </a:ext>
              </a:extLst>
            </p:cNvPr>
            <p:cNvSpPr txBox="1"/>
            <p:nvPr/>
          </p:nvSpPr>
          <p:spPr>
            <a:xfrm>
              <a:off x="9083719" y="2426190"/>
              <a:ext cx="1210588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實體資源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340228C8-1768-4B04-A54C-35FB18380736}"/>
              </a:ext>
            </a:extLst>
          </p:cNvPr>
          <p:cNvGrpSpPr/>
          <p:nvPr/>
        </p:nvGrpSpPr>
        <p:grpSpPr>
          <a:xfrm>
            <a:off x="3159222" y="5720723"/>
            <a:ext cx="8070113" cy="1044142"/>
            <a:chOff x="1586191" y="4489151"/>
            <a:chExt cx="9367944" cy="1277165"/>
          </a:xfrm>
        </p:grpSpPr>
        <p:sp>
          <p:nvSpPr>
            <p:cNvPr id="30" name="圓角矩形 10">
              <a:extLst>
                <a:ext uri="{FF2B5EF4-FFF2-40B4-BE49-F238E27FC236}">
                  <a16:creationId xmlns:a16="http://schemas.microsoft.com/office/drawing/2014/main" id="{FAB60869-7EB6-4940-AB89-ECEE12D8C324}"/>
                </a:ext>
              </a:extLst>
            </p:cNvPr>
            <p:cNvSpPr/>
            <p:nvPr/>
          </p:nvSpPr>
          <p:spPr>
            <a:xfrm>
              <a:off x="1586191" y="4978554"/>
              <a:ext cx="9367944" cy="78776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23A77D65-00BA-49A5-AA92-73654C13E47F}"/>
                </a:ext>
              </a:extLst>
            </p:cNvPr>
            <p:cNvSpPr txBox="1"/>
            <p:nvPr/>
          </p:nvSpPr>
          <p:spPr>
            <a:xfrm>
              <a:off x="6683636" y="4489151"/>
              <a:ext cx="1394700" cy="4894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電子資源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70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36" y="515620"/>
            <a:ext cx="5127363" cy="6693645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818841" y="1726866"/>
            <a:ext cx="4864783" cy="84819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004737" y="2634313"/>
            <a:ext cx="2492990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000" dirty="0"/>
              <a:t>上方可縮小查詢範圍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EB270E1-2517-4656-AAC6-B3602FF3D87B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843358-0F8D-4FA3-96E9-F3657D9F0E88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1A4DEFC7-BD11-4E03-8127-3792087AFEAF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3796" y="614329"/>
            <a:ext cx="5364792" cy="6598243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6995523" y="3862442"/>
            <a:ext cx="4864783" cy="84819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2259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3" name="Group 25"/>
          <p:cNvGrpSpPr/>
          <p:nvPr/>
        </p:nvGrpSpPr>
        <p:grpSpPr>
          <a:xfrm>
            <a:off x="1261801" y="526133"/>
            <a:ext cx="2506014" cy="1412175"/>
            <a:chOff x="764013" y="1443027"/>
            <a:chExt cx="2629972" cy="1403212"/>
          </a:xfrm>
        </p:grpSpPr>
        <p:sp>
          <p:nvSpPr>
            <p:cNvPr id="64" name="Text Placeholder 3"/>
            <p:cNvSpPr txBox="1"/>
            <p:nvPr/>
          </p:nvSpPr>
          <p:spPr>
            <a:xfrm>
              <a:off x="1136330" y="1443027"/>
              <a:ext cx="944825" cy="42815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入口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5" name="Text Placeholder 3"/>
            <p:cNvSpPr txBox="1"/>
            <p:nvPr/>
          </p:nvSpPr>
          <p:spPr>
            <a:xfrm>
              <a:off x="764013" y="1718437"/>
              <a:ext cx="2629972" cy="1127802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學生證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/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職員證感應入館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53" name="矩形: 剪去單一角落 52">
            <a:extLst>
              <a:ext uri="{FF2B5EF4-FFF2-40B4-BE49-F238E27FC236}">
                <a16:creationId xmlns:a16="http://schemas.microsoft.com/office/drawing/2014/main" id="{46ABA628-19A3-480F-A5F1-26504CB8B104}"/>
              </a:ext>
            </a:extLst>
          </p:cNvPr>
          <p:cNvSpPr/>
          <p:nvPr/>
        </p:nvSpPr>
        <p:spPr>
          <a:xfrm>
            <a:off x="864648" y="1460454"/>
            <a:ext cx="4976378" cy="4957316"/>
          </a:xfrm>
          <a:custGeom>
            <a:avLst/>
            <a:gdLst>
              <a:gd name="connsiteX0" fmla="*/ 0 w 1467114"/>
              <a:gd name="connsiteY0" fmla="*/ 0 h 1537521"/>
              <a:gd name="connsiteX1" fmla="*/ 1222590 w 1467114"/>
              <a:gd name="connsiteY1" fmla="*/ 0 h 1537521"/>
              <a:gd name="connsiteX2" fmla="*/ 1467114 w 1467114"/>
              <a:gd name="connsiteY2" fmla="*/ 244524 h 1537521"/>
              <a:gd name="connsiteX3" fmla="*/ 1467114 w 1467114"/>
              <a:gd name="connsiteY3" fmla="*/ 1537521 h 1537521"/>
              <a:gd name="connsiteX4" fmla="*/ 0 w 1467114"/>
              <a:gd name="connsiteY4" fmla="*/ 1537521 h 1537521"/>
              <a:gd name="connsiteX5" fmla="*/ 0 w 1467114"/>
              <a:gd name="connsiteY5" fmla="*/ 0 h 1537521"/>
              <a:gd name="connsiteX0" fmla="*/ 0 w 1467114"/>
              <a:gd name="connsiteY0" fmla="*/ 0 h 1537521"/>
              <a:gd name="connsiteX1" fmla="*/ 1222590 w 1467114"/>
              <a:gd name="connsiteY1" fmla="*/ 0 h 1537521"/>
              <a:gd name="connsiteX2" fmla="*/ 1467114 w 1467114"/>
              <a:gd name="connsiteY2" fmla="*/ 244524 h 1537521"/>
              <a:gd name="connsiteX3" fmla="*/ 1467114 w 1467114"/>
              <a:gd name="connsiteY3" fmla="*/ 1537521 h 1537521"/>
              <a:gd name="connsiteX4" fmla="*/ 0 w 1467114"/>
              <a:gd name="connsiteY4" fmla="*/ 1537521 h 1537521"/>
              <a:gd name="connsiteX5" fmla="*/ 0 w 1467114"/>
              <a:gd name="connsiteY5" fmla="*/ 0 h 153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7114" h="1537521">
                <a:moveTo>
                  <a:pt x="0" y="0"/>
                </a:moveTo>
                <a:lnTo>
                  <a:pt x="1222590" y="0"/>
                </a:lnTo>
                <a:cubicBezTo>
                  <a:pt x="1304098" y="81508"/>
                  <a:pt x="1280831" y="601166"/>
                  <a:pt x="1467114" y="244524"/>
                </a:cubicBezTo>
                <a:lnTo>
                  <a:pt x="1467114" y="1537521"/>
                </a:lnTo>
                <a:lnTo>
                  <a:pt x="0" y="153752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A6E926D3-D3BD-48DA-A04F-201DEFEB35C2}"/>
              </a:ext>
            </a:extLst>
          </p:cNvPr>
          <p:cNvGrpSpPr/>
          <p:nvPr/>
        </p:nvGrpSpPr>
        <p:grpSpPr>
          <a:xfrm>
            <a:off x="530315" y="594131"/>
            <a:ext cx="540000" cy="540000"/>
            <a:chOff x="1462912" y="3604841"/>
            <a:chExt cx="585892" cy="585892"/>
          </a:xfrm>
        </p:grpSpPr>
        <p:sp>
          <p:nvSpPr>
            <p:cNvPr id="42" name="Oval 43"/>
            <p:cNvSpPr>
              <a:spLocks noChangeAspect="1"/>
            </p:cNvSpPr>
            <p:nvPr/>
          </p:nvSpPr>
          <p:spPr>
            <a:xfrm>
              <a:off x="1462912" y="3604841"/>
              <a:ext cx="585892" cy="58589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grpSp>
          <p:nvGrpSpPr>
            <p:cNvPr id="43" name="Group 44"/>
            <p:cNvGrpSpPr/>
            <p:nvPr/>
          </p:nvGrpSpPr>
          <p:grpSpPr>
            <a:xfrm>
              <a:off x="1599486" y="3755475"/>
              <a:ext cx="328869" cy="328305"/>
              <a:chOff x="2558815" y="2740689"/>
              <a:chExt cx="465138" cy="464344"/>
            </a:xfrm>
            <a:solidFill>
              <a:schemeClr val="accent1"/>
            </a:solidFill>
          </p:grpSpPr>
          <p:sp>
            <p:nvSpPr>
              <p:cNvPr id="44" name="AutoShape 128"/>
              <p:cNvSpPr/>
              <p:nvPr/>
            </p:nvSpPr>
            <p:spPr bwMode="auto">
              <a:xfrm>
                <a:off x="2558815" y="2740689"/>
                <a:ext cx="46513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5" name="AutoShape 129"/>
              <p:cNvSpPr/>
              <p:nvPr/>
            </p:nvSpPr>
            <p:spPr bwMode="auto">
              <a:xfrm>
                <a:off x="2820761" y="2818599"/>
                <a:ext cx="115888" cy="115889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0" name="矩形: 剪去單一角落 84">
            <a:extLst>
              <a:ext uri="{FF2B5EF4-FFF2-40B4-BE49-F238E27FC236}">
                <a16:creationId xmlns:a16="http://schemas.microsoft.com/office/drawing/2014/main" id="{8C25A153-BFE2-42A8-A889-BAC2D1084E40}"/>
              </a:ext>
            </a:extLst>
          </p:cNvPr>
          <p:cNvSpPr/>
          <p:nvPr/>
        </p:nvSpPr>
        <p:spPr>
          <a:xfrm>
            <a:off x="6651087" y="1397964"/>
            <a:ext cx="4776097" cy="5008982"/>
          </a:xfrm>
          <a:custGeom>
            <a:avLst/>
            <a:gdLst>
              <a:gd name="connsiteX0" fmla="*/ 0 w 2247746"/>
              <a:gd name="connsiteY0" fmla="*/ 0 h 2178621"/>
              <a:gd name="connsiteX1" fmla="*/ 1884635 w 2247746"/>
              <a:gd name="connsiteY1" fmla="*/ 0 h 2178621"/>
              <a:gd name="connsiteX2" fmla="*/ 2247746 w 2247746"/>
              <a:gd name="connsiteY2" fmla="*/ 363111 h 2178621"/>
              <a:gd name="connsiteX3" fmla="*/ 2247746 w 2247746"/>
              <a:gd name="connsiteY3" fmla="*/ 2178621 h 2178621"/>
              <a:gd name="connsiteX4" fmla="*/ 0 w 2247746"/>
              <a:gd name="connsiteY4" fmla="*/ 2178621 h 2178621"/>
              <a:gd name="connsiteX5" fmla="*/ 0 w 2247746"/>
              <a:gd name="connsiteY5" fmla="*/ 0 h 2178621"/>
              <a:gd name="connsiteX0" fmla="*/ 0 w 2247746"/>
              <a:gd name="connsiteY0" fmla="*/ 0 h 2178621"/>
              <a:gd name="connsiteX1" fmla="*/ 1884635 w 2247746"/>
              <a:gd name="connsiteY1" fmla="*/ 0 h 2178621"/>
              <a:gd name="connsiteX2" fmla="*/ 2111834 w 2247746"/>
              <a:gd name="connsiteY2" fmla="*/ 493214 h 2178621"/>
              <a:gd name="connsiteX3" fmla="*/ 2247746 w 2247746"/>
              <a:gd name="connsiteY3" fmla="*/ 363111 h 2178621"/>
              <a:gd name="connsiteX4" fmla="*/ 2247746 w 2247746"/>
              <a:gd name="connsiteY4" fmla="*/ 2178621 h 2178621"/>
              <a:gd name="connsiteX5" fmla="*/ 0 w 2247746"/>
              <a:gd name="connsiteY5" fmla="*/ 2178621 h 2178621"/>
              <a:gd name="connsiteX6" fmla="*/ 0 w 2247746"/>
              <a:gd name="connsiteY6" fmla="*/ 0 h 217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7746" h="2178621">
                <a:moveTo>
                  <a:pt x="0" y="0"/>
                </a:moveTo>
                <a:lnTo>
                  <a:pt x="1884635" y="0"/>
                </a:lnTo>
                <a:cubicBezTo>
                  <a:pt x="1957193" y="72330"/>
                  <a:pt x="2039276" y="420884"/>
                  <a:pt x="2111834" y="493214"/>
                </a:cubicBezTo>
                <a:lnTo>
                  <a:pt x="2247746" y="363111"/>
                </a:lnTo>
                <a:lnTo>
                  <a:pt x="2247746" y="2178621"/>
                </a:lnTo>
                <a:lnTo>
                  <a:pt x="0" y="217862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1" name="Group 25">
            <a:extLst>
              <a:ext uri="{FF2B5EF4-FFF2-40B4-BE49-F238E27FC236}">
                <a16:creationId xmlns:a16="http://schemas.microsoft.com/office/drawing/2014/main" id="{37CA097A-9089-4DD3-92BA-DB46CD738A0F}"/>
              </a:ext>
            </a:extLst>
          </p:cNvPr>
          <p:cNvGrpSpPr/>
          <p:nvPr/>
        </p:nvGrpSpPr>
        <p:grpSpPr>
          <a:xfrm>
            <a:off x="6928076" y="498974"/>
            <a:ext cx="2035142" cy="839604"/>
            <a:chOff x="-616731" y="-1009594"/>
            <a:chExt cx="1598053" cy="631311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6B3E3B31-0D52-4F57-9ED1-A048F80F4B26}"/>
                </a:ext>
              </a:extLst>
            </p:cNvPr>
            <p:cNvSpPr txBox="1"/>
            <p:nvPr/>
          </p:nvSpPr>
          <p:spPr>
            <a:xfrm>
              <a:off x="-616731" y="-1009594"/>
              <a:ext cx="1409772" cy="32399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閱讀書活區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DC099B19-6B1B-4DF2-8719-60A2143D540C}"/>
                </a:ext>
              </a:extLst>
            </p:cNvPr>
            <p:cNvSpPr txBox="1"/>
            <p:nvPr/>
          </p:nvSpPr>
          <p:spPr>
            <a:xfrm>
              <a:off x="-563315" y="-815151"/>
              <a:ext cx="1544637" cy="43686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熱門新書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83FF754F-4970-4845-B7AF-820BDCDB2F84}"/>
              </a:ext>
            </a:extLst>
          </p:cNvPr>
          <p:cNvGrpSpPr/>
          <p:nvPr/>
        </p:nvGrpSpPr>
        <p:grpSpPr>
          <a:xfrm>
            <a:off x="6278701" y="578147"/>
            <a:ext cx="540000" cy="540000"/>
            <a:chOff x="8701354" y="2173707"/>
            <a:chExt cx="585892" cy="585892"/>
          </a:xfrm>
        </p:grpSpPr>
        <p:sp>
          <p:nvSpPr>
            <p:cNvPr id="35" name="Oval 22">
              <a:extLst>
                <a:ext uri="{FF2B5EF4-FFF2-40B4-BE49-F238E27FC236}">
                  <a16:creationId xmlns:a16="http://schemas.microsoft.com/office/drawing/2014/main" id="{4963825D-ECF4-490F-BC32-5B1991621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1354" y="2173707"/>
              <a:ext cx="585892" cy="58589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36" name="圖形 35" descr="書籍">
              <a:extLst>
                <a:ext uri="{FF2B5EF4-FFF2-40B4-BE49-F238E27FC236}">
                  <a16:creationId xmlns:a16="http://schemas.microsoft.com/office/drawing/2014/main" id="{CDC06A39-0596-450B-8C1C-44583D8AD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5163" y="2283829"/>
              <a:ext cx="438275" cy="43827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49" y="614329"/>
            <a:ext cx="5357127" cy="6042277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259140" y="3953435"/>
            <a:ext cx="4021072" cy="61856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DE0AF8E-8E5A-4814-91A2-628ECC15F980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AED715-6CBF-4BF2-ACC3-D8A717DE7A10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D03C4E19-A43F-434E-9999-4B590B928508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606" y="614329"/>
            <a:ext cx="4751762" cy="6180918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7344951" y="5387788"/>
            <a:ext cx="4021072" cy="61856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2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611" y="-66502"/>
            <a:ext cx="4637999" cy="6858000"/>
          </a:xfrm>
          <a:prstGeom prst="rect">
            <a:avLst/>
          </a:prstGeom>
        </p:spPr>
      </p:pic>
      <p:sp>
        <p:nvSpPr>
          <p:cNvPr id="3" name="直線圖說文字 1 2"/>
          <p:cNvSpPr/>
          <p:nvPr/>
        </p:nvSpPr>
        <p:spPr>
          <a:xfrm>
            <a:off x="7281949" y="2144684"/>
            <a:ext cx="4480560" cy="1571105"/>
          </a:xfrm>
          <a:prstGeom prst="borderCallout1">
            <a:avLst>
              <a:gd name="adj1" fmla="val 18750"/>
              <a:gd name="adj2" fmla="val -8333"/>
              <a:gd name="adj3" fmla="val 100331"/>
              <a:gd name="adj4" fmla="val -190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取得線上全文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截圖上傳至作業區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136506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42071" y="3013501"/>
            <a:ext cx="5375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無所不在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77341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0"/>
            <a:ext cx="2571417" cy="505469"/>
            <a:chOff x="6627851" y="3493208"/>
            <a:chExt cx="2571417" cy="505757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031325" cy="46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软雅黑" panose="020B0503020204020204" charset="-122"/>
                  <a:ea typeface="微软雅黑" panose="020B0503020204020204" charset="-122"/>
                </a:rPr>
                <a:t>推薦電子資源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403860" y="379148"/>
            <a:ext cx="9105901" cy="5784591"/>
            <a:chOff x="231498" y="23495"/>
            <a:chExt cx="9105901" cy="578459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12111" y="23495"/>
              <a:ext cx="3926220" cy="1032037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685B4D5-346E-4ABE-9511-F2CB2E242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498" y="1142090"/>
              <a:ext cx="4440791" cy="108000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637" y="4862391"/>
              <a:ext cx="4262315" cy="945695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5094230" y="3674011"/>
              <a:ext cx="4243169" cy="1410590"/>
              <a:chOff x="5094230" y="3674011"/>
              <a:chExt cx="4243169" cy="1410590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59705" y="4115695"/>
                <a:ext cx="3777694" cy="968906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5094230" y="3674011"/>
                <a:ext cx="1267212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TW" sz="4800" b="1" cap="none" spc="0" dirty="0" smtClean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AEB</a:t>
                </a:r>
                <a:endParaRPr lang="zh-TW" altLang="en-US" sz="4800" b="1" cap="none" spc="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54" name="Picture 6" descr="臺北榮總圖書館News E點通: E點通(E-Touch)英語線上學習系統，已改版完成，歡迎同仁多加利用。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1182" y="73177"/>
            <a:ext cx="2886953" cy="16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dn讀書館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2747960"/>
            <a:ext cx="5111017" cy="114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中文電子書－iRead eBook 華藝電子書- BOOK可思議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15" y="4239177"/>
            <a:ext cx="3686726" cy="6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iritilibrary華藝線上圖書館- 教育部校園數位內容與教學軟體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2835" y="5731010"/>
            <a:ext cx="3616858" cy="112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電子資源新增訊息】哈佛商業評論全球繁體中文版影音知識庫- 崑山科大圖書館RS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6759" y="2889867"/>
            <a:ext cx="2485175" cy="11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國鼎圖書館– KMOVIE智軒雲端公播電影網啟用通知!!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0766" y="2153307"/>
            <a:ext cx="2920578" cy="189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A5CA1148-1858-E4E8-6267-F6BFBF6390F2}"/>
              </a:ext>
            </a:extLst>
          </p:cNvPr>
          <p:cNvGrpSpPr/>
          <p:nvPr/>
        </p:nvGrpSpPr>
        <p:grpSpPr>
          <a:xfrm>
            <a:off x="206377" y="932226"/>
            <a:ext cx="4564799" cy="5622483"/>
            <a:chOff x="206377" y="932226"/>
            <a:chExt cx="4564799" cy="562248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3D28E57-BD09-6AF3-026C-F026744E094F}"/>
                </a:ext>
              </a:extLst>
            </p:cNvPr>
            <p:cNvSpPr/>
            <p:nvPr/>
          </p:nvSpPr>
          <p:spPr>
            <a:xfrm>
              <a:off x="206377" y="1419015"/>
              <a:ext cx="4564799" cy="513569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圖說文字: 向下箭號 18">
              <a:extLst>
                <a:ext uri="{FF2B5EF4-FFF2-40B4-BE49-F238E27FC236}">
                  <a16:creationId xmlns:a16="http://schemas.microsoft.com/office/drawing/2014/main" id="{65F95331-DEB6-DB0E-A3BA-494C426BBB26}"/>
                </a:ext>
              </a:extLst>
            </p:cNvPr>
            <p:cNvSpPr/>
            <p:nvPr/>
          </p:nvSpPr>
          <p:spPr>
            <a:xfrm>
              <a:off x="3009114" y="932226"/>
              <a:ext cx="1358027" cy="755450"/>
            </a:xfrm>
            <a:prstGeom prst="downArrowCallou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E01624B5-837F-7CD3-D540-61ADE5A70B2B}"/>
              </a:ext>
            </a:extLst>
          </p:cNvPr>
          <p:cNvGrpSpPr/>
          <p:nvPr/>
        </p:nvGrpSpPr>
        <p:grpSpPr>
          <a:xfrm>
            <a:off x="4659241" y="195702"/>
            <a:ext cx="7503217" cy="1673411"/>
            <a:chOff x="4659241" y="195702"/>
            <a:chExt cx="7503217" cy="1673411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BDD017E-4EF5-A6C7-5240-22FA30281B61}"/>
                </a:ext>
              </a:extLst>
            </p:cNvPr>
            <p:cNvSpPr/>
            <p:nvPr/>
          </p:nvSpPr>
          <p:spPr>
            <a:xfrm>
              <a:off x="5266592" y="195702"/>
              <a:ext cx="6895866" cy="167341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圖說文字: 向右箭號 20">
              <a:extLst>
                <a:ext uri="{FF2B5EF4-FFF2-40B4-BE49-F238E27FC236}">
                  <a16:creationId xmlns:a16="http://schemas.microsoft.com/office/drawing/2014/main" id="{C60B14C0-F641-B934-8F57-0ADA6D270BA1}"/>
                </a:ext>
              </a:extLst>
            </p:cNvPr>
            <p:cNvSpPr/>
            <p:nvPr/>
          </p:nvSpPr>
          <p:spPr>
            <a:xfrm>
              <a:off x="4659241" y="195702"/>
              <a:ext cx="736341" cy="1501916"/>
            </a:xfrm>
            <a:prstGeom prst="rightArrowCallou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英語學習</a:t>
              </a: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4AD64A2-D220-502C-64E5-90A70210C223}"/>
              </a:ext>
            </a:extLst>
          </p:cNvPr>
          <p:cNvGrpSpPr/>
          <p:nvPr/>
        </p:nvGrpSpPr>
        <p:grpSpPr>
          <a:xfrm>
            <a:off x="4687314" y="2050759"/>
            <a:ext cx="7475144" cy="1952339"/>
            <a:chOff x="4687314" y="2050759"/>
            <a:chExt cx="7475144" cy="1952339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047BB1F-F3AC-845C-2904-C11FF06251DA}"/>
                </a:ext>
              </a:extLst>
            </p:cNvPr>
            <p:cNvSpPr/>
            <p:nvPr/>
          </p:nvSpPr>
          <p:spPr>
            <a:xfrm>
              <a:off x="5266592" y="2050759"/>
              <a:ext cx="6895866" cy="195233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圖說文字: 向右箭號 22">
              <a:extLst>
                <a:ext uri="{FF2B5EF4-FFF2-40B4-BE49-F238E27FC236}">
                  <a16:creationId xmlns:a16="http://schemas.microsoft.com/office/drawing/2014/main" id="{D1FE2C9E-59D3-1D95-BD75-3C72DB2A0D28}"/>
                </a:ext>
              </a:extLst>
            </p:cNvPr>
            <p:cNvSpPr/>
            <p:nvPr/>
          </p:nvSpPr>
          <p:spPr>
            <a:xfrm>
              <a:off x="4687314" y="2378930"/>
              <a:ext cx="736341" cy="1501916"/>
            </a:xfrm>
            <a:prstGeom prst="rightArrowCallou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影音平台</a:t>
              </a:r>
            </a:p>
          </p:txBody>
        </p:sp>
      </p:grpSp>
      <p:sp>
        <p:nvSpPr>
          <p:cNvPr id="25" name="圖說文字: 向右箭號 24">
            <a:extLst>
              <a:ext uri="{FF2B5EF4-FFF2-40B4-BE49-F238E27FC236}">
                <a16:creationId xmlns:a16="http://schemas.microsoft.com/office/drawing/2014/main" id="{86E9DCF6-ED77-66DF-A5C8-BBB36819B676}"/>
              </a:ext>
            </a:extLst>
          </p:cNvPr>
          <p:cNvSpPr/>
          <p:nvPr/>
        </p:nvSpPr>
        <p:spPr>
          <a:xfrm>
            <a:off x="4749017" y="4255333"/>
            <a:ext cx="736341" cy="1501916"/>
          </a:xfrm>
          <a:prstGeom prst="rightArrow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各式雜誌</a:t>
            </a:r>
          </a:p>
        </p:txBody>
      </p:sp>
      <p:sp>
        <p:nvSpPr>
          <p:cNvPr id="27" name="圖說文字: 向右箭號 26">
            <a:extLst>
              <a:ext uri="{FF2B5EF4-FFF2-40B4-BE49-F238E27FC236}">
                <a16:creationId xmlns:a16="http://schemas.microsoft.com/office/drawing/2014/main" id="{E855A35B-2E32-2F5F-0CC6-5B705C90A58D}"/>
              </a:ext>
            </a:extLst>
          </p:cNvPr>
          <p:cNvSpPr/>
          <p:nvPr/>
        </p:nvSpPr>
        <p:spPr>
          <a:xfrm>
            <a:off x="5384473" y="5803937"/>
            <a:ext cx="2894500" cy="968906"/>
          </a:xfrm>
          <a:prstGeom prst="rightArrowCallout">
            <a:avLst>
              <a:gd name="adj1" fmla="val 17525"/>
              <a:gd name="adj2" fmla="val 20328"/>
              <a:gd name="adj3" fmla="val 40885"/>
              <a:gd name="adj4" fmla="val 81659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全文資料庫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做作業好幫手</a:t>
            </a: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9FBAF113-5111-45B2-B09B-945DC1202AB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48"/>
          <a:stretch/>
        </p:blipFill>
        <p:spPr>
          <a:xfrm>
            <a:off x="8850064" y="1924420"/>
            <a:ext cx="1794929" cy="934327"/>
          </a:xfrm>
          <a:prstGeom prst="rect">
            <a:avLst/>
          </a:prstGeom>
        </p:spPr>
      </p:pic>
      <p:sp>
        <p:nvSpPr>
          <p:cNvPr id="18" name="AutoShape 2" descr="PressReader 的評論和產品詳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2" name="Picture 8" descr="PressReader, thousands of newspapers and magazines. One app | UCT Libraries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199" b="30614"/>
          <a:stretch/>
        </p:blipFill>
        <p:spPr bwMode="auto">
          <a:xfrm>
            <a:off x="9604655" y="4540818"/>
            <a:ext cx="2466975" cy="79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0969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22C30CC1-E38F-DE6A-2758-B91B41ABD6D7}"/>
              </a:ext>
            </a:extLst>
          </p:cNvPr>
          <p:cNvGrpSpPr/>
          <p:nvPr/>
        </p:nvGrpSpPr>
        <p:grpSpPr>
          <a:xfrm>
            <a:off x="5399007" y="0"/>
            <a:ext cx="5894164" cy="6858000"/>
            <a:chOff x="5399007" y="0"/>
            <a:chExt cx="5894164" cy="685800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4105" y="0"/>
              <a:ext cx="4619066" cy="6858000"/>
            </a:xfrm>
            <a:prstGeom prst="rect">
              <a:avLst/>
            </a:prstGeom>
          </p:spPr>
        </p:pic>
        <p:sp>
          <p:nvSpPr>
            <p:cNvPr id="6" name="箭號: 向右 5">
              <a:extLst>
                <a:ext uri="{FF2B5EF4-FFF2-40B4-BE49-F238E27FC236}">
                  <a16:creationId xmlns:a16="http://schemas.microsoft.com/office/drawing/2014/main" id="{7B798FF2-0A22-794E-BFD0-88FDD33F6BCD}"/>
                </a:ext>
              </a:extLst>
            </p:cNvPr>
            <p:cNvSpPr/>
            <p:nvPr/>
          </p:nvSpPr>
          <p:spPr>
            <a:xfrm>
              <a:off x="5399007" y="3272526"/>
              <a:ext cx="995882" cy="10139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837" y="0"/>
            <a:ext cx="4559954" cy="679437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DED7F9F-304E-A892-05CB-F7A98784D7F3}"/>
              </a:ext>
            </a:extLst>
          </p:cNvPr>
          <p:cNvSpPr/>
          <p:nvPr/>
        </p:nvSpPr>
        <p:spPr>
          <a:xfrm>
            <a:off x="2073244" y="5033727"/>
            <a:ext cx="1674892" cy="75143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DD47674-4EE9-B01B-9FCA-271F51832A02}"/>
              </a:ext>
            </a:extLst>
          </p:cNvPr>
          <p:cNvSpPr/>
          <p:nvPr/>
        </p:nvSpPr>
        <p:spPr>
          <a:xfrm>
            <a:off x="6871579" y="1312753"/>
            <a:ext cx="4421591" cy="127653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429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866" y="0"/>
            <a:ext cx="4112084" cy="6804814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459AB049-62F1-263D-46F6-2E6044168ED1}"/>
              </a:ext>
            </a:extLst>
          </p:cNvPr>
          <p:cNvGrpSpPr/>
          <p:nvPr/>
        </p:nvGrpSpPr>
        <p:grpSpPr>
          <a:xfrm>
            <a:off x="4980486" y="0"/>
            <a:ext cx="5838033" cy="6804814"/>
            <a:chOff x="4980486" y="0"/>
            <a:chExt cx="5838033" cy="680481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6904" y="0"/>
              <a:ext cx="4601615" cy="6804814"/>
            </a:xfrm>
            <a:prstGeom prst="rect">
              <a:avLst/>
            </a:prstGeom>
          </p:spPr>
        </p:pic>
        <p:sp>
          <p:nvSpPr>
            <p:cNvPr id="4" name="箭號: 向右 3">
              <a:extLst>
                <a:ext uri="{FF2B5EF4-FFF2-40B4-BE49-F238E27FC236}">
                  <a16:creationId xmlns:a16="http://schemas.microsoft.com/office/drawing/2014/main" id="{BCFF8126-5D4A-CEC3-D781-94646E12DD7C}"/>
                </a:ext>
              </a:extLst>
            </p:cNvPr>
            <p:cNvSpPr/>
            <p:nvPr/>
          </p:nvSpPr>
          <p:spPr>
            <a:xfrm>
              <a:off x="4980486" y="3172938"/>
              <a:ext cx="995882" cy="10139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540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62" y="1304461"/>
            <a:ext cx="11811674" cy="546023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45409" cy="456940"/>
            <a:chOff x="6627851" y="3493208"/>
            <a:chExt cx="2645409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313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以大家說英語為例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4522860" y="2199922"/>
            <a:ext cx="5180977" cy="646331"/>
            <a:chOff x="4522860" y="2199922"/>
            <a:chExt cx="5180977" cy="646331"/>
          </a:xfrm>
        </p:grpSpPr>
        <p:sp>
          <p:nvSpPr>
            <p:cNvPr id="23" name="圓角矩形 22"/>
            <p:cNvSpPr/>
            <p:nvPr/>
          </p:nvSpPr>
          <p:spPr>
            <a:xfrm>
              <a:off x="7473821" y="2428521"/>
              <a:ext cx="2230016" cy="363894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向右箭號 15"/>
            <p:cNvSpPr/>
            <p:nvPr/>
          </p:nvSpPr>
          <p:spPr>
            <a:xfrm>
              <a:off x="7085163" y="2379308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522860" y="2199922"/>
              <a:ext cx="2562303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隨著影片</a:t>
              </a:r>
              <a:r>
                <a:rPr lang="en-US" altLang="zh-TW" dirty="0"/>
                <a:t>,</a:t>
              </a:r>
              <a:r>
                <a:rPr lang="zh-TW" altLang="en-US" dirty="0"/>
                <a:t>字幕反黃</a:t>
              </a:r>
              <a:r>
                <a:rPr lang="en-US" altLang="zh-TW" dirty="0"/>
                <a:t>,</a:t>
              </a:r>
              <a:r>
                <a:rPr lang="zh-TW" altLang="en-US" dirty="0"/>
                <a:t>方便學習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8248261" y="4894416"/>
            <a:ext cx="3652352" cy="466946"/>
            <a:chOff x="8248261" y="4894416"/>
            <a:chExt cx="3652352" cy="466946"/>
          </a:xfrm>
        </p:grpSpPr>
        <p:sp>
          <p:nvSpPr>
            <p:cNvPr id="15" name="圓角矩形 14"/>
            <p:cNvSpPr/>
            <p:nvPr/>
          </p:nvSpPr>
          <p:spPr>
            <a:xfrm>
              <a:off x="8248261" y="4960770"/>
              <a:ext cx="752009" cy="302978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向右箭號 17"/>
            <p:cNvSpPr/>
            <p:nvPr/>
          </p:nvSpPr>
          <p:spPr>
            <a:xfrm rot="10800000">
              <a:off x="9030589" y="4894416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9338310" y="4992030"/>
              <a:ext cx="2562303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重要單字</a:t>
              </a:r>
              <a:r>
                <a:rPr lang="en-US" altLang="zh-TW" dirty="0"/>
                <a:t>,</a:t>
              </a:r>
              <a:r>
                <a:rPr lang="zh-TW" altLang="en-US" dirty="0"/>
                <a:t>並分類表列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5070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6" r="42750" b="19342"/>
          <a:stretch/>
        </p:blipFill>
        <p:spPr>
          <a:xfrm>
            <a:off x="1093639" y="1245168"/>
            <a:ext cx="9372175" cy="5612831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033082" cy="456940"/>
            <a:chOff x="6627851" y="3493208"/>
            <a:chExt cx="303308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滑鼠移至播映畫面下方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6969967" y="5238839"/>
            <a:ext cx="2687217" cy="1292590"/>
            <a:chOff x="6969967" y="5238839"/>
            <a:chExt cx="2687217" cy="1292590"/>
          </a:xfrm>
        </p:grpSpPr>
        <p:sp>
          <p:nvSpPr>
            <p:cNvPr id="14" name="向右箭號 13"/>
            <p:cNvSpPr/>
            <p:nvPr/>
          </p:nvSpPr>
          <p:spPr>
            <a:xfrm>
              <a:off x="8765455" y="5559016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9078685" y="5238839"/>
              <a:ext cx="578499" cy="129259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969967" y="5559016"/>
              <a:ext cx="1712797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速度可以調整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72801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400" b="0" dirty="0"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4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403859" y="1260657"/>
            <a:ext cx="9056874" cy="5142007"/>
            <a:chOff x="231497" y="1142090"/>
            <a:chExt cx="7511880" cy="4893367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685B4D5-346E-4ABE-9511-F2CB2E242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497" y="1142090"/>
              <a:ext cx="5405960" cy="1314729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6712" y="4873580"/>
              <a:ext cx="5236665" cy="1161877"/>
            </a:xfrm>
            <a:prstGeom prst="rect">
              <a:avLst/>
            </a:prstGeom>
          </p:spPr>
        </p:pic>
      </p:grpSp>
      <p:pic>
        <p:nvPicPr>
          <p:cNvPr id="3" name="Picture 4" descr="udn讀書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681" y="2558890"/>
            <a:ext cx="6673078" cy="148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中文電子書－iRead eBook 華藝電子書- BOOK可思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15" y="3310356"/>
            <a:ext cx="6072896" cy="99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向左箭號圖說文字 4">
            <a:extLst>
              <a:ext uri="{FF2B5EF4-FFF2-40B4-BE49-F238E27FC236}">
                <a16:creationId xmlns:a16="http://schemas.microsoft.com/office/drawing/2014/main" id="{1A45978C-CC09-FCD1-A3A1-C63EF8B2C322}"/>
              </a:ext>
            </a:extLst>
          </p:cNvPr>
          <p:cNvSpPr/>
          <p:nvPr/>
        </p:nvSpPr>
        <p:spPr>
          <a:xfrm>
            <a:off x="9460733" y="5422461"/>
            <a:ext cx="2081525" cy="866776"/>
          </a:xfrm>
          <a:prstGeom prst="leftArrowCallout">
            <a:avLst>
              <a:gd name="adj1" fmla="val 20981"/>
              <a:gd name="adj2" fmla="val 34042"/>
              <a:gd name="adj3" fmla="val 25000"/>
              <a:gd name="adj4" fmla="val 75334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儷粗圓(P)" panose="020F0700000000000000" pitchFamily="34" charset="-120"/>
                <a:ea typeface="華康儷粗圓(P)" panose="020F0700000000000000" pitchFamily="34" charset="-120"/>
                <a:cs typeface="+mn-cs"/>
              </a:rPr>
              <a:t>證照考試用書</a:t>
            </a:r>
          </a:p>
        </p:txBody>
      </p:sp>
    </p:spTree>
    <p:extLst>
      <p:ext uri="{BB962C8B-B14F-4D97-AF65-F5344CB8AC3E}">
        <p14:creationId xmlns:p14="http://schemas.microsoft.com/office/powerpoint/2010/main" val="29567809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電子書的優點</a:t>
            </a:r>
            <a:endParaRPr lang="zh-CN" altLang="en-US" sz="32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" y="1154156"/>
            <a:ext cx="1237595" cy="1731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054" y="1505658"/>
            <a:ext cx="1298561" cy="17192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" y="3352072"/>
            <a:ext cx="1261981" cy="1810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016" y="3644740"/>
            <a:ext cx="1304657" cy="1713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48D1671E-156A-E86E-822E-A4CDC46A0D52}"/>
              </a:ext>
            </a:extLst>
          </p:cNvPr>
          <p:cNvGrpSpPr/>
          <p:nvPr/>
        </p:nvGrpSpPr>
        <p:grpSpPr>
          <a:xfrm>
            <a:off x="4636998" y="1045179"/>
            <a:ext cx="6670238" cy="1077218"/>
            <a:chOff x="4636998" y="1045179"/>
            <a:chExt cx="6670238" cy="1077218"/>
          </a:xfrm>
        </p:grpSpPr>
        <p:sp>
          <p:nvSpPr>
            <p:cNvPr id="27" name="文本框 570"/>
            <p:cNvSpPr txBox="1"/>
            <p:nvPr/>
          </p:nvSpPr>
          <p:spPr>
            <a:xfrm>
              <a:off x="4998493" y="1045179"/>
              <a:ext cx="63087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利用個人電腦或智慧型手機下載內容閱讀</a:t>
              </a: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2126C35-7F47-A52A-FB78-2AFEF8415812}"/>
                </a:ext>
              </a:extLst>
            </p:cNvPr>
            <p:cNvGrpSpPr/>
            <p:nvPr/>
          </p:nvGrpSpPr>
          <p:grpSpPr>
            <a:xfrm>
              <a:off x="4636998" y="1128687"/>
              <a:ext cx="457893" cy="457200"/>
              <a:chOff x="6627851" y="1871939"/>
              <a:chExt cx="457893" cy="457200"/>
            </a:xfrm>
          </p:grpSpPr>
          <p:sp>
            <p:nvSpPr>
              <p:cNvPr id="3" name="矩形: 圆角 26">
                <a:extLst>
                  <a:ext uri="{FF2B5EF4-FFF2-40B4-BE49-F238E27FC236}">
                    <a16:creationId xmlns:a16="http://schemas.microsoft.com/office/drawing/2014/main" id="{78207EDA-BD6D-2A9F-EB7C-12AD7E5583A7}"/>
                  </a:ext>
                </a:extLst>
              </p:cNvPr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" name="文本框 571">
                <a:extLst>
                  <a:ext uri="{FF2B5EF4-FFF2-40B4-BE49-F238E27FC236}">
                    <a16:creationId xmlns:a16="http://schemas.microsoft.com/office/drawing/2014/main" id="{29387787-047B-AE02-2233-6DE11EC6BA77}"/>
                  </a:ext>
                </a:extLst>
              </p:cNvPr>
              <p:cNvSpPr txBox="1"/>
              <p:nvPr/>
            </p:nvSpPr>
            <p:spPr>
              <a:xfrm>
                <a:off x="6667040" y="191435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CECB5AEA-87A4-CAFF-54C3-FFA5AB7A85D1}"/>
              </a:ext>
            </a:extLst>
          </p:cNvPr>
          <p:cNvGrpSpPr/>
          <p:nvPr/>
        </p:nvGrpSpPr>
        <p:grpSpPr>
          <a:xfrm>
            <a:off x="4636998" y="2623960"/>
            <a:ext cx="3829111" cy="584775"/>
            <a:chOff x="4636998" y="2623960"/>
            <a:chExt cx="3829111" cy="584775"/>
          </a:xfrm>
        </p:grpSpPr>
        <p:sp>
          <p:nvSpPr>
            <p:cNvPr id="41" name="文本框 570"/>
            <p:cNvSpPr txBox="1"/>
            <p:nvPr/>
          </p:nvSpPr>
          <p:spPr>
            <a:xfrm>
              <a:off x="4998493" y="2623960"/>
              <a:ext cx="34676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隨時隨地方便使用</a:t>
              </a:r>
              <a:endPara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6" name="组合 6">
              <a:extLst>
                <a:ext uri="{FF2B5EF4-FFF2-40B4-BE49-F238E27FC236}">
                  <a16:creationId xmlns:a16="http://schemas.microsoft.com/office/drawing/2014/main" id="{BBA702EC-6CB2-7BD9-1650-E1FAC0444D1E}"/>
                </a:ext>
              </a:extLst>
            </p:cNvPr>
            <p:cNvGrpSpPr/>
            <p:nvPr/>
          </p:nvGrpSpPr>
          <p:grpSpPr>
            <a:xfrm>
              <a:off x="4636998" y="2687877"/>
              <a:ext cx="457893" cy="456940"/>
              <a:chOff x="6627851" y="3493208"/>
              <a:chExt cx="457893" cy="457200"/>
            </a:xfrm>
          </p:grpSpPr>
          <p:sp>
            <p:nvSpPr>
              <p:cNvPr id="7" name="矩形: 圆角 27">
                <a:extLst>
                  <a:ext uri="{FF2B5EF4-FFF2-40B4-BE49-F238E27FC236}">
                    <a16:creationId xmlns:a16="http://schemas.microsoft.com/office/drawing/2014/main" id="{BF880996-0D94-89F1-7F4E-E60D5EADC157}"/>
                  </a:ext>
                </a:extLst>
              </p:cNvPr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文本框 574">
                <a:extLst>
                  <a:ext uri="{FF2B5EF4-FFF2-40B4-BE49-F238E27FC236}">
                    <a16:creationId xmlns:a16="http://schemas.microsoft.com/office/drawing/2014/main" id="{E944A15A-3FEB-F1D7-ADB6-22D2AB4B6311}"/>
                  </a:ext>
                </a:extLst>
              </p:cNvPr>
              <p:cNvSpPr txBox="1"/>
              <p:nvPr/>
            </p:nvSpPr>
            <p:spPr>
              <a:xfrm>
                <a:off x="6667040" y="35378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3E2F6711-6AF4-D054-5CB6-67A2F7D98BF8}"/>
              </a:ext>
            </a:extLst>
          </p:cNvPr>
          <p:cNvGrpSpPr/>
          <p:nvPr/>
        </p:nvGrpSpPr>
        <p:grpSpPr>
          <a:xfrm>
            <a:off x="4636998" y="3848176"/>
            <a:ext cx="3418742" cy="584775"/>
            <a:chOff x="4636998" y="3848176"/>
            <a:chExt cx="3418742" cy="584775"/>
          </a:xfrm>
        </p:grpSpPr>
        <p:sp>
          <p:nvSpPr>
            <p:cNvPr id="33" name="文本框 570"/>
            <p:cNvSpPr txBox="1"/>
            <p:nvPr/>
          </p:nvSpPr>
          <p:spPr>
            <a:xfrm>
              <a:off x="4998493" y="3848176"/>
              <a:ext cx="30572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不怕遺失或逾期</a:t>
              </a:r>
              <a:endPara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8D9C6FB4-3239-A8F8-035D-50D73B946167}"/>
                </a:ext>
              </a:extLst>
            </p:cNvPr>
            <p:cNvGrpSpPr/>
            <p:nvPr/>
          </p:nvGrpSpPr>
          <p:grpSpPr>
            <a:xfrm>
              <a:off x="4636998" y="3963637"/>
              <a:ext cx="457893" cy="456940"/>
              <a:chOff x="6627851" y="5163977"/>
              <a:chExt cx="457893" cy="457200"/>
            </a:xfrm>
          </p:grpSpPr>
          <p:sp>
            <p:nvSpPr>
              <p:cNvPr id="11" name="矩形: 圆角 28">
                <a:extLst>
                  <a:ext uri="{FF2B5EF4-FFF2-40B4-BE49-F238E27FC236}">
                    <a16:creationId xmlns:a16="http://schemas.microsoft.com/office/drawing/2014/main" id="{0B708D93-E12F-3DE9-1B49-A7E064B6DC0B}"/>
                  </a:ext>
                </a:extLst>
              </p:cNvPr>
              <p:cNvSpPr/>
              <p:nvPr/>
            </p:nvSpPr>
            <p:spPr>
              <a:xfrm>
                <a:off x="6627851" y="5163977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文本框 577">
                <a:extLst>
                  <a:ext uri="{FF2B5EF4-FFF2-40B4-BE49-F238E27FC236}">
                    <a16:creationId xmlns:a16="http://schemas.microsoft.com/office/drawing/2014/main" id="{79EE92B3-BDE4-C8BE-C99D-3105BF715A51}"/>
                  </a:ext>
                </a:extLst>
              </p:cNvPr>
              <p:cNvSpPr txBox="1"/>
              <p:nvPr/>
            </p:nvSpPr>
            <p:spPr>
              <a:xfrm>
                <a:off x="6667040" y="521084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03</a:t>
                </a:r>
              </a:p>
            </p:txBody>
          </p:sp>
        </p:grp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C6788C80-B551-452F-AD9A-7AB8E8B3FC54}"/>
              </a:ext>
            </a:extLst>
          </p:cNvPr>
          <p:cNvGrpSpPr/>
          <p:nvPr/>
        </p:nvGrpSpPr>
        <p:grpSpPr>
          <a:xfrm>
            <a:off x="4637007" y="4934514"/>
            <a:ext cx="3829102" cy="584775"/>
            <a:chOff x="4637007" y="4934514"/>
            <a:chExt cx="3829102" cy="584775"/>
          </a:xfrm>
        </p:grpSpPr>
        <p:sp>
          <p:nvSpPr>
            <p:cNvPr id="30" name="文本框 570"/>
            <p:cNvSpPr txBox="1"/>
            <p:nvPr/>
          </p:nvSpPr>
          <p:spPr>
            <a:xfrm>
              <a:off x="4998493" y="4934514"/>
              <a:ext cx="34676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全年無休，超便利</a:t>
              </a:r>
              <a:endPara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4" name="组合 6">
              <a:extLst>
                <a:ext uri="{FF2B5EF4-FFF2-40B4-BE49-F238E27FC236}">
                  <a16:creationId xmlns:a16="http://schemas.microsoft.com/office/drawing/2014/main" id="{67E0ED7C-27F5-2DF0-F42A-C256C6BFC3A5}"/>
                </a:ext>
              </a:extLst>
            </p:cNvPr>
            <p:cNvGrpSpPr/>
            <p:nvPr/>
          </p:nvGrpSpPr>
          <p:grpSpPr>
            <a:xfrm>
              <a:off x="4637007" y="5005815"/>
              <a:ext cx="457191" cy="456940"/>
              <a:chOff x="6627851" y="3493208"/>
              <a:chExt cx="457200" cy="457200"/>
            </a:xfrm>
          </p:grpSpPr>
          <p:sp>
            <p:nvSpPr>
              <p:cNvPr id="15" name="矩形: 圆角 27">
                <a:extLst>
                  <a:ext uri="{FF2B5EF4-FFF2-40B4-BE49-F238E27FC236}">
                    <a16:creationId xmlns:a16="http://schemas.microsoft.com/office/drawing/2014/main" id="{14375ECC-22E4-AFB5-4754-23181F3D053E}"/>
                  </a:ext>
                </a:extLst>
              </p:cNvPr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574">
                <a:extLst>
                  <a:ext uri="{FF2B5EF4-FFF2-40B4-BE49-F238E27FC236}">
                    <a16:creationId xmlns:a16="http://schemas.microsoft.com/office/drawing/2014/main" id="{EA239B28-475B-78A4-7F60-A1A7BEC016E6}"/>
                  </a:ext>
                </a:extLst>
              </p:cNvPr>
              <p:cNvSpPr txBox="1"/>
              <p:nvPr/>
            </p:nvSpPr>
            <p:spPr>
              <a:xfrm>
                <a:off x="6627976" y="3537852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78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295511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" name="矩形: 剪去單一角落 84">
            <a:extLst>
              <a:ext uri="{FF2B5EF4-FFF2-40B4-BE49-F238E27FC236}">
                <a16:creationId xmlns:a16="http://schemas.microsoft.com/office/drawing/2014/main" id="{98175848-81F1-44A0-A8C4-5269BFEB943F}"/>
              </a:ext>
            </a:extLst>
          </p:cNvPr>
          <p:cNvSpPr/>
          <p:nvPr/>
        </p:nvSpPr>
        <p:spPr>
          <a:xfrm>
            <a:off x="1060148" y="1511099"/>
            <a:ext cx="4158583" cy="4590928"/>
          </a:xfrm>
          <a:custGeom>
            <a:avLst/>
            <a:gdLst>
              <a:gd name="connsiteX0" fmla="*/ 0 w 2247746"/>
              <a:gd name="connsiteY0" fmla="*/ 0 h 2178621"/>
              <a:gd name="connsiteX1" fmla="*/ 1884635 w 2247746"/>
              <a:gd name="connsiteY1" fmla="*/ 0 h 2178621"/>
              <a:gd name="connsiteX2" fmla="*/ 2247746 w 2247746"/>
              <a:gd name="connsiteY2" fmla="*/ 363111 h 2178621"/>
              <a:gd name="connsiteX3" fmla="*/ 2247746 w 2247746"/>
              <a:gd name="connsiteY3" fmla="*/ 2178621 h 2178621"/>
              <a:gd name="connsiteX4" fmla="*/ 0 w 2247746"/>
              <a:gd name="connsiteY4" fmla="*/ 2178621 h 2178621"/>
              <a:gd name="connsiteX5" fmla="*/ 0 w 2247746"/>
              <a:gd name="connsiteY5" fmla="*/ 0 h 2178621"/>
              <a:gd name="connsiteX0" fmla="*/ 0 w 2247746"/>
              <a:gd name="connsiteY0" fmla="*/ 0 h 2178621"/>
              <a:gd name="connsiteX1" fmla="*/ 1884635 w 2247746"/>
              <a:gd name="connsiteY1" fmla="*/ 0 h 2178621"/>
              <a:gd name="connsiteX2" fmla="*/ 2111834 w 2247746"/>
              <a:gd name="connsiteY2" fmla="*/ 493214 h 2178621"/>
              <a:gd name="connsiteX3" fmla="*/ 2247746 w 2247746"/>
              <a:gd name="connsiteY3" fmla="*/ 363111 h 2178621"/>
              <a:gd name="connsiteX4" fmla="*/ 2247746 w 2247746"/>
              <a:gd name="connsiteY4" fmla="*/ 2178621 h 2178621"/>
              <a:gd name="connsiteX5" fmla="*/ 0 w 2247746"/>
              <a:gd name="connsiteY5" fmla="*/ 2178621 h 2178621"/>
              <a:gd name="connsiteX6" fmla="*/ 0 w 2247746"/>
              <a:gd name="connsiteY6" fmla="*/ 0 h 217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7746" h="2178621">
                <a:moveTo>
                  <a:pt x="0" y="0"/>
                </a:moveTo>
                <a:lnTo>
                  <a:pt x="1884635" y="0"/>
                </a:lnTo>
                <a:cubicBezTo>
                  <a:pt x="1957193" y="72330"/>
                  <a:pt x="2039276" y="420884"/>
                  <a:pt x="2111834" y="493214"/>
                </a:cubicBezTo>
                <a:lnTo>
                  <a:pt x="2247746" y="363111"/>
                </a:lnTo>
                <a:lnTo>
                  <a:pt x="2247746" y="2178621"/>
                </a:lnTo>
                <a:lnTo>
                  <a:pt x="0" y="217862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91" name="Group 25">
            <a:extLst>
              <a:ext uri="{FF2B5EF4-FFF2-40B4-BE49-F238E27FC236}">
                <a16:creationId xmlns:a16="http://schemas.microsoft.com/office/drawing/2014/main" id="{13A728B8-1AED-4A18-BBE9-481E825E903E}"/>
              </a:ext>
            </a:extLst>
          </p:cNvPr>
          <p:cNvGrpSpPr/>
          <p:nvPr/>
        </p:nvGrpSpPr>
        <p:grpSpPr>
          <a:xfrm>
            <a:off x="1667661" y="621108"/>
            <a:ext cx="3121623" cy="854702"/>
            <a:chOff x="764013" y="1516386"/>
            <a:chExt cx="2451189" cy="642662"/>
          </a:xfrm>
        </p:grpSpPr>
        <p:sp>
          <p:nvSpPr>
            <p:cNvPr id="92" name="Text Placeholder 3">
              <a:extLst>
                <a:ext uri="{FF2B5EF4-FFF2-40B4-BE49-F238E27FC236}">
                  <a16:creationId xmlns:a16="http://schemas.microsoft.com/office/drawing/2014/main" id="{DE61C5C7-FC9C-46A6-89D2-C140F834888D}"/>
                </a:ext>
              </a:extLst>
            </p:cNvPr>
            <p:cNvSpPr txBox="1"/>
            <p:nvPr/>
          </p:nvSpPr>
          <p:spPr>
            <a:xfrm>
              <a:off x="972427" y="1516386"/>
              <a:ext cx="1127818" cy="32399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流通櫃枱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93" name="Text Placeholder 3">
              <a:extLst>
                <a:ext uri="{FF2B5EF4-FFF2-40B4-BE49-F238E27FC236}">
                  <a16:creationId xmlns:a16="http://schemas.microsoft.com/office/drawing/2014/main" id="{5B365C0C-7FFD-4B2F-93DB-245C3750CBA5}"/>
                </a:ext>
              </a:extLst>
            </p:cNvPr>
            <p:cNvSpPr txBox="1"/>
            <p:nvPr/>
          </p:nvSpPr>
          <p:spPr>
            <a:xfrm>
              <a:off x="764013" y="1722180"/>
              <a:ext cx="2451189" cy="43686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全館圖書借書、還書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95" name="Oval 22">
            <a:extLst>
              <a:ext uri="{FF2B5EF4-FFF2-40B4-BE49-F238E27FC236}">
                <a16:creationId xmlns:a16="http://schemas.microsoft.com/office/drawing/2014/main" id="{A164EA7D-CF19-46C6-8FCC-68546183CEF5}"/>
              </a:ext>
            </a:extLst>
          </p:cNvPr>
          <p:cNvSpPr>
            <a:spLocks noChangeAspect="1"/>
          </p:cNvSpPr>
          <p:nvPr/>
        </p:nvSpPr>
        <p:spPr>
          <a:xfrm>
            <a:off x="756842" y="754123"/>
            <a:ext cx="540000" cy="540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98" name="圖形 97" descr="程式設計師">
            <a:extLst>
              <a:ext uri="{FF2B5EF4-FFF2-40B4-BE49-F238E27FC236}">
                <a16:creationId xmlns:a16="http://schemas.microsoft.com/office/drawing/2014/main" id="{860A20BA-4CB5-4BF2-B5DE-CC20391498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697" y="692023"/>
            <a:ext cx="540000" cy="540000"/>
          </a:xfrm>
          <a:prstGeom prst="rect">
            <a:avLst/>
          </a:prstGeom>
        </p:spPr>
      </p:pic>
      <p:pic>
        <p:nvPicPr>
          <p:cNvPr id="52" name="圖形 41" descr="影印機">
            <a:extLst>
              <a:ext uri="{FF2B5EF4-FFF2-40B4-BE49-F238E27FC236}">
                <a16:creationId xmlns:a16="http://schemas.microsoft.com/office/drawing/2014/main" id="{429CF049-FD1C-4D79-B88D-88307F3228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657" y="6295630"/>
            <a:ext cx="418374" cy="418374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F728A0D8-BACE-4507-9D4A-3E261AF5D49C}"/>
              </a:ext>
            </a:extLst>
          </p:cNvPr>
          <p:cNvSpPr txBox="1"/>
          <p:nvPr/>
        </p:nvSpPr>
        <p:spPr>
          <a:xfrm>
            <a:off x="724031" y="6355058"/>
            <a:ext cx="370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設有影印機供列印</a:t>
            </a:r>
            <a:r>
              <a:rPr lang="en-US" altLang="zh-TW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‧</a:t>
            </a:r>
            <a:r>
              <a:rPr lang="zh-TW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使用請洽詢櫃枱</a:t>
            </a: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FFAB696-2B11-4C43-BD9E-A65916FD5BA1}"/>
              </a:ext>
            </a:extLst>
          </p:cNvPr>
          <p:cNvGrpSpPr/>
          <p:nvPr/>
        </p:nvGrpSpPr>
        <p:grpSpPr>
          <a:xfrm>
            <a:off x="6353228" y="749942"/>
            <a:ext cx="4673893" cy="5400832"/>
            <a:chOff x="293339" y="746403"/>
            <a:chExt cx="4344396" cy="5400832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E190C637-4F9F-4E36-A994-836085E68743}"/>
                </a:ext>
              </a:extLst>
            </p:cNvPr>
            <p:cNvPicPr>
              <a:picLocks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220" y="1453875"/>
              <a:ext cx="4267515" cy="469336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773022F5-4582-4235-A300-EE2DD6D88C51}"/>
                </a:ext>
              </a:extLst>
            </p:cNvPr>
            <p:cNvGrpSpPr/>
            <p:nvPr/>
          </p:nvGrpSpPr>
          <p:grpSpPr>
            <a:xfrm>
              <a:off x="293339" y="746403"/>
              <a:ext cx="2724260" cy="662505"/>
              <a:chOff x="179723" y="912486"/>
              <a:chExt cx="2724260" cy="662505"/>
            </a:xfrm>
          </p:grpSpPr>
          <p:sp>
            <p:nvSpPr>
              <p:cNvPr id="39" name="Text Placeholder 3"/>
              <p:cNvSpPr txBox="1"/>
              <p:nvPr/>
            </p:nvSpPr>
            <p:spPr>
              <a:xfrm>
                <a:off x="503723" y="912486"/>
                <a:ext cx="2400260" cy="662505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algn="ctr" defTabSz="1216025">
                  <a:spcBef>
                    <a:spcPct val="20000"/>
                  </a:spcBef>
                </a:pPr>
                <a:r>
                  <a:rPr lang="zh-TW" altLang="en-US" sz="2800" b="1" dirty="0">
                    <a:solidFill>
                      <a:srgbClr val="FF0000"/>
                    </a:solidFill>
                    <a:cs typeface="+mn-cs"/>
                    <a:sym typeface="Arial" panose="020B0604020202020204" pitchFamily="34" charset="0"/>
                  </a:rPr>
                  <a:t>咖啡免費喝</a:t>
                </a:r>
                <a:endParaRPr lang="en-US" altLang="zh-CN" sz="2800" b="1" dirty="0">
                  <a:solidFill>
                    <a:srgbClr val="FF0000"/>
                  </a:solidFill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40" name="群組 39">
                <a:extLst>
                  <a:ext uri="{FF2B5EF4-FFF2-40B4-BE49-F238E27FC236}">
                    <a16:creationId xmlns:a16="http://schemas.microsoft.com/office/drawing/2014/main" id="{28E32B66-E478-481E-B425-6BC7F56B2FE6}"/>
                  </a:ext>
                </a:extLst>
              </p:cNvPr>
              <p:cNvGrpSpPr/>
              <p:nvPr/>
            </p:nvGrpSpPr>
            <p:grpSpPr>
              <a:xfrm>
                <a:off x="179723" y="930778"/>
                <a:ext cx="648000" cy="540000"/>
                <a:chOff x="179723" y="930778"/>
                <a:chExt cx="648000" cy="540000"/>
              </a:xfrm>
            </p:grpSpPr>
            <p:grpSp>
              <p:nvGrpSpPr>
                <p:cNvPr id="41" name="群組 40">
                  <a:extLst>
                    <a:ext uri="{FF2B5EF4-FFF2-40B4-BE49-F238E27FC236}">
                      <a16:creationId xmlns:a16="http://schemas.microsoft.com/office/drawing/2014/main" id="{A6E926D3-D3BD-48DA-A04F-201DEFEB35C2}"/>
                    </a:ext>
                  </a:extLst>
                </p:cNvPr>
                <p:cNvGrpSpPr/>
                <p:nvPr/>
              </p:nvGrpSpPr>
              <p:grpSpPr>
                <a:xfrm>
                  <a:off x="233723" y="930778"/>
                  <a:ext cx="540000" cy="540000"/>
                  <a:chOff x="1462912" y="3604841"/>
                  <a:chExt cx="585892" cy="585892"/>
                </a:xfrm>
              </p:grpSpPr>
              <p:sp>
                <p:nvSpPr>
                  <p:cNvPr id="47" name="Oval 43"/>
                  <p:cNvSpPr>
                    <a:spLocks noChangeAspect="1"/>
                  </p:cNvSpPr>
                  <p:nvPr/>
                </p:nvSpPr>
                <p:spPr>
                  <a:xfrm>
                    <a:off x="1462912" y="3604841"/>
                    <a:ext cx="585892" cy="5858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/>
                  </a:p>
                </p:txBody>
              </p:sp>
              <p:sp>
                <p:nvSpPr>
                  <p:cNvPr id="48" name="AutoShape 129"/>
                  <p:cNvSpPr/>
                  <p:nvPr/>
                </p:nvSpPr>
                <p:spPr bwMode="auto">
                  <a:xfrm>
                    <a:off x="1784690" y="3810560"/>
                    <a:ext cx="81937" cy="81937"/>
                  </a:xfrm>
                  <a:custGeom>
                    <a:avLst/>
                    <a:gdLst>
                      <a:gd name="T0" fmla="*/ 10800 w 21600"/>
                      <a:gd name="T1" fmla="+- 0 10800 134"/>
                      <a:gd name="T2" fmla="*/ 10800 h 21333"/>
                      <a:gd name="T3" fmla="*/ 10800 w 21600"/>
                      <a:gd name="T4" fmla="+- 0 10800 134"/>
                      <a:gd name="T5" fmla="*/ 10800 h 21333"/>
                      <a:gd name="T6" fmla="*/ 10800 w 21600"/>
                      <a:gd name="T7" fmla="+- 0 10800 134"/>
                      <a:gd name="T8" fmla="*/ 10800 h 21333"/>
                      <a:gd name="T9" fmla="*/ 10800 w 21600"/>
                      <a:gd name="T10" fmla="+- 0 10800 134"/>
                      <a:gd name="T11" fmla="*/ 10800 h 21333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21600" h="21333">
                        <a:moveTo>
                          <a:pt x="13008" y="18684"/>
                        </a:moveTo>
                        <a:cubicBezTo>
                          <a:pt x="9017" y="15850"/>
                          <a:pt x="5542" y="12415"/>
                          <a:pt x="2694" y="8570"/>
                        </a:cubicBezTo>
                        <a:cubicBezTo>
                          <a:pt x="3736" y="5628"/>
                          <a:pt x="5693" y="3697"/>
                          <a:pt x="8585" y="2647"/>
                        </a:cubicBezTo>
                        <a:cubicBezTo>
                          <a:pt x="12578" y="5489"/>
                          <a:pt x="16048" y="8911"/>
                          <a:pt x="18889" y="12809"/>
                        </a:cubicBezTo>
                        <a:cubicBezTo>
                          <a:pt x="17836" y="15730"/>
                          <a:pt x="15883" y="17647"/>
                          <a:pt x="13008" y="18684"/>
                        </a:cubicBezTo>
                        <a:moveTo>
                          <a:pt x="21110" y="11295"/>
                        </a:moveTo>
                        <a:cubicBezTo>
                          <a:pt x="18081" y="7130"/>
                          <a:pt x="14396" y="3496"/>
                          <a:pt x="10161" y="484"/>
                        </a:cubicBezTo>
                        <a:cubicBezTo>
                          <a:pt x="9468" y="-8"/>
                          <a:pt x="8579" y="-134"/>
                          <a:pt x="7778" y="145"/>
                        </a:cubicBezTo>
                        <a:cubicBezTo>
                          <a:pt x="4027" y="1450"/>
                          <a:pt x="1463" y="3983"/>
                          <a:pt x="145" y="7687"/>
                        </a:cubicBezTo>
                        <a:cubicBezTo>
                          <a:pt x="46" y="7962"/>
                          <a:pt x="0" y="8252"/>
                          <a:pt x="0" y="8537"/>
                        </a:cubicBezTo>
                        <a:cubicBezTo>
                          <a:pt x="0" y="9071"/>
                          <a:pt x="167" y="9596"/>
                          <a:pt x="487" y="10041"/>
                        </a:cubicBezTo>
                        <a:cubicBezTo>
                          <a:pt x="3525" y="14213"/>
                          <a:pt x="7211" y="17850"/>
                          <a:pt x="11431" y="20850"/>
                        </a:cubicBezTo>
                        <a:cubicBezTo>
                          <a:pt x="12122" y="21338"/>
                          <a:pt x="13010" y="21466"/>
                          <a:pt x="13812" y="21188"/>
                        </a:cubicBezTo>
                        <a:cubicBezTo>
                          <a:pt x="17563" y="19893"/>
                          <a:pt x="20133" y="17356"/>
                          <a:pt x="21451" y="13647"/>
                        </a:cubicBezTo>
                        <a:cubicBezTo>
                          <a:pt x="21551" y="13372"/>
                          <a:pt x="21600" y="13081"/>
                          <a:pt x="21600" y="12796"/>
                        </a:cubicBezTo>
                        <a:cubicBezTo>
                          <a:pt x="21600" y="12265"/>
                          <a:pt x="21429" y="11740"/>
                          <a:pt x="21110" y="11295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sym typeface="Gill Sans" charset="0"/>
                    </a:endParaRPr>
                  </a:p>
                </p:txBody>
              </p:sp>
            </p:grpSp>
            <p:pic>
              <p:nvPicPr>
                <p:cNvPr id="46" name="圖片 45">
                  <a:extLst>
                    <a:ext uri="{FF2B5EF4-FFF2-40B4-BE49-F238E27FC236}">
                      <a16:creationId xmlns:a16="http://schemas.microsoft.com/office/drawing/2014/main" id="{001B8106-C5A4-44CC-B8B0-04B022590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  <a14:imgEffect>
                            <a14:artisticLineDrawing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  <a:ext uri="{837473B0-CC2E-450A-ABE3-18F120FF3D39}">
                      <a1611:picAttrSrcUrl xmlns="" xmlns:a1611="http://schemas.microsoft.com/office/drawing/2016/11/main" r:i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723" y="953920"/>
                  <a:ext cx="648000" cy="499575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7886503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031584" y="2767280"/>
            <a:ext cx="5314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8000" dirty="0">
                <a:latin typeface="微软雅黑" panose="020B0503020204020204" charset="-122"/>
                <a:ea typeface="微软雅黑" panose="020B0503020204020204" charset="-122"/>
              </a:rPr>
              <a:t>練習抽禮券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6639657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en-US" altLang="zh-TW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進入電子書</a:t>
            </a:r>
            <a:endParaRPr lang="zh-CN" altLang="en-US" sz="32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771821" y="3364132"/>
            <a:ext cx="745770" cy="565635"/>
            <a:chOff x="6399434" y="3058255"/>
            <a:chExt cx="656411" cy="565635"/>
          </a:xfrm>
          <a:solidFill>
            <a:schemeClr val="accent5"/>
          </a:solidFill>
        </p:grpSpPr>
        <p:sp>
          <p:nvSpPr>
            <p:cNvPr id="3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6" y="1509900"/>
            <a:ext cx="4305300" cy="331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本框 573"/>
          <p:cNvSpPr txBox="1"/>
          <p:nvPr/>
        </p:nvSpPr>
        <p:spPr>
          <a:xfrm>
            <a:off x="5525255" y="1509900"/>
            <a:ext cx="5595467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ct val="150000"/>
              </a:lnSpc>
              <a:spcBef>
                <a:spcPct val="20000"/>
              </a:spcBef>
              <a:buClr>
                <a:srgbClr val="6F2B0B"/>
              </a:buClr>
              <a:defRPr/>
            </a:pP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: 圆角 27"/>
          <p:cNvSpPr/>
          <p:nvPr/>
        </p:nvSpPr>
        <p:spPr>
          <a:xfrm>
            <a:off x="4771824" y="1715838"/>
            <a:ext cx="659780" cy="4569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FFF9E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574"/>
          <p:cNvSpPr txBox="1"/>
          <p:nvPr/>
        </p:nvSpPr>
        <p:spPr>
          <a:xfrm>
            <a:off x="4828379" y="1760455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7" name="矩形 6"/>
          <p:cNvSpPr/>
          <p:nvPr/>
        </p:nvSpPr>
        <p:spPr>
          <a:xfrm>
            <a:off x="5528528" y="1651920"/>
            <a:ext cx="6107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由圖書館網頁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本框 2"/>
          <p:cNvSpPr txBox="1"/>
          <p:nvPr/>
        </p:nvSpPr>
        <p:spPr>
          <a:xfrm>
            <a:off x="5667267" y="3266939"/>
            <a:ext cx="468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下載行動載具</a:t>
            </a:r>
            <a:r>
              <a: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09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473" y="1074578"/>
            <a:ext cx="4619640" cy="4619640"/>
          </a:xfrm>
        </p:spPr>
      </p:pic>
      <p:sp>
        <p:nvSpPr>
          <p:cNvPr id="3" name="AutoShape 2" descr="data:image/png;base64,iVBORw0KGgoAAAANSUhEUgAAAPoAAAD6CAYAAACI7Fo9AAAAAXNSR0IArs4c6QAAFxNJREFUeF7t3dt2G1kOA9D4/z86s3zpycOMtdlBsaoko18pkCBIHMrpXN5+//79+1f/qwJV4KUVeKvRX3q+ba4KfChQo3cRqsAPUKBG/wFDbotVoEbvDlSBH6BAjf4DhtwWq0CN3h2oAj9AgRr9Bwy5LVaBGr07UAV+gAIjo7+9vb20FPo9Q1f3fzW/tL7w28t19fy2+5voW6P/+vVLQl29KFfzS+sLv22Eq+e33d9E3xq9RuceapFkJOFJIPyA+IXpL4dP9K3Ra3QuqhZJRhKeBMIPiF+Y/nL4RN8avUbnomqRZCThSSD8gPiF6S+HT/St0Wt0LqoWSUYSngTCD4hfmP5y+ETfGr1G56JqkWQk4Ukg/ID4hekvh0/0rdFrdC6qFklGEp4Ewg+IX5j+cvhE30OMPil0pRoatPinePW+nf/q+q/en/RN40foV6MfcNH1UGjQRwxSNR7Ft+tv51fvV9cXP8WP4F+j1+i/jlikKx+SM4yiGpvxI+ZTo9foNfrN/9rEGn34jKZCpXjR3M5/df1X70/6pvEj9OtF70XvRe9F/3yLjnhR0lctwaf8U7y4b+e/uv6r9yd90/gR+vWi96KvP+RHLGpilqvrJ9yPOrSnGF1Cp0Lof2+pvvDit53/1etv65fmF17zUVz7p/rCfzwWk3/AIS0kvIRQXI2qvvCqv53/1etv65fmF17zUVz7p/rC1+hfE5gI9WhYRwxCy/DK9bf1S/MLn8zuHav9U33ha/QaPd3RD3y6iCleTaT5hVd9xWVU1Re+Rq/RtYOjeLqIKV4k0/zCq77iMqrqC1+j1+jawVE8XcQUL5JpfuFVX3EZVfWFr9FrdO3gKJ4uYooXyTS/8KqvuIyq+sLX6DW6dnAUTxcxxYtkml941VdcRlV94Wv0g4yuQSquQQo/GfSjHKqv/Cle/aXxlJ/wKb8z9O3/Rx/87410kMKni6RFSesrv/gLL35pPOUnfMpP+qi+8L3ovegfCqSLlOJTowif8hNe9RWXUVVf+Bq9Rq/RB9/oZDQZWXEZVfWFr9Fr9Bq9Rv/zDqUvivB68RTXi6b6wqt+Ghc/5U/5q77yp3j1l8ZTfsKn/M7Qt78YN3jR00EKny6SFiWtr/ziL7z4pfGUn/ApP+mj+sL3q3u/uver++Chl9Fq9C8Fnl0o8Z+8qI+WQfm1SHevr/5S/tInrS+86iuu/lVf+F704UU/Quga/XsFJosqsyT6qr7mn3B7x6b1ha/Ra/TRV3ctshZNRhFe9RVP6wuv+oqrf9UXvkav0Wv0Ay6qjKy4jFqjn2TUI4ROvlqmiyK8+hP+jEUVh0TflH/CrV/d/4V66aC28Wpl22hX11d/0l/8FU/rC6/6iqt/1Re+X91P+kagQWuQwk8GnVy8tL76S/mLX1pfeNVXXP2rvvA1eo3en9H7M/qfd+iIF0Wv2mY85S98yl0v8tX11V/KL+1/G6/+t+PSV/2fdtG3hVD+VCjhVV9xDerq+uKf8kv738ar/+249FX/NfpBX93TQWtQGvR2feVP+aX9b+PV/3Zc+qr/Gr1G/1BgsiiPllmLKCOovvJv48V/O572X6PX6DX6AQ9djb6twDB/+iIKP6Tx7cfSi7RdX/lTfdL+t/HqfzsufdV/L3ovei96L/qfd+qIF2X71Ut+htSLqP7T3u5eX/2l+qT9b+PV/3Zc+qr/wy76dqPb+SVUKnTxbw9HeLX+2/u1nV/61egHfXWX0DV6jb5pdu1fjV6jj35Gf/WHatOEZ+Su0YcqS6hXX/Sf3v9wTW77Mc2vF70XvRf9tvadE6vRh1pJqF70e/+Mnc5vuCa3/Zj670XvRe9Fv61958Rq9KFWEqoXvRd9uEqXfEz7O77ol7C/UVEZXVQng1COR3Hx266fcJ9gX72/iQbpZ0b/JFNa5NnxWjT1t2008duur/7T+Kv3l+ozwdfoA5W0aEqxbTTx266v/tP4q/eX6jPB1+gDlbRoSrFtNPHbrq/+0/ir95fqM8HX6AOVtGhKsW008duur/7T+Kv3l+ozwdfoA5W0aEqxbTTx266v/tP4q/eX6jPB1+gDlbRoSrFtNPHbrq/+0/ir95fqM8HX6AOVtGhKsW008duur/7T+Kv3l+ozwY+MLqEnhR59Jl3ElJ/q3z2/9E/7E171FU/1Vf7teKpP2v+kfo0++KuEtgeR5tciaxFUX3jVV1z1hb86nuqT9j+pX6PX6L+0aJNFSsym+knuM7CpPmn/k/o1eo1eo4evwcRoj0rU6MMBbAt19/ySSYuo/oRXfcVVX/ir46k+af+T+r3ovei96OFLMTFaL/rAaJrD9ot49/zSR4uo/oRXfcVVX/ir46k+af+T+r3og4dmexBpfi26FkH1hVd9xVVf+KvjqT5p/5P6I6NLSBGdELnyq434q/+0P+UXv7S+8ouf6qf5r66v/sRP8VSfCb8a/dcv/oyqQU2EVo7koUvrby9aml/aqf+0vvKLn+Jn8KvRa/T1hy5dZBlFRkzrK7/4KX4Gvxq9Rq/R4cQa/UsgvUipUMqvF1P1t/OLn+Lip/7S/MKrvvgrv+Lb9ZVf/BRP9Znw60XvRe9F70XXW/QZ14s0eXGSX4wSS9UX/zS/8IqLn/pL8wuv+uKv/Ipv11d+8VM81WfCrxd98FBpUBOhlSN56NL624uW5pd26j+tr/zip/gZ/EZGF5FUiDS/8BJ6m39aP+1P9RWXPuKX4lN+wt+df8rv41v3b01hcPEGKR5qnTYivAa9zT+tn/an+opLH/FL8Sk/4e/OP+VXo39tgBYxXRThVV+DVv40nvJL8eKv/MJLX+UXXvXT/MLX6DW6dvAjrkXSoqd4kVR+4e/OP+VXo9fo8kCNfsBDJ5H1UNXoXwpKiFRo4bfrp/nFX/HtRUz7Ez/1p/rKL7zqp/mF70XvRdcO9qL3ov/ZkcmL8mij9CIqv/DaZuUXfrt+ml/8FZc+4pfiU37C351/ym980VOhhE8XQXjVVzwVWnjVV1z9q/42XvzFT3jxFz6tr/wpP+WfxEf/H12JUqEkhPILL/6Kp/WFV33F1b/qb+PFX/yEF3/h0/rKn/JT/km8Rh+opEXQIIUfUHj4kbT+Nl79pfqI/3Z95U/5Kf8kXqMPVNIiapDCDyjU6A8UkP7S9+r5iN8R8Rp9oKIWQYsm/IBCjV6jR2tSow/kk1Fr9N8DFb//iPRVcukvfFpf+VN+yj+J1+gDlbQIGqTwAwq96L3o0ZrU6AP5ZNQavRf90RppPwYrGH9kZHQtulhc3aj4i5/w6l9x1Rc+5af6yi+8+Cue1hde9bf7U33xn/Cr0U/4LY4a5GRQj3JoEdL6yp/yF7+0vvCqv92f6ov/hF+NXqOv/zFULbLi6aILr/oTIylHEhf/Cb8avUav0eHCiZESIwtbo0uhr3gqlPBDGt9+LF2klJ/qK7/wqT5pfeHFb7s/1Rf/Cb9e9F70XvRe9E8F9KLoRZq8OMqRxMVf/IRPuL1jVV/5U36qr/zCi7/iaX3hVX+7P9UX/wm/XvSB0SS0BqX4ZFCPcqT8VF/5hVf/iqf1hVf97f5UX/wn/E4xuhqZEFWOK+MahLil/af1xU9x8U/5Kb/4qX6aX/UVFz/hJ/xrdKk4iJ8xqM2LPmjx4Ue0aHfXR/xTfYQ/Q58aXVMYxM8YVI0+GMQ3H9F8avQv4STU34/gE3m10Cn/VJ+0/7R+2r/4p/yUX/xVP82v+oqLn/AT/r3oUnEQP2NQveiDQfSifytSjf73+/NfZI3++E+v3V2fyUU8YE2+N+HbW5R+wr9GjyT+BN99kQ9o8WEKLdrd9RH/bf3O0KdGP2CKZwyqX93/flCaT40+/MU4CbUttPL//YrMkOpfWcQ/zf/s9cVf8W39VD+NH7Efh1x0CXkE0We+aBr0tj7PXl/8Fdd+Cn91/Ij9qNEPmGK6SEcMMmnj7vWT3t6x6XzS+in+iPnU6OkUDlikIwaZtHH3+klvNfqnejV6ukU1eqygHpq0QC96jZ7u0Ac+XSQteppfTd69vvgrvq2f6qfxI+bTi55OoUaPFdQipwVq9F70dId60Q9QsEZ/LKL0mTxkp1z0A3bhYYpUiBS/3Z/yp/yFV30tmvILr/pp/hQvfneI1+iD38KaLuL2oNNFFV78pY/yC6/6af4UL353iNfoNfr679XfNlKaP8XfwcjiUKPX6DU6/vRY+o1DJjwjXqPX6DV6jf751tz9q03KL8Wf8SI/qpHyF1796eIpv/Cqn+ZP8eJ3h3gv+hM8ZFqUdFGFV30ZVfmFV/00f4oXvzvEa/Qand/YtKgy6raR0vwpXvrcIT4yuoheLZTqi38aTxc9rS+8+AkvfZX/2fHSZzue6vfx4/dvTWnQxRFEBmW+/YjqJ7knWEl4d37qUfzT/u+Olz7b8VT/Gv2gCaWLehCNb9OIn+qni/bseOmzHU/1q9EPmpCMpEEdRKNG/0YB6a/5bc9H+Y/g36/uUnkQ16JoUIMS0UfET8nFX/mfHS99tuOpfr3oB00oXfSDaPSi96J//+tY/cW43GY1evYPOKT6bePzDcky9KJ/6SchMpmNThfNFbJPiJ+yS1/lf3a89NmOp/qd9tU9FWJ7kVJ+RwziEYe750/5Ca/5pPuR5hc+7U/51X+NLgWHcQ1yMogafSj2//mY9NV8VFn5hU/rK/+E3ym/6i6iiqsRCSm86iu+Xf/u+VN+wkt/zXc7v/il9ZVf/feiS8FhXIOcDKIXfSh2L/r/KDDZr170v9+v/yJr9Mf/7K8WUfppRFfnF7+0P+VX/73oUnAY1yAng+hFH4rdi96L/t2qpEbTCtbovejJQ639Unyy3/3qLhUH8Rq9Rn8Jo2uRB16IPjJ5sTaFVn3pI7zEUX7h03jKX/XVn+oLr/rKL7zq3yH/6KKrEQmRxreFEj/Vlz7Cq77yC5/GU/6qr/5UX3jVV37hVf8O+Wt0TXHwb6tdPehBC9FH0kVV8VQ/4VU/7U/175C/RtcW1OjxvxYriVOjCK/6dzBi8qPnhH+Nri2o0Wt07IgemokRa/SB0eRVDUJ4DUr5hVd95Rc+jaf8VV/9qb7wqq/8wqv+HfL3omuKg4fm6kEPWog+ki6qiqf6Ca/6aX+qf4f8Nbq2oEbvV/ef8tV94IWHH0lfPOHF7w4vavIzWNqf9JM+2/i0P+HFX3jpI/wd4qOLnhKV0BJSePFTfuFVfzu/+Kl+yn8bn/YnvPgLL32Fv0O8Rh9MQYuSLoLyi6LqK//V+LQ/4dW/8NJH+DvEa/TBFLQo6SIovyiqvvJfjU/7E179Cy99hL9DvEYfTEGLki6C8oui6iv/1fi0P+HVv/DSR/g7xGv0wRS0KOkiKL8oqr7yX41P+xNe/QsvfYS/Q7xGH0xBi5IugvKLouor/9X4tD/h1b/w0kf4O8Rr9MEUtCjpIii/KKq+8l+NT/sTXv0LL32Ev0N8ZPRUKDUqIbfri992XP2r/tX6PDt/6ZvGpY/mJ/yEX40+UWn5M+kgtSjL9OPfOXc1/6v1Uf/pfrz3V6NvT3mQPx2kFmVAIfrIs/OPmh+ApY/mJ/yAQo0+EWn7M+kgtSjlv63A4/yar+Yn/KS7XvSJSsufSQepRVmm36/uEFjz1fyEn8y3Rp+otPyZdJBalGX6NXqNPlsxLfrVizzr4u8/pf6V+Wp9np2/9E3j0kfzE37Crxd9otLyZ9JBalGW6feiv8pF316Uu+eXkWTUFC99lF/4NL7dv/pT/bQ/1U/zi7/qC//Ob3TR00aeHZ8KneKln/ILn8a1aOK3jU/7E/80/xn91+iDKWnQZwzqEU3xG7QYfWS7f/Wn+lFz79fw7fE/OZXmF3/VF74XfTihVOgUL5rKL3wa16KJ3zY+7U/80/xn9N+LPpiSBn3GoHrRv1dA+g9G/PAjmn+aX/xVX/he9OGEUqFTvGgqv/BpXIsmftv4tD/xT/Of0X8v+mBKGvQZg+pF70X/TgHtXy/6wOQfIuEXYyR0ihdN5Rc+jW/3r/5UP+1P9dP84q/6wo+NrkJpo1fjJ0JdeVFTftI3ne/V/FRf/W3jpb/iKf8a/UthDTodhPCKp/yUX4sk/NX8VF/9beOln+Ip/xq9Rv9QQIukRZRRhFdc/FT/arz6UzzlX6PX6DX6Df5tvRpdChwU10VQGb24wiue8lP+lP/V/FRf/W3jpb/iKf9e9F70XvRe9D/vjF4UvUh3j+tFF/9tfVJ+2/yv5qf6ms82XvornvLvRe9F70XvRZ9fdL2IerG24+mLKLz4b+sjfmn9NL/w0k/xtD/lF/+0vvKL36T+6LfAisikkMhuxlP+wov7tj7il9ZP8wsv/RRP+1N+8U/rK7/4TerX6Ad8dTtiEMrxKK5FmSzCZn7xS3p/x6b9qb74p/WVX/wm9Wv0waKcMQgNc9OIqq3+tWjCq77iqi+84uKf1ld+8ZvUr9FrdO0Rf+ecFi1dZBFUfeEVF/+0vvKL36R+jV6ja49q9PBPL0rgGl0KDeMSUi+i8KKh/MIrLn5p/TS/8OpP8bQ/5Rf/tL7yi9+kfi96L7r2qBe9F/1zR/SipC+WNjGtL7zqqz/lF171FU/rX41Xf3ePp/qpP+V/x59y0Z99kSW0+tMghFd9xdP6V+PV393jqX7qT/lr9C8FJ0I9EltGVX7hNWjF0/pX49Xf3eOpfupP+Wv0Gv1DAT00WqRtvBb97vFUP/Wn/DV6jV6jy0UHxGVEPZSioPw1eo1eo8tFB8RlxBp9KHIqpPCioUEpv/Cqr3ha/2q8+rt7PNVP/Sl/L3ovei+6XHRAXEZMH3rlr9FvYnTtkhZhMuhHNZRf/FR/O7/4KZ7yU37FU/2Er9Fr9NFF317UNL/witfoXwpJCL0owmsQiqf1hVd99ffs+dW/+pM+aX7hFU/5Kb/iqX7C96L3oveiD34fgYyaxmVUPUTC1+g1eo1eo/95p9IXRfhneBEfcVR/kxf3zvk1H/UnfdL8wiue8lN+xVP9hO9F70XvRe9F70XXS/xPXBdh8uL2on+vQKqf5qj5CZ/G1Z/4Cd+LPrzoRwidLIPqJ7kn2MkibT5Uaf9X85fGZ/TXP49+wF+ckS7S9iIov+Jpf1pk5Rf+7vzF74z+avQaXXvIv0FICbTINfqbJHwYl3796t6v7qMFmyxSv7qPpPy/H9JDqMyT+fSi96Jrj3rR+5dDfu6IXpT0xdImpvW38eKv+LZ+qi99hBd/5Rde9ZVfeNXfzi9+k/q96Ac8VBOhNazkq2+Se4JN+0uNIrx6uJq/+J3RX41eo2sP+Y1NCbTIMqLwqq/8wqv+dn7xm9Q/xegiuh1PByX8Nn/l16DFX3jVV1z1hX/2+La+E31q9AMu+kTozc9okWQ04VPuqp/mvzt+W99J/zV6jR5/Ndei1ei/JdF6vEav0Wv0ZZv1oi8L/E96XRQNQviT2vi2TMpf+LS/u+uX9if8tr6q/x7vRe9F70WfOCX4TI0eiPdvoLooGoTw/4bLxmdT/sKnnO+uX9qf8Nv6qn4v+pdCGsTdFzXlL/xkkR595u76pf0Jv62v6h9m9EmhO39Gg0gXVflTbbb5Kf+z9yf9797/RP9DfkaXUHePSygNWv0pv/CKb/NT/mfvL9X36v4n9Wv0E34xbjIILdvmV2Pxq9Ef/3lx6ZfM9uNr9wF/eq5Gr9H5q+5HLFqy7Kqv3KkRVT/NL/5H1K/Ra/QaHU47wmgyc/KNbfLQ1Og1eo1eo38qoBctea3ugNWLmPav/KkG2/yU/9n7k/5373+ify96L3ovei+63rrGq0AVeAYFRhf9GRopxypQBb5XoEbvdlSBH6BAjf4DhtwWq0CN3h2oAj9AgRr9Bwy5LVaBGr07UAV+gAI1+g8YclusAjV6d6AK/AAF/gOias57B5Vlb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289367" y="5694218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圖書館首頁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017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1E6C4FC-94C5-3A1F-7FEB-1554FF1C8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3" y="149338"/>
            <a:ext cx="4438653" cy="671493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CEACD01-C00C-FD67-A110-58E6D04D95C4}"/>
              </a:ext>
            </a:extLst>
          </p:cNvPr>
          <p:cNvSpPr/>
          <p:nvPr/>
        </p:nvSpPr>
        <p:spPr>
          <a:xfrm>
            <a:off x="2408222" y="1348967"/>
            <a:ext cx="1077362" cy="88723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EF86AE3-4900-46C8-9FD0-792521F6F62C}"/>
              </a:ext>
            </a:extLst>
          </p:cNvPr>
          <p:cNvSpPr/>
          <p:nvPr/>
        </p:nvSpPr>
        <p:spPr>
          <a:xfrm>
            <a:off x="1142219" y="2888054"/>
            <a:ext cx="2879002" cy="7473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40CC9CC-5897-51EF-5C0C-01A1B650F1E0}"/>
              </a:ext>
            </a:extLst>
          </p:cNvPr>
          <p:cNvGrpSpPr/>
          <p:nvPr/>
        </p:nvGrpSpPr>
        <p:grpSpPr>
          <a:xfrm>
            <a:off x="5377758" y="-126748"/>
            <a:ext cx="5968266" cy="6981154"/>
            <a:chOff x="5377758" y="-126748"/>
            <a:chExt cx="5968266" cy="698115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44732" y="-126748"/>
              <a:ext cx="4701292" cy="6981154"/>
            </a:xfrm>
            <a:prstGeom prst="rect">
              <a:avLst/>
            </a:prstGeom>
          </p:spPr>
        </p:pic>
        <p:sp>
          <p:nvSpPr>
            <p:cNvPr id="4" name="圖說文字: 向上箭號 3">
              <a:extLst>
                <a:ext uri="{FF2B5EF4-FFF2-40B4-BE49-F238E27FC236}">
                  <a16:creationId xmlns:a16="http://schemas.microsoft.com/office/drawing/2014/main" id="{0C3985F2-BC0F-8967-68EB-4F7013FAE18E}"/>
                </a:ext>
              </a:extLst>
            </p:cNvPr>
            <p:cNvSpPr/>
            <p:nvPr/>
          </p:nvSpPr>
          <p:spPr>
            <a:xfrm>
              <a:off x="7034543" y="5327104"/>
              <a:ext cx="4193786" cy="1527302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8916"/>
              </a:avLst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SIP</a:t>
              </a: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帳號密碼</a:t>
              </a:r>
            </a:p>
          </p:txBody>
        </p:sp>
        <p:sp>
          <p:nvSpPr>
            <p:cNvPr id="7" name="箭號: 向右 6">
              <a:extLst>
                <a:ext uri="{FF2B5EF4-FFF2-40B4-BE49-F238E27FC236}">
                  <a16:creationId xmlns:a16="http://schemas.microsoft.com/office/drawing/2014/main" id="{7404DF44-6E08-1485-19EE-D8B8D968D320}"/>
                </a:ext>
              </a:extLst>
            </p:cNvPr>
            <p:cNvSpPr/>
            <p:nvPr/>
          </p:nvSpPr>
          <p:spPr>
            <a:xfrm>
              <a:off x="5377758" y="2679826"/>
              <a:ext cx="995882" cy="10139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B0F51EAD-F796-0CB6-C5C1-5AD3C38FCD97}"/>
              </a:ext>
            </a:extLst>
          </p:cNvPr>
          <p:cNvSpPr/>
          <p:nvPr/>
        </p:nvSpPr>
        <p:spPr>
          <a:xfrm>
            <a:off x="1241971" y="3053513"/>
            <a:ext cx="2027976" cy="41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dirty="0" smtClean="0">
                <a:solidFill>
                  <a:schemeClr val="tx1"/>
                </a:solidFill>
              </a:rPr>
              <a:t>UDN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87566C2B-2DF4-4B95-E9D0-EBD7AF809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526" y="4744089"/>
            <a:ext cx="3522754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圖書館首頁→電子資源</a:t>
            </a:r>
          </a:p>
        </p:txBody>
      </p:sp>
    </p:spTree>
    <p:extLst>
      <p:ext uri="{BB962C8B-B14F-4D97-AF65-F5344CB8AC3E}">
        <p14:creationId xmlns:p14="http://schemas.microsoft.com/office/powerpoint/2010/main" val="309996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E1FD6FE-5C51-49BC-BDD7-48CC9DCEC99D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20" name="文本占位符 3">
              <a:extLst>
                <a:ext uri="{FF2B5EF4-FFF2-40B4-BE49-F238E27FC236}">
                  <a16:creationId xmlns:a16="http://schemas.microsoft.com/office/drawing/2014/main" id="{1D4C6E2B-5775-4123-9650-B32CB18C902B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E37603E0-D0F3-4230-8474-A0BE4229A8AE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2" name="矩形: 圆角 26">
                <a:extLst>
                  <a:ext uri="{FF2B5EF4-FFF2-40B4-BE49-F238E27FC236}">
                    <a16:creationId xmlns:a16="http://schemas.microsoft.com/office/drawing/2014/main" id="{BAD83A83-0A40-41F0-AE41-AF6970027BA8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3" name="文本框 571">
                <a:extLst>
                  <a:ext uri="{FF2B5EF4-FFF2-40B4-BE49-F238E27FC236}">
                    <a16:creationId xmlns:a16="http://schemas.microsoft.com/office/drawing/2014/main" id="{999BE887-CD00-46A7-A235-1669770295D1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8B88518F-B5F0-4449-B3F5-996522E092F8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3791" y="699638"/>
            <a:ext cx="5657976" cy="596716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32A1D5D-ACAA-4FDC-8B55-034729389B5E}"/>
              </a:ext>
            </a:extLst>
          </p:cNvPr>
          <p:cNvSpPr/>
          <p:nvPr/>
        </p:nvSpPr>
        <p:spPr>
          <a:xfrm>
            <a:off x="11321935" y="1704109"/>
            <a:ext cx="606829" cy="423949"/>
          </a:xfrm>
          <a:prstGeom prst="rect">
            <a:avLst/>
          </a:prstGeom>
          <a:noFill/>
          <a:ln w="38100">
            <a:solidFill>
              <a:srgbClr val="E400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AA87342-B979-40BB-B50A-A7BA949C4E6C}"/>
              </a:ext>
            </a:extLst>
          </p:cNvPr>
          <p:cNvGrpSpPr/>
          <p:nvPr/>
        </p:nvGrpSpPr>
        <p:grpSpPr>
          <a:xfrm>
            <a:off x="13087" y="699638"/>
            <a:ext cx="5904000" cy="5534907"/>
            <a:chOff x="13087" y="699638"/>
            <a:chExt cx="5904000" cy="5534907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CC23D06-3C5F-4019-9C89-99962B0DBAC0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87" y="699638"/>
              <a:ext cx="5904000" cy="5534907"/>
            </a:xfrm>
            <a:prstGeom prst="rect">
              <a:avLst/>
            </a:prstGeom>
          </p:spPr>
        </p:pic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E07E31F5-6723-438B-938E-4C33B51C82FF}"/>
                </a:ext>
              </a:extLst>
            </p:cNvPr>
            <p:cNvGrpSpPr/>
            <p:nvPr/>
          </p:nvGrpSpPr>
          <p:grpSpPr>
            <a:xfrm>
              <a:off x="361315" y="2587277"/>
              <a:ext cx="5357314" cy="1702091"/>
              <a:chOff x="341771" y="2981172"/>
              <a:chExt cx="5357314" cy="1702091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1E33A514-7096-48D2-A15A-6C45F364AF69}"/>
                  </a:ext>
                </a:extLst>
              </p:cNvPr>
              <p:cNvSpPr/>
              <p:nvPr/>
            </p:nvSpPr>
            <p:spPr>
              <a:xfrm>
                <a:off x="341771" y="4292225"/>
                <a:ext cx="5357314" cy="391038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" name="箭號: 向下 12">
                <a:extLst>
                  <a:ext uri="{FF2B5EF4-FFF2-40B4-BE49-F238E27FC236}">
                    <a16:creationId xmlns:a16="http://schemas.microsoft.com/office/drawing/2014/main" id="{703AF191-9746-4FD6-9732-3D05D9F0CBBB}"/>
                  </a:ext>
                </a:extLst>
              </p:cNvPr>
              <p:cNvSpPr/>
              <p:nvPr/>
            </p:nvSpPr>
            <p:spPr>
              <a:xfrm>
                <a:off x="3279496" y="3448091"/>
                <a:ext cx="429950" cy="84413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A55250D-B30D-4EED-A405-A9C143D318E2}"/>
                  </a:ext>
                </a:extLst>
              </p:cNvPr>
              <p:cNvSpPr/>
              <p:nvPr/>
            </p:nvSpPr>
            <p:spPr>
              <a:xfrm>
                <a:off x="2594334" y="2981172"/>
                <a:ext cx="2261777" cy="6523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點網址進入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60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B5E3243-F053-4A39-9E44-7EEA864D5228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9" name="文本占位符 3">
              <a:extLst>
                <a:ext uri="{FF2B5EF4-FFF2-40B4-BE49-F238E27FC236}">
                  <a16:creationId xmlns:a16="http://schemas.microsoft.com/office/drawing/2014/main" id="{E217A606-E48C-4438-98E0-B1DFC8B11004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6F26B493-305B-40DC-82C6-988145EE36A3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1" name="矩形: 圆角 26">
                <a:extLst>
                  <a:ext uri="{FF2B5EF4-FFF2-40B4-BE49-F238E27FC236}">
                    <a16:creationId xmlns:a16="http://schemas.microsoft.com/office/drawing/2014/main" id="{B82ECC6E-551F-4113-B852-98D752B64A76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2" name="文本框 571">
                <a:extLst>
                  <a:ext uri="{FF2B5EF4-FFF2-40B4-BE49-F238E27FC236}">
                    <a16:creationId xmlns:a16="http://schemas.microsoft.com/office/drawing/2014/main" id="{3B66BCFD-F8A8-4373-B031-6B25820659DD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1253A058-2C4C-4834-A157-FD06CC717B6B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99" y="633618"/>
            <a:ext cx="5717797" cy="591681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E028AB4-C27D-45A4-953D-7C0EB12F43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" y="4358430"/>
            <a:ext cx="3322608" cy="187163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AAF8456A-9F29-4C54-9F2A-8C9DDB592ED9}"/>
              </a:ext>
            </a:extLst>
          </p:cNvPr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201" y="544712"/>
            <a:ext cx="5904000" cy="631328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BEC3981-DC06-4FBC-88FA-E2EE9F8443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2690" y="733009"/>
            <a:ext cx="579170" cy="377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6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B5E3243-F053-4A39-9E44-7EEA864D5228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9" name="文本占位符 3">
              <a:extLst>
                <a:ext uri="{FF2B5EF4-FFF2-40B4-BE49-F238E27FC236}">
                  <a16:creationId xmlns:a16="http://schemas.microsoft.com/office/drawing/2014/main" id="{E217A606-E48C-4438-98E0-B1DFC8B11004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6F26B493-305B-40DC-82C6-988145EE36A3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1" name="矩形: 圆角 26">
                <a:extLst>
                  <a:ext uri="{FF2B5EF4-FFF2-40B4-BE49-F238E27FC236}">
                    <a16:creationId xmlns:a16="http://schemas.microsoft.com/office/drawing/2014/main" id="{B82ECC6E-551F-4113-B852-98D752B64A76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2" name="文本框 571">
                <a:extLst>
                  <a:ext uri="{FF2B5EF4-FFF2-40B4-BE49-F238E27FC236}">
                    <a16:creationId xmlns:a16="http://schemas.microsoft.com/office/drawing/2014/main" id="{3B66BCFD-F8A8-4373-B031-6B25820659DD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33EF2BEC-77D0-422C-8C10-60CC579569FB}"/>
              </a:ext>
            </a:extLst>
          </p:cNvPr>
          <p:cNvGrpSpPr/>
          <p:nvPr/>
        </p:nvGrpSpPr>
        <p:grpSpPr>
          <a:xfrm>
            <a:off x="177800" y="610732"/>
            <a:ext cx="7985298" cy="5923072"/>
            <a:chOff x="177800" y="610732"/>
            <a:chExt cx="7985298" cy="5923072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03ABB7C3-DC55-4A6D-B10B-5B343C551B17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800" y="610732"/>
              <a:ext cx="7985298" cy="5923072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5A548B7-0EA7-49BB-AEB3-1F1F294572C2}"/>
                </a:ext>
              </a:extLst>
            </p:cNvPr>
            <p:cNvSpPr/>
            <p:nvPr/>
          </p:nvSpPr>
          <p:spPr>
            <a:xfrm>
              <a:off x="3118836" y="2785651"/>
              <a:ext cx="2317688" cy="2068982"/>
            </a:xfrm>
            <a:prstGeom prst="rect">
              <a:avLst/>
            </a:prstGeom>
            <a:noFill/>
            <a:ln w="57150">
              <a:solidFill>
                <a:srgbClr val="FF38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99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5705EF2-03C6-46F6-8556-C17BD30EE50A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3" name="文本占位符 3">
              <a:extLst>
                <a:ext uri="{FF2B5EF4-FFF2-40B4-BE49-F238E27FC236}">
                  <a16:creationId xmlns:a16="http://schemas.microsoft.com/office/drawing/2014/main" id="{B98CCBC7-CF12-4000-BDE2-523483507FA3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0A90A795-DA98-43A3-9BA5-FB5E7F510DE7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17" name="矩形: 圆角 26">
                <a:extLst>
                  <a:ext uri="{FF2B5EF4-FFF2-40B4-BE49-F238E27FC236}">
                    <a16:creationId xmlns:a16="http://schemas.microsoft.com/office/drawing/2014/main" id="{3F6B7E87-C6D8-4C6C-8DE2-50CD2FE0A12D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" name="文本框 571">
                <a:extLst>
                  <a:ext uri="{FF2B5EF4-FFF2-40B4-BE49-F238E27FC236}">
                    <a16:creationId xmlns:a16="http://schemas.microsoft.com/office/drawing/2014/main" id="{CA38BCED-6BE6-486F-B84D-9C5BB7A219A1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0ECCC75E-D530-49BD-A9E8-B5143A025BEC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3618"/>
            <a:ext cx="5904000" cy="617509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7B1B945-3684-4145-A870-BC0B3C3834E8}"/>
              </a:ext>
            </a:extLst>
          </p:cNvPr>
          <p:cNvSpPr/>
          <p:nvPr/>
        </p:nvSpPr>
        <p:spPr>
          <a:xfrm>
            <a:off x="197460" y="662075"/>
            <a:ext cx="488999" cy="523220"/>
          </a:xfrm>
          <a:prstGeom prst="rect">
            <a:avLst/>
          </a:prstGeom>
          <a:noFill/>
          <a:ln w="28575">
            <a:solidFill>
              <a:srgbClr val="FF3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3C03C151-5A6C-4587-B83B-C199BA23E249}"/>
              </a:ext>
            </a:extLst>
          </p:cNvPr>
          <p:cNvGrpSpPr/>
          <p:nvPr/>
        </p:nvGrpSpPr>
        <p:grpSpPr>
          <a:xfrm>
            <a:off x="6117483" y="573803"/>
            <a:ext cx="5904000" cy="6234908"/>
            <a:chOff x="7288696" y="565249"/>
            <a:chExt cx="5904000" cy="6234908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7ECE3E4E-C5C6-470C-B29B-DEA96CE93720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8696" y="565249"/>
              <a:ext cx="5904000" cy="6234908"/>
            </a:xfrm>
            <a:prstGeom prst="rect">
              <a:avLst/>
            </a:prstGeom>
          </p:spPr>
        </p:pic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338916E6-8A18-4974-8226-0F1C4D36BC31}"/>
                </a:ext>
              </a:extLst>
            </p:cNvPr>
            <p:cNvSpPr/>
            <p:nvPr/>
          </p:nvSpPr>
          <p:spPr>
            <a:xfrm>
              <a:off x="7436804" y="1766042"/>
              <a:ext cx="1577009" cy="469247"/>
            </a:xfrm>
            <a:prstGeom prst="roundRect">
              <a:avLst/>
            </a:prstGeom>
            <a:noFill/>
            <a:ln w="57150">
              <a:solidFill>
                <a:srgbClr val="FF38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62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521D7AB-3664-45D3-82A3-7FAE16656CA6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9" name="文本占位符 3">
              <a:extLst>
                <a:ext uri="{FF2B5EF4-FFF2-40B4-BE49-F238E27FC236}">
                  <a16:creationId xmlns:a16="http://schemas.microsoft.com/office/drawing/2014/main" id="{A00C86C8-B9BB-4571-BE0F-4131B076AF0B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由圖書館網頁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r>
                <a:rPr lang="en-US" altLang="zh-TW" sz="3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3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手機版</a:t>
              </a:r>
              <a:r>
                <a:rPr lang="en-US" altLang="zh-TW" sz="3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CN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4A737FA4-FA01-4BC5-888A-B47410740165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1" name="矩形: 圆角 26">
                <a:extLst>
                  <a:ext uri="{FF2B5EF4-FFF2-40B4-BE49-F238E27FC236}">
                    <a16:creationId xmlns:a16="http://schemas.microsoft.com/office/drawing/2014/main" id="{BF71BA73-C6FA-40B6-84D1-7D77D92B29C9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" name="文本框 571">
                <a:extLst>
                  <a:ext uri="{FF2B5EF4-FFF2-40B4-BE49-F238E27FC236}">
                    <a16:creationId xmlns:a16="http://schemas.microsoft.com/office/drawing/2014/main" id="{0122ABB3-72E9-4455-91DB-0FD6E817B834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1B25EC33-13D7-4EA7-BC11-D27DC6C38113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00" y="633618"/>
            <a:ext cx="5734975" cy="613687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473B6FF-429A-4EE0-B147-75ABDE9F010F}"/>
              </a:ext>
            </a:extLst>
          </p:cNvPr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2734" y="633618"/>
            <a:ext cx="5834133" cy="613686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0060012-05CD-473D-BD8E-6A14718778C5}"/>
              </a:ext>
            </a:extLst>
          </p:cNvPr>
          <p:cNvSpPr/>
          <p:nvPr/>
        </p:nvSpPr>
        <p:spPr>
          <a:xfrm>
            <a:off x="9243752" y="4871258"/>
            <a:ext cx="2756247" cy="43226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0B999E0-CCE8-4474-9C17-04FD6D27AD59}"/>
              </a:ext>
            </a:extLst>
          </p:cNvPr>
          <p:cNvSpPr/>
          <p:nvPr/>
        </p:nvSpPr>
        <p:spPr>
          <a:xfrm>
            <a:off x="361314" y="3571915"/>
            <a:ext cx="1991187" cy="393896"/>
          </a:xfrm>
          <a:prstGeom prst="rect">
            <a:avLst/>
          </a:prstGeom>
          <a:noFill/>
          <a:ln w="38100">
            <a:solidFill>
              <a:srgbClr val="E400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521D7AB-3664-45D3-82A3-7FAE16656CA6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9" name="文本占位符 3">
              <a:extLst>
                <a:ext uri="{FF2B5EF4-FFF2-40B4-BE49-F238E27FC236}">
                  <a16:creationId xmlns:a16="http://schemas.microsoft.com/office/drawing/2014/main" id="{A00C86C8-B9BB-4571-BE0F-4131B076AF0B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4A737FA4-FA01-4BC5-888A-B47410740165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1" name="矩形: 圆角 26">
                <a:extLst>
                  <a:ext uri="{FF2B5EF4-FFF2-40B4-BE49-F238E27FC236}">
                    <a16:creationId xmlns:a16="http://schemas.microsoft.com/office/drawing/2014/main" id="{BF71BA73-C6FA-40B6-84D1-7D77D92B29C9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2" name="文本框 571">
                <a:extLst>
                  <a:ext uri="{FF2B5EF4-FFF2-40B4-BE49-F238E27FC236}">
                    <a16:creationId xmlns:a16="http://schemas.microsoft.com/office/drawing/2014/main" id="{0122ABB3-72E9-4455-91DB-0FD6E817B834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727D0A73-909F-4A5D-A045-CFC9E1888C8E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" y="633618"/>
            <a:ext cx="5904000" cy="624061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12F6F73-6414-4312-982C-03CA244FF8FE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175" y="594000"/>
            <a:ext cx="5719376" cy="6264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C58E4FE-A186-4E33-A1FB-AD9FF35CB12A}"/>
              </a:ext>
            </a:extLst>
          </p:cNvPr>
          <p:cNvSpPr/>
          <p:nvPr/>
        </p:nvSpPr>
        <p:spPr>
          <a:xfrm>
            <a:off x="1118772" y="3819378"/>
            <a:ext cx="4022055" cy="42203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C58E4FE-A186-4E33-A1FB-AD9FF35CB12A}"/>
              </a:ext>
            </a:extLst>
          </p:cNvPr>
          <p:cNvSpPr/>
          <p:nvPr/>
        </p:nvSpPr>
        <p:spPr>
          <a:xfrm>
            <a:off x="4596938" y="2406213"/>
            <a:ext cx="847898" cy="42203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直線圖說文字 1 1"/>
          <p:cNvSpPr/>
          <p:nvPr/>
        </p:nvSpPr>
        <p:spPr>
          <a:xfrm>
            <a:off x="5444836" y="594000"/>
            <a:ext cx="636964" cy="3412735"/>
          </a:xfrm>
          <a:prstGeom prst="borderCallout1">
            <a:avLst>
              <a:gd name="adj1" fmla="val 18750"/>
              <a:gd name="adj2" fmla="val -8333"/>
              <a:gd name="adj3" fmla="val 52579"/>
              <a:gd name="adj4" fmla="val -29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按</a:t>
            </a:r>
            <a:r>
              <a:rPr lang="en-US" altLang="zh-TW" sz="3600" dirty="0" smtClean="0"/>
              <a:t>X,</a:t>
            </a:r>
            <a:r>
              <a:rPr lang="zh-TW" altLang="en-US" sz="3600" dirty="0" smtClean="0"/>
              <a:t>繼續借書</a:t>
            </a:r>
            <a:endParaRPr lang="zh-TW" alt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7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7D9132C-DD69-4DBD-BD60-34552F9AF85F}"/>
              </a:ext>
            </a:extLst>
          </p:cNvPr>
          <p:cNvGrpSpPr/>
          <p:nvPr/>
        </p:nvGrpSpPr>
        <p:grpSpPr>
          <a:xfrm>
            <a:off x="808352" y="548966"/>
            <a:ext cx="9770166" cy="6252584"/>
            <a:chOff x="808352" y="548966"/>
            <a:chExt cx="9770166" cy="6252584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04DB3507-1D13-4182-AE59-58BB8B375BDA}"/>
                </a:ext>
              </a:extLst>
            </p:cNvPr>
            <p:cNvGrpSpPr/>
            <p:nvPr/>
          </p:nvGrpSpPr>
          <p:grpSpPr>
            <a:xfrm>
              <a:off x="808352" y="548966"/>
              <a:ext cx="2857637" cy="540000"/>
              <a:chOff x="7708372" y="888142"/>
              <a:chExt cx="2857637" cy="540000"/>
            </a:xfrm>
          </p:grpSpPr>
          <p:sp>
            <p:nvSpPr>
              <p:cNvPr id="32" name="Text Placeholder 3">
                <a:extLst>
                  <a:ext uri="{FF2B5EF4-FFF2-40B4-BE49-F238E27FC236}">
                    <a16:creationId xmlns:a16="http://schemas.microsoft.com/office/drawing/2014/main" id="{6B3E3B31-0D52-4F57-9ED1-A048F80F4B26}"/>
                  </a:ext>
                </a:extLst>
              </p:cNvPr>
              <p:cNvSpPr txBox="1"/>
              <p:nvPr/>
            </p:nvSpPr>
            <p:spPr>
              <a:xfrm>
                <a:off x="8585443" y="989638"/>
                <a:ext cx="1980566" cy="30777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>
                    <a:solidFill>
                      <a:srgbClr val="FF0000"/>
                    </a:solidFill>
                  </a:rPr>
                  <a:t>證照考試用書區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FE0B2068-ACEE-4FC6-B87E-9E7A3957A070}"/>
                  </a:ext>
                </a:extLst>
              </p:cNvPr>
              <p:cNvGrpSpPr/>
              <p:nvPr/>
            </p:nvGrpSpPr>
            <p:grpSpPr>
              <a:xfrm>
                <a:off x="7708372" y="888142"/>
                <a:ext cx="540000" cy="540000"/>
                <a:chOff x="4577896" y="834272"/>
                <a:chExt cx="540000" cy="540000"/>
              </a:xfrm>
            </p:grpSpPr>
            <p:sp>
              <p:nvSpPr>
                <p:cNvPr id="35" name="Oval 22">
                  <a:extLst>
                    <a:ext uri="{FF2B5EF4-FFF2-40B4-BE49-F238E27FC236}">
                      <a16:creationId xmlns:a16="http://schemas.microsoft.com/office/drawing/2014/main" id="{4963825D-ECF4-490F-BC32-5B19916211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77896" y="834272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6" name="圖形 35" descr="書籍">
                  <a:extLst>
                    <a:ext uri="{FF2B5EF4-FFF2-40B4-BE49-F238E27FC236}">
                      <a16:creationId xmlns:a16="http://schemas.microsoft.com/office/drawing/2014/main" id="{CDC06A39-0596-450B-8C1C-44583D8AD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5924" y="935768"/>
                  <a:ext cx="403946" cy="403946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B6A9142-5E3C-4F89-9E67-81D57D88B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5032" y="1023602"/>
              <a:ext cx="9053486" cy="57779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6414778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F845F2D-EDBC-4944-BCF0-28F38B81FEFC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7" name="文本占位符 3">
              <a:extLst>
                <a:ext uri="{FF2B5EF4-FFF2-40B4-BE49-F238E27FC236}">
                  <a16:creationId xmlns:a16="http://schemas.microsoft.com/office/drawing/2014/main" id="{7E130CB8-9D81-4994-B44B-F79ACEE7674F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6203CF34-E708-422C-B951-DBCAB728F639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0" name="矩形: 圆角 26">
                <a:extLst>
                  <a:ext uri="{FF2B5EF4-FFF2-40B4-BE49-F238E27FC236}">
                    <a16:creationId xmlns:a16="http://schemas.microsoft.com/office/drawing/2014/main" id="{8CAB6EF3-B214-487A-A126-0B6740EC4B4E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1" name="文本框 571">
                <a:extLst>
                  <a:ext uri="{FF2B5EF4-FFF2-40B4-BE49-F238E27FC236}">
                    <a16:creationId xmlns:a16="http://schemas.microsoft.com/office/drawing/2014/main" id="{39E1319E-EC99-48F1-8CB8-1B94EC2A4036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92588016-0880-4617-B4F5-B5A4FD3305A8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1" y="633618"/>
            <a:ext cx="5904000" cy="6264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A472E80-914F-408A-8F33-FA104F6D7113}"/>
              </a:ext>
            </a:extLst>
          </p:cNvPr>
          <p:cNvSpPr/>
          <p:nvPr/>
        </p:nvSpPr>
        <p:spPr>
          <a:xfrm>
            <a:off x="5358476" y="1575582"/>
            <a:ext cx="422031" cy="379828"/>
          </a:xfrm>
          <a:prstGeom prst="rect">
            <a:avLst/>
          </a:prstGeom>
          <a:noFill/>
          <a:ln w="28575">
            <a:solidFill>
              <a:srgbClr val="FF3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69047D3-7889-47F4-8593-D3416D94A9B6}"/>
              </a:ext>
            </a:extLst>
          </p:cNvPr>
          <p:cNvSpPr/>
          <p:nvPr/>
        </p:nvSpPr>
        <p:spPr>
          <a:xfrm>
            <a:off x="2278966" y="2250831"/>
            <a:ext cx="1495012" cy="29542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56C2CD6-E853-489B-8DE2-6C685F08E36D}"/>
              </a:ext>
            </a:extLst>
          </p:cNvPr>
          <p:cNvGrpSpPr/>
          <p:nvPr/>
        </p:nvGrpSpPr>
        <p:grpSpPr>
          <a:xfrm>
            <a:off x="6139494" y="633618"/>
            <a:ext cx="5904000" cy="6264000"/>
            <a:chOff x="6139494" y="633618"/>
            <a:chExt cx="5904000" cy="626400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8C7C0BF3-AE88-4E8E-85E5-330689F96945}"/>
                </a:ext>
              </a:extLst>
            </p:cNvPr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9494" y="633618"/>
              <a:ext cx="5904000" cy="6264000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59275EA-D4BE-405B-8E54-1EDC802437CA}"/>
                </a:ext>
              </a:extLst>
            </p:cNvPr>
            <p:cNvSpPr/>
            <p:nvPr/>
          </p:nvSpPr>
          <p:spPr>
            <a:xfrm>
              <a:off x="6527198" y="3429000"/>
              <a:ext cx="5487002" cy="2795382"/>
            </a:xfrm>
            <a:prstGeom prst="rect">
              <a:avLst/>
            </a:prstGeom>
            <a:noFill/>
            <a:ln w="28575">
              <a:solidFill>
                <a:srgbClr val="FF38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031584" y="2767280"/>
            <a:ext cx="5314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8000" dirty="0" smtClean="0">
                <a:latin typeface="微软雅黑" panose="020B0503020204020204" charset="-122"/>
                <a:ea typeface="微软雅黑" panose="020B0503020204020204" charset="-122"/>
              </a:rPr>
              <a:t>線上電影院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5077499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9C5C8B3-828E-4EAD-B6E5-7DC0F492E9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2" y="627293"/>
            <a:ext cx="12124888" cy="24340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線上電影院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75DA315-E361-4BCD-916C-85577022A5CB}"/>
              </a:ext>
            </a:extLst>
          </p:cNvPr>
          <p:cNvSpPr/>
          <p:nvPr/>
        </p:nvSpPr>
        <p:spPr>
          <a:xfrm>
            <a:off x="8137619" y="1587342"/>
            <a:ext cx="855380" cy="33373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76CA281-DB4A-4BC1-BEA9-86DC81EFC3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01" y="3074323"/>
            <a:ext cx="9859751" cy="36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Kmovie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公播電影網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E5DE2E0-65B6-4E7C-AFC6-F07AB56EC0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3917"/>
            <a:ext cx="12192000" cy="58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831803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TW" dirty="0">
                <a:solidFill>
                  <a:srgbClr val="005BD3"/>
                </a:solidFill>
              </a:rPr>
              <a:t>H2PES</a:t>
            </a:r>
            <a:r>
              <a:rPr lang="zh-TW" altLang="en-US" dirty="0">
                <a:solidFill>
                  <a:srgbClr val="005BD3"/>
                </a:solidFill>
              </a:rPr>
              <a:t>數位公播影音服務平台（「</a:t>
            </a:r>
            <a:r>
              <a:rPr lang="en-US" altLang="zh-TW" dirty="0">
                <a:solidFill>
                  <a:srgbClr val="005BD3"/>
                </a:solidFill>
              </a:rPr>
              <a:t>H</a:t>
            </a:r>
            <a:r>
              <a:rPr lang="zh-TW" altLang="en-US" dirty="0">
                <a:solidFill>
                  <a:srgbClr val="005BD3"/>
                </a:solidFill>
              </a:rPr>
              <a:t>兔配斯」）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BD3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FBAF113-5111-45B2-B09B-945DC1202A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" y="829360"/>
            <a:ext cx="12192000" cy="59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5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420" y="1057103"/>
            <a:ext cx="3998420" cy="399842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489894" y="5055523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/>
              <a:t>請填寫問卷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22855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圖書館聯絡資訊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Shape 1869"/>
          <p:cNvSpPr/>
          <p:nvPr/>
        </p:nvSpPr>
        <p:spPr>
          <a:xfrm rot="10800000">
            <a:off x="3913126" y="1177644"/>
            <a:ext cx="4365750" cy="217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2114"/>
                  <a:pt x="3163" y="6342"/>
                </a:cubicBezTo>
                <a:cubicBezTo>
                  <a:pt x="1060" y="10557"/>
                  <a:pt x="7" y="16076"/>
                  <a:pt x="0" y="21600"/>
                </a:cubicBezTo>
                <a:lnTo>
                  <a:pt x="21600" y="21600"/>
                </a:lnTo>
                <a:cubicBezTo>
                  <a:pt x="21593" y="16076"/>
                  <a:pt x="20540" y="10557"/>
                  <a:pt x="18437" y="6342"/>
                </a:cubicBezTo>
                <a:cubicBezTo>
                  <a:pt x="16328" y="2114"/>
                  <a:pt x="13564" y="0"/>
                  <a:pt x="10800" y="0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19048" tIns="19048" rIns="19048" bIns="1904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99487" y="1082024"/>
            <a:ext cx="2875787" cy="2047929"/>
            <a:chOff x="599487" y="1082024"/>
            <a:chExt cx="2875787" cy="2047929"/>
          </a:xfrm>
        </p:grpSpPr>
        <p:sp>
          <p:nvSpPr>
            <p:cNvPr id="6" name="Text Placeholder 4"/>
            <p:cNvSpPr txBox="1"/>
            <p:nvPr/>
          </p:nvSpPr>
          <p:spPr>
            <a:xfrm>
              <a:off x="1250777" y="2752590"/>
              <a:ext cx="2005330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lib@uch.edu.tw</a:t>
              </a:r>
            </a:p>
          </p:txBody>
        </p:sp>
        <p:sp>
          <p:nvSpPr>
            <p:cNvPr id="7" name="Shape 1851"/>
            <p:cNvSpPr/>
            <p:nvPr/>
          </p:nvSpPr>
          <p:spPr>
            <a:xfrm>
              <a:off x="599487" y="2252896"/>
              <a:ext cx="2875787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圖書館電子郵件信箱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Shape 1852"/>
            <p:cNvSpPr/>
            <p:nvPr/>
          </p:nvSpPr>
          <p:spPr>
            <a:xfrm>
              <a:off x="1881232" y="1082024"/>
              <a:ext cx="898552" cy="89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Shape 1853"/>
            <p:cNvSpPr/>
            <p:nvPr/>
          </p:nvSpPr>
          <p:spPr>
            <a:xfrm>
              <a:off x="2138028" y="1368254"/>
              <a:ext cx="372115" cy="30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024" extrusionOk="0">
                  <a:moveTo>
                    <a:pt x="18800" y="1728"/>
                  </a:moveTo>
                  <a:cubicBezTo>
                    <a:pt x="16810" y="-576"/>
                    <a:pt x="13583" y="-576"/>
                    <a:pt x="11591" y="1728"/>
                  </a:cubicBezTo>
                  <a:lnTo>
                    <a:pt x="10239" y="3293"/>
                  </a:lnTo>
                  <a:lnTo>
                    <a:pt x="8887" y="1728"/>
                  </a:lnTo>
                  <a:cubicBezTo>
                    <a:pt x="6897" y="-576"/>
                    <a:pt x="3670" y="-576"/>
                    <a:pt x="1680" y="1728"/>
                  </a:cubicBezTo>
                  <a:cubicBezTo>
                    <a:pt x="-560" y="4320"/>
                    <a:pt x="-560" y="8522"/>
                    <a:pt x="1680" y="11115"/>
                  </a:cubicBezTo>
                  <a:lnTo>
                    <a:pt x="10239" y="21024"/>
                  </a:lnTo>
                  <a:lnTo>
                    <a:pt x="18800" y="11115"/>
                  </a:lnTo>
                  <a:cubicBezTo>
                    <a:pt x="21040" y="8522"/>
                    <a:pt x="21040" y="4320"/>
                    <a:pt x="18800" y="17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4387601" y="3890063"/>
            <a:ext cx="4193456" cy="2819580"/>
            <a:chOff x="7439043" y="3256320"/>
            <a:chExt cx="4193456" cy="2819580"/>
          </a:xfrm>
        </p:grpSpPr>
        <p:sp>
          <p:nvSpPr>
            <p:cNvPr id="13" name="Shape 1859"/>
            <p:cNvSpPr/>
            <p:nvPr/>
          </p:nvSpPr>
          <p:spPr>
            <a:xfrm>
              <a:off x="7439043" y="4782761"/>
              <a:ext cx="2138767" cy="106178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各項公告、活動皆即時刊登。如有問題</a:t>
              </a: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可私訊喵編</a:t>
              </a:r>
              <a:endParaRPr lang="en-US" altLang="zh-CN" sz="1400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Shape 1860"/>
            <p:cNvSpPr/>
            <p:nvPr/>
          </p:nvSpPr>
          <p:spPr>
            <a:xfrm>
              <a:off x="7489213" y="4448997"/>
              <a:ext cx="1452321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FB/IG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Shape 1861"/>
            <p:cNvSpPr/>
            <p:nvPr/>
          </p:nvSpPr>
          <p:spPr>
            <a:xfrm>
              <a:off x="7550556" y="3256320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Shape 1862"/>
            <p:cNvSpPr/>
            <p:nvPr/>
          </p:nvSpPr>
          <p:spPr>
            <a:xfrm>
              <a:off x="7828567" y="3519289"/>
              <a:ext cx="344424" cy="30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58" extrusionOk="0">
                  <a:moveTo>
                    <a:pt x="20906" y="11130"/>
                  </a:moveTo>
                  <a:lnTo>
                    <a:pt x="11466" y="425"/>
                  </a:lnTo>
                  <a:cubicBezTo>
                    <a:pt x="10983" y="-142"/>
                    <a:pt x="10193" y="-142"/>
                    <a:pt x="9710" y="425"/>
                  </a:cubicBezTo>
                  <a:lnTo>
                    <a:pt x="271" y="11130"/>
                  </a:lnTo>
                  <a:cubicBezTo>
                    <a:pt x="-212" y="11696"/>
                    <a:pt x="-32" y="12160"/>
                    <a:pt x="671" y="12160"/>
                  </a:cubicBezTo>
                  <a:lnTo>
                    <a:pt x="2638" y="12160"/>
                  </a:lnTo>
                  <a:lnTo>
                    <a:pt x="2638" y="20381"/>
                  </a:lnTo>
                  <a:cubicBezTo>
                    <a:pt x="2638" y="20976"/>
                    <a:pt x="2661" y="21458"/>
                    <a:pt x="3609" y="21458"/>
                  </a:cubicBezTo>
                  <a:lnTo>
                    <a:pt x="8190" y="21458"/>
                  </a:lnTo>
                  <a:lnTo>
                    <a:pt x="8190" y="13214"/>
                  </a:lnTo>
                  <a:lnTo>
                    <a:pt x="12986" y="13214"/>
                  </a:lnTo>
                  <a:lnTo>
                    <a:pt x="12986" y="21458"/>
                  </a:lnTo>
                  <a:lnTo>
                    <a:pt x="17795" y="21458"/>
                  </a:lnTo>
                  <a:cubicBezTo>
                    <a:pt x="18518" y="21458"/>
                    <a:pt x="18538" y="20976"/>
                    <a:pt x="18538" y="20381"/>
                  </a:cubicBezTo>
                  <a:lnTo>
                    <a:pt x="18538" y="12160"/>
                  </a:lnTo>
                  <a:lnTo>
                    <a:pt x="20505" y="12160"/>
                  </a:lnTo>
                  <a:cubicBezTo>
                    <a:pt x="21208" y="12160"/>
                    <a:pt x="21388" y="11696"/>
                    <a:pt x="20906" y="111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9044" y="4782761"/>
              <a:ext cx="908961" cy="908961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10034259" y="570656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FB</a:t>
              </a:r>
              <a:endParaRPr lang="zh-TW" altLang="en-US" dirty="0"/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00434" y="4782761"/>
              <a:ext cx="932065" cy="932065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10972342" y="5705732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IG</a:t>
              </a:r>
              <a:endParaRPr lang="zh-TW" altLang="en-US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581057" y="1166695"/>
            <a:ext cx="2036534" cy="2206112"/>
            <a:chOff x="8581057" y="1166695"/>
            <a:chExt cx="2036534" cy="2206112"/>
          </a:xfrm>
        </p:grpSpPr>
        <p:sp>
          <p:nvSpPr>
            <p:cNvPr id="17" name="Shape 1864"/>
            <p:cNvSpPr/>
            <p:nvPr/>
          </p:nvSpPr>
          <p:spPr>
            <a:xfrm>
              <a:off x="8935895" y="2672279"/>
              <a:ext cx="1681696" cy="7005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4581196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轉學校分機</a:t>
              </a: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3748~3758</a:t>
              </a:r>
            </a:p>
          </p:txBody>
        </p:sp>
        <p:sp>
          <p:nvSpPr>
            <p:cNvPr id="18" name="Shape 1865"/>
            <p:cNvSpPr/>
            <p:nvPr/>
          </p:nvSpPr>
          <p:spPr>
            <a:xfrm>
              <a:off x="8581057" y="2338516"/>
              <a:ext cx="153888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其他聯絡方式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Shape 1866"/>
            <p:cNvSpPr/>
            <p:nvPr/>
          </p:nvSpPr>
          <p:spPr>
            <a:xfrm>
              <a:off x="9112767" y="1166695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17"/>
            <p:cNvSpPr/>
            <p:nvPr/>
          </p:nvSpPr>
          <p:spPr bwMode="auto">
            <a:xfrm>
              <a:off x="9372074" y="1442034"/>
              <a:ext cx="360464" cy="360484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164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851693" y="4242250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2992470" y="2433107"/>
            <a:ext cx="623412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4054475" y="2090590"/>
            <a:ext cx="768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感</a:t>
            </a: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111891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謝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44006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聆</a:t>
            </a: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7176120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聽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75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25"/>
                            </p:stCondLst>
                            <p:childTnLst>
                              <p:par>
                                <p:cTn id="8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6" y="56254"/>
            <a:ext cx="4664879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2F 3F 4F</a:t>
            </a:r>
            <a:r>
              <a:rPr kumimoji="1" lang="zh-TW" alt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8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圖片 24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629" y="2427317"/>
            <a:ext cx="3834953" cy="329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25">
            <a:extLst>
              <a:ext uri="{FF2B5EF4-FFF2-40B4-BE49-F238E27FC236}">
                <a16:creationId xmlns:a16="http://schemas.microsoft.com/office/drawing/2014/main" id="{C6FD02F9-0EA6-40EC-B3F5-029C51A65421}"/>
              </a:ext>
            </a:extLst>
          </p:cNvPr>
          <p:cNvGrpSpPr/>
          <p:nvPr/>
        </p:nvGrpSpPr>
        <p:grpSpPr>
          <a:xfrm>
            <a:off x="5397849" y="1047742"/>
            <a:ext cx="2314610" cy="1405160"/>
            <a:chOff x="764013" y="1579013"/>
            <a:chExt cx="1737442" cy="1056561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CAECD3D2-CD16-46A2-8FBB-6698741BF813}"/>
                </a:ext>
              </a:extLst>
            </p:cNvPr>
            <p:cNvSpPr txBox="1"/>
            <p:nvPr/>
          </p:nvSpPr>
          <p:spPr>
            <a:xfrm>
              <a:off x="840963" y="1579013"/>
              <a:ext cx="1660492" cy="323991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TW" sz="2800" dirty="0">
                  <a:solidFill>
                    <a:schemeClr val="tx1"/>
                  </a:solidFill>
                </a:rPr>
                <a:t>3F</a:t>
              </a:r>
              <a:r>
                <a:rPr lang="zh-TW" altLang="en-US" sz="2800" dirty="0">
                  <a:solidFill>
                    <a:schemeClr val="tx1"/>
                  </a:solidFill>
                </a:rPr>
                <a:t>現行期刊區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56D6EC81-C9A4-41B1-BE3F-6F4AC1BCB56C}"/>
                </a:ext>
              </a:extLst>
            </p:cNvPr>
            <p:cNvSpPr txBox="1"/>
            <p:nvPr/>
          </p:nvSpPr>
          <p:spPr>
            <a:xfrm>
              <a:off x="764013" y="1782146"/>
              <a:ext cx="1660492" cy="8534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期刊按筆畫順序排放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CA4CC7FD-B93F-4692-A4B0-361DC5789FEA}"/>
              </a:ext>
            </a:extLst>
          </p:cNvPr>
          <p:cNvGrpSpPr/>
          <p:nvPr/>
        </p:nvGrpSpPr>
        <p:grpSpPr>
          <a:xfrm>
            <a:off x="4556566" y="1109296"/>
            <a:ext cx="540000" cy="540000"/>
            <a:chOff x="177722" y="1024179"/>
            <a:chExt cx="540000" cy="540000"/>
          </a:xfrm>
        </p:grpSpPr>
        <p:sp>
          <p:nvSpPr>
            <p:cNvPr id="20" name="Oval 43">
              <a:extLst>
                <a:ext uri="{FF2B5EF4-FFF2-40B4-BE49-F238E27FC236}">
                  <a16:creationId xmlns:a16="http://schemas.microsoft.com/office/drawing/2014/main" id="{51033B22-44A3-4ECA-A62A-D9A8FD8E72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722" y="1024179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21" name="圖形 20" descr="闔上的書本">
              <a:extLst>
                <a:ext uri="{FF2B5EF4-FFF2-40B4-BE49-F238E27FC236}">
                  <a16:creationId xmlns:a16="http://schemas.microsoft.com/office/drawing/2014/main" id="{74949D83-3064-4DF7-891E-A60DF71FD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6122" y="1079261"/>
              <a:ext cx="403200" cy="403200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1E7FBAD-31FE-4147-9223-498999D98C74}"/>
              </a:ext>
            </a:extLst>
          </p:cNvPr>
          <p:cNvGrpSpPr/>
          <p:nvPr/>
        </p:nvGrpSpPr>
        <p:grpSpPr>
          <a:xfrm>
            <a:off x="8225306" y="985726"/>
            <a:ext cx="540000" cy="540000"/>
            <a:chOff x="5785758" y="3508821"/>
            <a:chExt cx="585892" cy="583405"/>
          </a:xfrm>
        </p:grpSpPr>
        <p:sp>
          <p:nvSpPr>
            <p:cNvPr id="23" name="Oval 30">
              <a:extLst>
                <a:ext uri="{FF2B5EF4-FFF2-40B4-BE49-F238E27FC236}">
                  <a16:creationId xmlns:a16="http://schemas.microsoft.com/office/drawing/2014/main" id="{C7F57AB5-91DA-4750-870C-4FCC85D3C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5758" y="3508821"/>
              <a:ext cx="585892" cy="583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4" name="AutoShape 112">
              <a:extLst>
                <a:ext uri="{FF2B5EF4-FFF2-40B4-BE49-F238E27FC236}">
                  <a16:creationId xmlns:a16="http://schemas.microsoft.com/office/drawing/2014/main" id="{5C85DD45-4E90-4886-B7E9-101A69ADE09B}"/>
                </a:ext>
              </a:extLst>
            </p:cNvPr>
            <p:cNvSpPr/>
            <p:nvPr/>
          </p:nvSpPr>
          <p:spPr bwMode="auto">
            <a:xfrm>
              <a:off x="5926243" y="3635350"/>
              <a:ext cx="328308" cy="327473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7" name="Group 25">
            <a:extLst>
              <a:ext uri="{FF2B5EF4-FFF2-40B4-BE49-F238E27FC236}">
                <a16:creationId xmlns:a16="http://schemas.microsoft.com/office/drawing/2014/main" id="{26C69C04-4AA2-4F1B-B21D-64F98399FCF1}"/>
              </a:ext>
            </a:extLst>
          </p:cNvPr>
          <p:cNvGrpSpPr/>
          <p:nvPr/>
        </p:nvGrpSpPr>
        <p:grpSpPr>
          <a:xfrm>
            <a:off x="8612560" y="972403"/>
            <a:ext cx="3579440" cy="863077"/>
            <a:chOff x="-1870950" y="-3741945"/>
            <a:chExt cx="2215033" cy="648959"/>
          </a:xfrm>
        </p:grpSpPr>
        <p:sp>
          <p:nvSpPr>
            <p:cNvPr id="29" name="Text Placeholder 3">
              <a:extLst>
                <a:ext uri="{FF2B5EF4-FFF2-40B4-BE49-F238E27FC236}">
                  <a16:creationId xmlns:a16="http://schemas.microsoft.com/office/drawing/2014/main" id="{4C330173-1C6B-452B-A7EB-D7B991435762}"/>
                </a:ext>
              </a:extLst>
            </p:cNvPr>
            <p:cNvSpPr txBox="1"/>
            <p:nvPr/>
          </p:nvSpPr>
          <p:spPr>
            <a:xfrm>
              <a:off x="-1426982" y="-3741945"/>
              <a:ext cx="1149696" cy="32398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TW" sz="2800" dirty="0">
                  <a:solidFill>
                    <a:schemeClr val="tx1"/>
                  </a:solidFill>
                </a:rPr>
                <a:t>4F</a:t>
              </a:r>
              <a:r>
                <a:rPr lang="zh-TW" altLang="en-US" sz="2800" dirty="0">
                  <a:solidFill>
                    <a:schemeClr val="tx1"/>
                  </a:solidFill>
                </a:rPr>
                <a:t>中文書庫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F0418F8D-53F7-46BA-9776-B2A1C22618DC}"/>
                </a:ext>
              </a:extLst>
            </p:cNvPr>
            <p:cNvSpPr txBox="1"/>
            <p:nvPr/>
          </p:nvSpPr>
          <p:spPr>
            <a:xfrm>
              <a:off x="-1870950" y="-3529853"/>
              <a:ext cx="2215033" cy="436867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舒適閱覽座位、各種好書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17747223-AA90-42CC-A249-41173312A873}"/>
              </a:ext>
            </a:extLst>
          </p:cNvPr>
          <p:cNvGrpSpPr/>
          <p:nvPr/>
        </p:nvGrpSpPr>
        <p:grpSpPr>
          <a:xfrm>
            <a:off x="210060" y="1099864"/>
            <a:ext cx="540000" cy="540000"/>
            <a:chOff x="4696122" y="4593146"/>
            <a:chExt cx="540000" cy="540000"/>
          </a:xfrm>
        </p:grpSpPr>
        <p:sp>
          <p:nvSpPr>
            <p:cNvPr id="35" name="Oval 35">
              <a:extLst>
                <a:ext uri="{FF2B5EF4-FFF2-40B4-BE49-F238E27FC236}">
                  <a16:creationId xmlns:a16="http://schemas.microsoft.com/office/drawing/2014/main" id="{D16075B1-951E-410E-BC52-026EEC4008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6122" y="4593146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36" name="圖形 35" descr="報紙">
              <a:extLst>
                <a:ext uri="{FF2B5EF4-FFF2-40B4-BE49-F238E27FC236}">
                  <a16:creationId xmlns:a16="http://schemas.microsoft.com/office/drawing/2014/main" id="{1163688C-5851-4048-88F6-1812A98DE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77691" y="4669025"/>
              <a:ext cx="403200" cy="403200"/>
            </a:xfrm>
            <a:prstGeom prst="rect">
              <a:avLst/>
            </a:prstGeom>
          </p:spPr>
        </p:pic>
      </p:grpSp>
      <p:grpSp>
        <p:nvGrpSpPr>
          <p:cNvPr id="37" name="Group 25">
            <a:extLst>
              <a:ext uri="{FF2B5EF4-FFF2-40B4-BE49-F238E27FC236}">
                <a16:creationId xmlns:a16="http://schemas.microsoft.com/office/drawing/2014/main" id="{48254FCD-B2AC-4AF4-BDEF-BE8BD9D2C00D}"/>
              </a:ext>
            </a:extLst>
          </p:cNvPr>
          <p:cNvGrpSpPr/>
          <p:nvPr/>
        </p:nvGrpSpPr>
        <p:grpSpPr>
          <a:xfrm>
            <a:off x="852053" y="1065107"/>
            <a:ext cx="3543182" cy="873202"/>
            <a:chOff x="561923" y="1594932"/>
            <a:chExt cx="2998781" cy="656574"/>
          </a:xfrm>
        </p:grpSpPr>
        <p:sp>
          <p:nvSpPr>
            <p:cNvPr id="38" name="Text Placeholder 3">
              <a:extLst>
                <a:ext uri="{FF2B5EF4-FFF2-40B4-BE49-F238E27FC236}">
                  <a16:creationId xmlns:a16="http://schemas.microsoft.com/office/drawing/2014/main" id="{CC79F67B-11A1-426A-8F46-6C6F8E499EAE}"/>
                </a:ext>
              </a:extLst>
            </p:cNvPr>
            <p:cNvSpPr txBox="1"/>
            <p:nvPr/>
          </p:nvSpPr>
          <p:spPr>
            <a:xfrm>
              <a:off x="1151163" y="1594932"/>
              <a:ext cx="1572422" cy="32399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TW" sz="2800" dirty="0">
                  <a:solidFill>
                    <a:schemeClr val="tx1"/>
                  </a:solidFill>
                </a:rPr>
                <a:t>2F</a:t>
              </a:r>
              <a:r>
                <a:rPr lang="zh-TW" altLang="en-US" sz="2800" dirty="0">
                  <a:solidFill>
                    <a:schemeClr val="tx1"/>
                  </a:solidFill>
                </a:rPr>
                <a:t>健行藝廊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9" name="Text Placeholder 3">
              <a:extLst>
                <a:ext uri="{FF2B5EF4-FFF2-40B4-BE49-F238E27FC236}">
                  <a16:creationId xmlns:a16="http://schemas.microsoft.com/office/drawing/2014/main" id="{510CCDAD-10DF-42B3-A322-CDA4AFD83BDB}"/>
                </a:ext>
              </a:extLst>
            </p:cNvPr>
            <p:cNvSpPr txBox="1"/>
            <p:nvPr/>
          </p:nvSpPr>
          <p:spPr>
            <a:xfrm>
              <a:off x="561923" y="1814637"/>
              <a:ext cx="2998781" cy="43686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靜態藝術作品，手作課程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369" y="2187431"/>
            <a:ext cx="3538077" cy="353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235" y="2033301"/>
            <a:ext cx="3707476" cy="3707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4747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28928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5F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 Placeholder 3"/>
          <p:cNvSpPr txBox="1"/>
          <p:nvPr/>
        </p:nvSpPr>
        <p:spPr>
          <a:xfrm>
            <a:off x="2189831" y="860742"/>
            <a:ext cx="3518367" cy="58100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400" dirty="0">
                <a:solidFill>
                  <a:schemeClr val="tx1"/>
                </a:solidFill>
                <a:sym typeface="Arial" panose="020B0604020202020204" pitchFamily="34" charset="0"/>
              </a:rPr>
              <a:t>可看電影</a:t>
            </a:r>
            <a:r>
              <a:rPr lang="en-US" altLang="zh-TW" sz="2400" dirty="0">
                <a:solidFill>
                  <a:schemeClr val="tx1"/>
                </a:solidFill>
                <a:sym typeface="Arial" panose="020B0604020202020204" pitchFamily="34" charset="0"/>
              </a:rPr>
              <a:t>.</a:t>
            </a:r>
            <a:r>
              <a:rPr lang="zh-TW" altLang="en-US" sz="2400" dirty="0">
                <a:solidFill>
                  <a:schemeClr val="tx1"/>
                </a:solidFill>
                <a:sym typeface="Arial" panose="020B0604020202020204" pitchFamily="34" charset="0"/>
              </a:rPr>
              <a:t>欣賞</a:t>
            </a:r>
            <a:r>
              <a:rPr lang="en-US" altLang="zh-TW" sz="2400" dirty="0" err="1">
                <a:solidFill>
                  <a:schemeClr val="tx1"/>
                </a:solidFill>
                <a:sym typeface="Arial" panose="020B0604020202020204" pitchFamily="34" charset="0"/>
              </a:rPr>
              <a:t>kmovie</a:t>
            </a:r>
            <a:endParaRPr lang="en-US" altLang="zh-CN" sz="24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15" name="Group 25">
            <a:extLst>
              <a:ext uri="{FF2B5EF4-FFF2-40B4-BE49-F238E27FC236}">
                <a16:creationId xmlns:a16="http://schemas.microsoft.com/office/drawing/2014/main" id="{58D17188-16D0-4D64-82E6-F171308EB10B}"/>
              </a:ext>
            </a:extLst>
          </p:cNvPr>
          <p:cNvGrpSpPr/>
          <p:nvPr/>
        </p:nvGrpSpPr>
        <p:grpSpPr>
          <a:xfrm>
            <a:off x="158736" y="1504645"/>
            <a:ext cx="1173719" cy="3665511"/>
            <a:chOff x="179341" y="1577921"/>
            <a:chExt cx="2404392" cy="2285037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02E05CF1-C2BB-4117-8BFC-1ADDAAB842EB}"/>
                </a:ext>
              </a:extLst>
            </p:cNvPr>
            <p:cNvSpPr txBox="1"/>
            <p:nvPr/>
          </p:nvSpPr>
          <p:spPr>
            <a:xfrm>
              <a:off x="207561" y="1577921"/>
              <a:ext cx="1471138" cy="26861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片庫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C62824E3-0F89-4B5B-8391-E489A376AAFC}"/>
                </a:ext>
              </a:extLst>
            </p:cNvPr>
            <p:cNvSpPr txBox="1"/>
            <p:nvPr/>
          </p:nvSpPr>
          <p:spPr>
            <a:xfrm>
              <a:off x="179341" y="1773985"/>
              <a:ext cx="2404392" cy="208897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有休閒、教學、語言學習等各式影片供挑選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A66C81B-CC01-4330-A65C-2BEE8A8862CD}"/>
              </a:ext>
            </a:extLst>
          </p:cNvPr>
          <p:cNvGrpSpPr/>
          <p:nvPr/>
        </p:nvGrpSpPr>
        <p:grpSpPr>
          <a:xfrm>
            <a:off x="1581432" y="679439"/>
            <a:ext cx="540000" cy="540000"/>
            <a:chOff x="4549925" y="735651"/>
            <a:chExt cx="540000" cy="540000"/>
          </a:xfrm>
        </p:grpSpPr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EF0CC08F-6221-459E-ACB7-23EB11B08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925" y="735651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22" name="圖形 21" descr="影片膠片">
              <a:extLst>
                <a:ext uri="{FF2B5EF4-FFF2-40B4-BE49-F238E27FC236}">
                  <a16:creationId xmlns:a16="http://schemas.microsoft.com/office/drawing/2014/main" id="{FB3D2994-B49D-45DB-9830-CE6EE791C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8325" y="804051"/>
              <a:ext cx="403200" cy="403200"/>
            </a:xfrm>
            <a:prstGeom prst="rect">
              <a:avLst/>
            </a:prstGeom>
          </p:spPr>
        </p:pic>
      </p:grpSp>
      <p:grpSp>
        <p:nvGrpSpPr>
          <p:cNvPr id="23" name="Group 25">
            <a:extLst>
              <a:ext uri="{FF2B5EF4-FFF2-40B4-BE49-F238E27FC236}">
                <a16:creationId xmlns:a16="http://schemas.microsoft.com/office/drawing/2014/main" id="{B7F55701-62FD-4D60-B831-B9192BAE683B}"/>
              </a:ext>
            </a:extLst>
          </p:cNvPr>
          <p:cNvGrpSpPr/>
          <p:nvPr/>
        </p:nvGrpSpPr>
        <p:grpSpPr>
          <a:xfrm>
            <a:off x="6509857" y="552775"/>
            <a:ext cx="4209692" cy="870251"/>
            <a:chOff x="-1222790" y="-1017682"/>
            <a:chExt cx="3305566" cy="654351"/>
          </a:xfrm>
        </p:grpSpPr>
        <p:sp>
          <p:nvSpPr>
            <p:cNvPr id="24" name="Text Placeholder 3">
              <a:extLst>
                <a:ext uri="{FF2B5EF4-FFF2-40B4-BE49-F238E27FC236}">
                  <a16:creationId xmlns:a16="http://schemas.microsoft.com/office/drawing/2014/main" id="{A92C6AE7-688F-4F93-B6DC-4C94E8DA2035}"/>
                </a:ext>
              </a:extLst>
            </p:cNvPr>
            <p:cNvSpPr txBox="1"/>
            <p:nvPr/>
          </p:nvSpPr>
          <p:spPr>
            <a:xfrm>
              <a:off x="-1204245" y="-1017682"/>
              <a:ext cx="1973681" cy="32398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大小團體欣賞室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 Placeholder 3">
              <a:extLst>
                <a:ext uri="{FF2B5EF4-FFF2-40B4-BE49-F238E27FC236}">
                  <a16:creationId xmlns:a16="http://schemas.microsoft.com/office/drawing/2014/main" id="{044BEDCA-742D-4EBC-A74D-7DD2FFA3CE6A}"/>
                </a:ext>
              </a:extLst>
            </p:cNvPr>
            <p:cNvSpPr txBox="1"/>
            <p:nvPr/>
          </p:nvSpPr>
          <p:spPr>
            <a:xfrm>
              <a:off x="-1222790" y="-800197"/>
              <a:ext cx="3305566" cy="436866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3-5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人可借用共同觀賞電影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0CC3B92D-1F7A-4549-A656-C7AF7AFF165C}"/>
              </a:ext>
            </a:extLst>
          </p:cNvPr>
          <p:cNvGrpSpPr/>
          <p:nvPr/>
        </p:nvGrpSpPr>
        <p:grpSpPr>
          <a:xfrm>
            <a:off x="5948127" y="614329"/>
            <a:ext cx="540000" cy="540000"/>
            <a:chOff x="4730681" y="6146498"/>
            <a:chExt cx="540000" cy="540000"/>
          </a:xfrm>
        </p:grpSpPr>
        <p:sp>
          <p:nvSpPr>
            <p:cNvPr id="29" name="Oval 30">
              <a:extLst>
                <a:ext uri="{FF2B5EF4-FFF2-40B4-BE49-F238E27FC236}">
                  <a16:creationId xmlns:a16="http://schemas.microsoft.com/office/drawing/2014/main" id="{8F1623D7-61CE-4E6E-A35B-E68D88904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0681" y="6146498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30" name="圖形 29" descr="劇院">
              <a:extLst>
                <a:ext uri="{FF2B5EF4-FFF2-40B4-BE49-F238E27FC236}">
                  <a16:creationId xmlns:a16="http://schemas.microsoft.com/office/drawing/2014/main" id="{F470240F-7622-4A52-9F08-A3EFEED71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09949" y="6227824"/>
              <a:ext cx="403200" cy="403200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729E13B1-899C-4E74-AB25-69BC637A98D2}"/>
              </a:ext>
            </a:extLst>
          </p:cNvPr>
          <p:cNvGrpSpPr/>
          <p:nvPr/>
        </p:nvGrpSpPr>
        <p:grpSpPr>
          <a:xfrm>
            <a:off x="156599" y="897707"/>
            <a:ext cx="540000" cy="540000"/>
            <a:chOff x="8701354" y="2173707"/>
            <a:chExt cx="585892" cy="585892"/>
          </a:xfrm>
        </p:grpSpPr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42B23E40-4CE7-44F1-BA70-AB833B3B35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1354" y="2173707"/>
              <a:ext cx="585892" cy="58589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35" name="圖形 34" descr="書籍">
              <a:extLst>
                <a:ext uri="{FF2B5EF4-FFF2-40B4-BE49-F238E27FC236}">
                  <a16:creationId xmlns:a16="http://schemas.microsoft.com/office/drawing/2014/main" id="{34EED588-6194-49C1-BD06-2B01FA73C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75163" y="2283829"/>
              <a:ext cx="438275" cy="438275"/>
            </a:xfrm>
            <a:prstGeom prst="rect">
              <a:avLst/>
            </a:prstGeom>
          </p:spPr>
        </p:pic>
      </p:grpSp>
      <p:grpSp>
        <p:nvGrpSpPr>
          <p:cNvPr id="36" name="Group 25">
            <a:extLst>
              <a:ext uri="{FF2B5EF4-FFF2-40B4-BE49-F238E27FC236}">
                <a16:creationId xmlns:a16="http://schemas.microsoft.com/office/drawing/2014/main" id="{225BAA43-FEB3-41CF-9574-09B5137530A7}"/>
              </a:ext>
            </a:extLst>
          </p:cNvPr>
          <p:cNvGrpSpPr/>
          <p:nvPr/>
        </p:nvGrpSpPr>
        <p:grpSpPr>
          <a:xfrm>
            <a:off x="2173633" y="545687"/>
            <a:ext cx="2309790" cy="712596"/>
            <a:chOff x="-832389" y="-995712"/>
            <a:chExt cx="1813711" cy="535811"/>
          </a:xfrm>
        </p:grpSpPr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515ACA2C-9201-40C8-B108-4DA7A7748970}"/>
                </a:ext>
              </a:extLst>
            </p:cNvPr>
            <p:cNvSpPr txBox="1"/>
            <p:nvPr/>
          </p:nvSpPr>
          <p:spPr>
            <a:xfrm>
              <a:off x="-832389" y="-995712"/>
              <a:ext cx="1691730" cy="32399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個人視聽座位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8" name="Text Placeholder 3">
              <a:extLst>
                <a:ext uri="{FF2B5EF4-FFF2-40B4-BE49-F238E27FC236}">
                  <a16:creationId xmlns:a16="http://schemas.microsoft.com/office/drawing/2014/main" id="{1AAA0D07-AE8E-43AA-AADD-6075096E73F0}"/>
                </a:ext>
              </a:extLst>
            </p:cNvPr>
            <p:cNvSpPr txBox="1"/>
            <p:nvPr/>
          </p:nvSpPr>
          <p:spPr>
            <a:xfrm>
              <a:off x="-563315" y="-774309"/>
              <a:ext cx="1544637" cy="3144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474" y="1364769"/>
            <a:ext cx="4475540" cy="3355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974"/>
          <a:stretch/>
        </p:blipFill>
        <p:spPr>
          <a:xfrm>
            <a:off x="1778034" y="1484094"/>
            <a:ext cx="4214544" cy="491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F756884F-AE66-4F40-BB97-CCD04E4970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9"/>
          <a:stretch/>
        </p:blipFill>
        <p:spPr>
          <a:xfrm>
            <a:off x="7175093" y="4597078"/>
            <a:ext cx="5231655" cy="2626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7277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1866</Words>
  <Application>Microsoft Office PowerPoint</Application>
  <PresentationFormat>寬螢幕</PresentationFormat>
  <Paragraphs>352</Paragraphs>
  <Slides>77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27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77</vt:i4>
      </vt:variant>
    </vt:vector>
  </HeadingPairs>
  <TitlesOfParts>
    <vt:vector size="105" baseType="lpstr">
      <vt:lpstr>Agency FB</vt:lpstr>
      <vt:lpstr>等线</vt:lpstr>
      <vt:lpstr>FontAwesome</vt:lpstr>
      <vt:lpstr>Franklin Gothic Book</vt:lpstr>
      <vt:lpstr>Gill Sans</vt:lpstr>
      <vt:lpstr>Helvetica Neue</vt:lpstr>
      <vt:lpstr>League Gothic Regular</vt:lpstr>
      <vt:lpstr>LilyUPC</vt:lpstr>
      <vt:lpstr>Microsoft YaHei</vt:lpstr>
      <vt:lpstr>Microsoft YaHei</vt:lpstr>
      <vt:lpstr>宋体</vt:lpstr>
      <vt:lpstr>Swis721 Lt BT</vt:lpstr>
      <vt:lpstr>華康儷中黑</vt:lpstr>
      <vt:lpstr>華康儷粗圓(P)</vt:lpstr>
      <vt:lpstr>微软雅黑 Light</vt:lpstr>
      <vt:lpstr>微軟正黑體</vt:lpstr>
      <vt:lpstr>新細明體</vt:lpstr>
      <vt:lpstr>標楷體</vt:lpstr>
      <vt:lpstr>Arial</vt:lpstr>
      <vt:lpstr>Calibri</vt:lpstr>
      <vt:lpstr>Calibri Light</vt:lpstr>
      <vt:lpstr>Century Gothic</vt:lpstr>
      <vt:lpstr>Impact</vt:lpstr>
      <vt:lpstr>Segoe UI Emoji</vt:lpstr>
      <vt:lpstr>Segoe UI Semilight</vt:lpstr>
      <vt:lpstr>Wingdings</vt:lpstr>
      <vt:lpstr>Wingdings 2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Windows 使用者</cp:lastModifiedBy>
  <cp:revision>188</cp:revision>
  <cp:lastPrinted>2022-09-14T01:45:56Z</cp:lastPrinted>
  <dcterms:created xsi:type="dcterms:W3CDTF">2017-05-27T04:45:00Z</dcterms:created>
  <dcterms:modified xsi:type="dcterms:W3CDTF">2025-10-07T09:03:41Z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