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71.jpg" ContentType="image/jpg"/>
  <Override PartName="/ppt/media/image78.jpg" ContentType="image/jpg"/>
  <Override PartName="/ppt/media/image88.jpg" ContentType="image/jpg"/>
  <Override PartName="/ppt/media/image91.jpg" ContentType="image/jpg"/>
  <Override PartName="/ppt/media/image92.jpg" ContentType="image/jpg"/>
  <Override PartName="/ppt/media/image10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566" r:id="rId2"/>
    <p:sldId id="394" r:id="rId3"/>
    <p:sldId id="338" r:id="rId4"/>
    <p:sldId id="480" r:id="rId5"/>
    <p:sldId id="481" r:id="rId6"/>
    <p:sldId id="482" r:id="rId7"/>
    <p:sldId id="483" r:id="rId8"/>
    <p:sldId id="484" r:id="rId9"/>
    <p:sldId id="479" r:id="rId10"/>
    <p:sldId id="567" r:id="rId11"/>
    <p:sldId id="407" r:id="rId12"/>
    <p:sldId id="462" r:id="rId13"/>
    <p:sldId id="541" r:id="rId14"/>
    <p:sldId id="549" r:id="rId15"/>
    <p:sldId id="547" r:id="rId16"/>
    <p:sldId id="548" r:id="rId17"/>
    <p:sldId id="568" r:id="rId18"/>
    <p:sldId id="580" r:id="rId19"/>
    <p:sldId id="352" r:id="rId20"/>
    <p:sldId id="520" r:id="rId21"/>
    <p:sldId id="606" r:id="rId22"/>
    <p:sldId id="607" r:id="rId23"/>
    <p:sldId id="616" r:id="rId24"/>
    <p:sldId id="608" r:id="rId25"/>
    <p:sldId id="609" r:id="rId26"/>
    <p:sldId id="610" r:id="rId27"/>
    <p:sldId id="521" r:id="rId28"/>
    <p:sldId id="507" r:id="rId29"/>
    <p:sldId id="523" r:id="rId30"/>
    <p:sldId id="426" r:id="rId31"/>
    <p:sldId id="431" r:id="rId32"/>
    <p:sldId id="433" r:id="rId33"/>
    <p:sldId id="432" r:id="rId34"/>
    <p:sldId id="435" r:id="rId35"/>
    <p:sldId id="458" r:id="rId36"/>
    <p:sldId id="569" r:id="rId37"/>
    <p:sldId id="524" r:id="rId38"/>
    <p:sldId id="583" r:id="rId39"/>
    <p:sldId id="584" r:id="rId40"/>
    <p:sldId id="585" r:id="rId41"/>
    <p:sldId id="611" r:id="rId42"/>
    <p:sldId id="463" r:id="rId43"/>
    <p:sldId id="409" r:id="rId44"/>
    <p:sldId id="455" r:id="rId45"/>
    <p:sldId id="617" r:id="rId46"/>
    <p:sldId id="613" r:id="rId47"/>
    <p:sldId id="465" r:id="rId48"/>
    <p:sldId id="466" r:id="rId49"/>
    <p:sldId id="468" r:id="rId50"/>
    <p:sldId id="469" r:id="rId51"/>
    <p:sldId id="470" r:id="rId52"/>
    <p:sldId id="471" r:id="rId53"/>
    <p:sldId id="473" r:id="rId54"/>
    <p:sldId id="474" r:id="rId55"/>
    <p:sldId id="612" r:id="rId56"/>
    <p:sldId id="437" r:id="rId57"/>
    <p:sldId id="439" r:id="rId58"/>
    <p:sldId id="477" r:id="rId59"/>
    <p:sldId id="442" r:id="rId60"/>
    <p:sldId id="476" r:id="rId61"/>
    <p:sldId id="443" r:id="rId62"/>
    <p:sldId id="444" r:id="rId63"/>
    <p:sldId id="459" r:id="rId64"/>
    <p:sldId id="446" r:id="rId65"/>
    <p:sldId id="478" r:id="rId66"/>
    <p:sldId id="448" r:id="rId67"/>
    <p:sldId id="449" r:id="rId68"/>
    <p:sldId id="475" r:id="rId69"/>
    <p:sldId id="618" r:id="rId70"/>
    <p:sldId id="619" r:id="rId71"/>
    <p:sldId id="374" r:id="rId72"/>
    <p:sldId id="391" r:id="rId73"/>
    <p:sldId id="615" r:id="rId74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8C"/>
    <a:srgbClr val="68007F"/>
    <a:srgbClr val="9C007F"/>
    <a:srgbClr val="E40059"/>
    <a:srgbClr val="E50C61"/>
    <a:srgbClr val="EA6096"/>
    <a:srgbClr val="002060"/>
    <a:srgbClr val="4E005F"/>
    <a:srgbClr val="005BD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71" autoAdjust="0"/>
  </p:normalViewPr>
  <p:slideViewPr>
    <p:cSldViewPr snapToGrid="0">
      <p:cViewPr>
        <p:scale>
          <a:sx n="100" d="100"/>
          <a:sy n="100" d="100"/>
        </p:scale>
        <p:origin x="936" y="25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2025/10/17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2025/10/17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20" tIns="43960" rIns="87920" bIns="4396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27" y="4752568"/>
            <a:ext cx="5438140" cy="3887210"/>
          </a:xfrm>
          <a:prstGeom prst="rect">
            <a:avLst/>
          </a:prstGeom>
        </p:spPr>
        <p:txBody>
          <a:bodyPr vert="horz" lIns="87920" tIns="43960" rIns="87920" bIns="4396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37605-6548-4B22-A393-5E17172BD39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92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9424-1F56-4D3D-9486-33312D081524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291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spc="-5" dirty="0">
                <a:latin typeface="UKIJ CJK"/>
                <a:cs typeface="UKIJ CJK"/>
              </a:rPr>
              <a:t>在資料庫的任何頁面，都可以利用頁首的搜尋框，進行關鍵字搜尋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9424-1F56-4D3D-9486-33312D081524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788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只看篇名或書目看不出是不是真正要的文章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9424-1F56-4D3D-9486-33312D081524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929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spc="-5" dirty="0">
                <a:latin typeface="UKIJ CJK"/>
                <a:cs typeface="UKIJ CJK"/>
              </a:rPr>
              <a:t>訂閱目次通知</a:t>
            </a:r>
            <a:r>
              <a:rPr lang="en-US" altLang="zh-TW" sz="1200" spc="-5" dirty="0">
                <a:latin typeface="UKIJ CJK"/>
                <a:cs typeface="UKIJ CJK"/>
              </a:rPr>
              <a:t>=YT</a:t>
            </a:r>
            <a:r>
              <a:rPr lang="zh-TW" altLang="en-US" sz="1200" spc="-5" dirty="0">
                <a:latin typeface="UKIJ CJK"/>
                <a:cs typeface="UKIJ CJK"/>
              </a:rPr>
              <a:t>小鈴鐺</a:t>
            </a:r>
            <a:endParaRPr lang="en-US" altLang="zh-TW" sz="1200" spc="-5" dirty="0">
              <a:latin typeface="UKIJ CJK"/>
              <a:cs typeface="UKIJ CJK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spc="-5" dirty="0">
                <a:latin typeface="UKIJ CJK"/>
                <a:cs typeface="UKIJ CJK"/>
              </a:rPr>
              <a:t>DOI=</a:t>
            </a:r>
            <a:r>
              <a:rPr lang="zh-TW" altLang="en-US" sz="1200" spc="-5" dirty="0">
                <a:latin typeface="UKIJ CJK"/>
                <a:cs typeface="UKIJ CJK"/>
              </a:rPr>
              <a:t>期刊識別碼，這篇期刊在網路上是永久存在的，就算他之後因為某種原因在我們平台下架，只要你搜尋</a:t>
            </a:r>
            <a:r>
              <a:rPr lang="en-US" altLang="zh-TW" sz="1200" spc="-5" dirty="0">
                <a:latin typeface="UKIJ CJK"/>
                <a:cs typeface="UKIJ CJK"/>
              </a:rPr>
              <a:t>DOI</a:t>
            </a:r>
            <a:r>
              <a:rPr lang="zh-TW" altLang="en-US" sz="1200" spc="-5" dirty="0">
                <a:latin typeface="UKIJ CJK"/>
                <a:cs typeface="UKIJ CJK"/>
              </a:rPr>
              <a:t>還是可以在網路上找到</a:t>
            </a:r>
            <a:endParaRPr lang="zh-TW" altLang="en-US" sz="1200" dirty="0">
              <a:latin typeface="UKIJ CJK"/>
              <a:cs typeface="UKIJ CJK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9424-1F56-4D3D-9486-33312D081524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60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33" b="1" i="0">
                <a:solidFill>
                  <a:srgbClr val="0366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79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uch.edu.tw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lib.uch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tw.piliapp.com/random/wheel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uch.edu.tw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tw.piliapp.com/random/wheel/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hyperlink" Target="http://www.sciencedirect.com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7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71.jpg"/><Relationship Id="rId9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278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圖書館</a:t>
            </a:r>
            <a:endParaRPr lang="en-US" altLang="zh-TW" sz="6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zh-TW" altLang="en-US" sz="4800" b="1" cap="all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碩士班</a:t>
            </a:r>
            <a:endParaRPr lang="en-US" altLang="zh-TW" sz="4800" b="1" cap="all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zh-TW" altLang="en-US" sz="4800" b="1" cap="all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資料庫利用教育</a:t>
            </a:r>
            <a:endParaRPr lang="en-US" altLang="zh-TW" sz="4800" b="1" cap="all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114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學年度 第 </a:t>
            </a: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066C649-0D1E-4905-BA4A-B1AA38E98A48}"/>
              </a:ext>
            </a:extLst>
          </p:cNvPr>
          <p:cNvSpPr txBox="1"/>
          <p:nvPr/>
        </p:nvSpPr>
        <p:spPr>
          <a:xfrm>
            <a:off x="1678437" y="5571112"/>
            <a:ext cx="3031599" cy="458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rPr>
              <a:t>館員｜石謙慧（分機</a:t>
            </a:r>
            <a:r>
              <a:rPr lang="en-US" altLang="zh-TW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rPr>
              <a:t>3755</a:t>
            </a:r>
            <a:r>
              <a:rPr lang="zh-TW" altLang="en-US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291521" y="301984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館藏查詢</a:t>
            </a:r>
            <a:endParaRPr lang="en-US" altLang="zh-TW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86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1104207" y="2625435"/>
            <a:ext cx="9983586" cy="24142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88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各項功能</a:t>
            </a:r>
            <a:r>
              <a:rPr lang="zh-TW" altLang="en-US" sz="88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查詢範圍</a:t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比較～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72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995"/>
            <a:ext cx="12271699" cy="6301684"/>
          </a:xfrm>
          <a:prstGeom prst="rect">
            <a:avLst/>
          </a:prstGeom>
        </p:spPr>
      </p:pic>
      <p:sp>
        <p:nvSpPr>
          <p:cNvPr id="3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716563" y="4144855"/>
            <a:ext cx="2202024" cy="5878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3351698" y="4144854"/>
            <a:ext cx="2202024" cy="5878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53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730298" y="4280030"/>
            <a:ext cx="244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圖書與視聽查詢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1FC5CDA-433D-481F-B78E-FC8205AFAA8A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91CFCEDE-D342-4132-9868-E666515CE6C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8" name="文本占位符 3">
            <a:extLst>
              <a:ext uri="{FF2B5EF4-FFF2-40B4-BE49-F238E27FC236}">
                <a16:creationId xmlns:a16="http://schemas.microsoft.com/office/drawing/2014/main" id="{A443EDC7-07A0-4C59-AC43-7AB53A75CD85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701F3F5-0943-47AF-8F47-2D074C3BF926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0649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527976" y="4280030"/>
            <a:ext cx="2847930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圖書與視聽查詢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E53966C-27B8-49B6-9FEE-F58B80088A97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6BCDD98-987E-4D99-9443-B523DC095B1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9179547C-6667-44F7-BEB3-93589C43841B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13BDDA5-8538-4616-96B2-159E62D3117B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2955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730297" y="2779986"/>
            <a:ext cx="2443286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730298" y="4280030"/>
            <a:ext cx="244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圖書與視聽查詢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37DD6B6-C4B6-4A58-9B3E-B6B0C56F6AF0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715FD3A-F1C3-48DA-AE3B-D4EC64F9FB0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AD5BD0A0-45FD-4F83-A626-25CFA907139C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5BB3C95-DD9A-47D7-88BD-85747CCEE3F9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3796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783556" y="3530008"/>
            <a:ext cx="2336768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730298" y="4280030"/>
            <a:ext cx="244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圖書與視聽查詢</a:t>
            </a: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9C0C76-0763-412A-B32D-C49682376273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2B4FA3E-B4B6-4FB9-A0EB-22D4DE039EA6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BB03CFEE-959A-4723-8E65-9FA1DC9ED6C1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8ECC43D-595D-45C8-BE0E-275358F5053D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98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195116" y="3019847"/>
            <a:ext cx="43396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館藏查詢</a:t>
            </a:r>
            <a:endParaRPr lang="en-US" altLang="zh-TW" dirty="0"/>
          </a:p>
          <a:p>
            <a:pPr algn="ctr"/>
            <a:r>
              <a:rPr lang="zh-TW" altLang="en-US" sz="4400" dirty="0"/>
              <a:t>資源探索服務</a:t>
            </a:r>
            <a:endParaRPr lang="en-US" altLang="zh-TW" sz="4400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78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380D9CB-98D1-48CF-A5AD-1C73A24621E6}"/>
              </a:ext>
            </a:extLst>
          </p:cNvPr>
          <p:cNvGrpSpPr/>
          <p:nvPr/>
        </p:nvGrpSpPr>
        <p:grpSpPr>
          <a:xfrm>
            <a:off x="403860" y="1633350"/>
            <a:ext cx="3517892" cy="457200"/>
            <a:chOff x="403860" y="803458"/>
            <a:chExt cx="3517892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1017944" y="845873"/>
              <a:ext cx="2903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415056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3936" t="12984" r="7669" b="50019"/>
          <a:stretch/>
        </p:blipFill>
        <p:spPr>
          <a:xfrm>
            <a:off x="4301187" y="734204"/>
            <a:ext cx="7890813" cy="2093682"/>
          </a:xfrm>
          <a:prstGeom prst="rect">
            <a:avLst/>
          </a:prstGeom>
        </p:spPr>
      </p:pic>
      <p:grpSp>
        <p:nvGrpSpPr>
          <p:cNvPr id="54" name="组合 6"/>
          <p:cNvGrpSpPr/>
          <p:nvPr/>
        </p:nvGrpSpPr>
        <p:grpSpPr>
          <a:xfrm>
            <a:off x="403860" y="2996655"/>
            <a:ext cx="2645409" cy="456940"/>
            <a:chOff x="6627851" y="3493208"/>
            <a:chExt cx="2645409" cy="457200"/>
          </a:xfrm>
        </p:grpSpPr>
        <p:sp>
          <p:nvSpPr>
            <p:cNvPr id="55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73"/>
            <p:cNvSpPr txBox="1"/>
            <p:nvPr/>
          </p:nvSpPr>
          <p:spPr>
            <a:xfrm>
              <a:off x="7241935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行政單位→圖書館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文本框 574"/>
            <p:cNvSpPr txBox="1"/>
            <p:nvPr/>
          </p:nvSpPr>
          <p:spPr>
            <a:xfrm>
              <a:off x="6629716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262D68E9-6166-4D93-8379-13627FB3A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0675"/>
            <a:ext cx="10648886" cy="324732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70FD786-8C15-405F-ACDC-218DC5AB4C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>
          <a:xfrm>
            <a:off x="4078636" y="226301"/>
            <a:ext cx="3375861" cy="645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向右箭號 5">
            <a:extLst>
              <a:ext uri="{FF2B5EF4-FFF2-40B4-BE49-F238E27FC236}">
                <a16:creationId xmlns:a16="http://schemas.microsoft.com/office/drawing/2014/main" id="{3ED9502B-79CA-4493-9BE1-5209C7229F38}"/>
              </a:ext>
            </a:extLst>
          </p:cNvPr>
          <p:cNvSpPr/>
          <p:nvPr/>
        </p:nvSpPr>
        <p:spPr>
          <a:xfrm rot="3210094">
            <a:off x="6697070" y="1409915"/>
            <a:ext cx="505130" cy="40251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13">
            <a:extLst>
              <a:ext uri="{FF2B5EF4-FFF2-40B4-BE49-F238E27FC236}">
                <a16:creationId xmlns:a16="http://schemas.microsoft.com/office/drawing/2014/main" id="{CC2F6328-A2F1-4FAD-8598-A61BF01FC539}"/>
              </a:ext>
            </a:extLst>
          </p:cNvPr>
          <p:cNvSpPr/>
          <p:nvPr/>
        </p:nvSpPr>
        <p:spPr>
          <a:xfrm>
            <a:off x="4078636" y="3473626"/>
            <a:ext cx="1214219" cy="42164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13">
            <a:extLst>
              <a:ext uri="{FF2B5EF4-FFF2-40B4-BE49-F238E27FC236}">
                <a16:creationId xmlns:a16="http://schemas.microsoft.com/office/drawing/2014/main" id="{DB846E7C-76A0-430D-A779-A86D7FE4D2B1}"/>
              </a:ext>
            </a:extLst>
          </p:cNvPr>
          <p:cNvSpPr/>
          <p:nvPr/>
        </p:nvSpPr>
        <p:spPr>
          <a:xfrm>
            <a:off x="4091365" y="6168423"/>
            <a:ext cx="1346262" cy="32182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5">
            <a:extLst>
              <a:ext uri="{FF2B5EF4-FFF2-40B4-BE49-F238E27FC236}">
                <a16:creationId xmlns:a16="http://schemas.microsoft.com/office/drawing/2014/main" id="{170E2119-0E46-42E1-93E5-9F0C32D86ED1}"/>
              </a:ext>
            </a:extLst>
          </p:cNvPr>
          <p:cNvSpPr/>
          <p:nvPr/>
        </p:nvSpPr>
        <p:spPr>
          <a:xfrm rot="3210094">
            <a:off x="10419508" y="532946"/>
            <a:ext cx="505130" cy="40251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13">
            <a:extLst>
              <a:ext uri="{FF2B5EF4-FFF2-40B4-BE49-F238E27FC236}">
                <a16:creationId xmlns:a16="http://schemas.microsoft.com/office/drawing/2014/main" id="{48F1EDA8-5434-485A-978F-B8FD248EED53}"/>
              </a:ext>
            </a:extLst>
          </p:cNvPr>
          <p:cNvSpPr/>
          <p:nvPr/>
        </p:nvSpPr>
        <p:spPr>
          <a:xfrm>
            <a:off x="8334375" y="3972924"/>
            <a:ext cx="756598" cy="42164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3">
            <a:extLst>
              <a:ext uri="{FF2B5EF4-FFF2-40B4-BE49-F238E27FC236}">
                <a16:creationId xmlns:a16="http://schemas.microsoft.com/office/drawing/2014/main" id="{1B78BCFC-38CE-441C-9297-76BEAFB70D6A}"/>
              </a:ext>
            </a:extLst>
          </p:cNvPr>
          <p:cNvSpPr/>
          <p:nvPr/>
        </p:nvSpPr>
        <p:spPr>
          <a:xfrm>
            <a:off x="8020050" y="6372225"/>
            <a:ext cx="756598" cy="30866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8F207E82-ADAC-4327-AE4D-10936C090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73"/>
          <a:stretch/>
        </p:blipFill>
        <p:spPr>
          <a:xfrm>
            <a:off x="622040" y="1446749"/>
            <a:ext cx="11210499" cy="541882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E1ADAAA-35E5-4C16-A3F8-C104A1925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89" t="-1" r="6179" b="60957"/>
          <a:stretch/>
        </p:blipFill>
        <p:spPr>
          <a:xfrm>
            <a:off x="8820150" y="1440911"/>
            <a:ext cx="2990170" cy="280252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B7353AC-FE97-492E-938D-50EFD3B17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45" r="6179" b="92979"/>
          <a:stretch/>
        </p:blipFill>
        <p:spPr>
          <a:xfrm>
            <a:off x="6772833" y="1440912"/>
            <a:ext cx="5037487" cy="503970"/>
          </a:xfrm>
          <a:prstGeom prst="rect">
            <a:avLst/>
          </a:prstGeom>
        </p:spPr>
      </p:pic>
      <p:sp>
        <p:nvSpPr>
          <p:cNvPr id="14" name="向右箭號 5">
            <a:extLst>
              <a:ext uri="{FF2B5EF4-FFF2-40B4-BE49-F238E27FC236}">
                <a16:creationId xmlns:a16="http://schemas.microsoft.com/office/drawing/2014/main" id="{384AF8E4-25A5-47C4-A297-4AB0BB13B084}"/>
              </a:ext>
            </a:extLst>
          </p:cNvPr>
          <p:cNvSpPr/>
          <p:nvPr/>
        </p:nvSpPr>
        <p:spPr>
          <a:xfrm rot="7936113">
            <a:off x="10145609" y="3179802"/>
            <a:ext cx="625452" cy="498395"/>
          </a:xfrm>
          <a:prstGeom prst="rightArrow">
            <a:avLst/>
          </a:prstGeom>
          <a:solidFill>
            <a:srgbClr val="FF3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3">
            <a:extLst>
              <a:ext uri="{FF2B5EF4-FFF2-40B4-BE49-F238E27FC236}">
                <a16:creationId xmlns:a16="http://schemas.microsoft.com/office/drawing/2014/main" id="{44707229-26E4-4EE6-80C1-8A99DA2A5DBF}"/>
              </a:ext>
            </a:extLst>
          </p:cNvPr>
          <p:cNvSpPr/>
          <p:nvPr/>
        </p:nvSpPr>
        <p:spPr>
          <a:xfrm>
            <a:off x="9860189" y="1400857"/>
            <a:ext cx="1309835" cy="52548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AC9518D-6F6D-43BB-8D6C-6B166E22602F}"/>
              </a:ext>
            </a:extLst>
          </p:cNvPr>
          <p:cNvSpPr/>
          <p:nvPr/>
        </p:nvSpPr>
        <p:spPr>
          <a:xfrm>
            <a:off x="8346139" y="3878131"/>
            <a:ext cx="3845861" cy="461665"/>
          </a:xfrm>
          <a:prstGeom prst="rect">
            <a:avLst/>
          </a:prstGeom>
          <a:solidFill>
            <a:srgbClr val="FF38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校外網路：</a:t>
            </a:r>
            <a:r>
              <a:rPr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輸入 </a:t>
            </a:r>
            <a:r>
              <a:rPr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SIP</a:t>
            </a:r>
            <a:r>
              <a:rPr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帳密</a:t>
            </a:r>
            <a:endParaRPr lang="en-US" altLang="zh-TW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96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課程重點</a:t>
            </a:r>
            <a:endParaRPr lang="zh-CN" altLang="en-US" sz="4265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122080" y="2352148"/>
            <a:ext cx="5997925" cy="1565334"/>
            <a:chOff x="4814171" y="1073556"/>
            <a:chExt cx="5997925" cy="1565334"/>
          </a:xfrm>
        </p:grpSpPr>
        <p:sp>
          <p:nvSpPr>
            <p:cNvPr id="46" name="平行四边形 45"/>
            <p:cNvSpPr/>
            <p:nvPr/>
          </p:nvSpPr>
          <p:spPr>
            <a:xfrm>
              <a:off x="4814171" y="1095729"/>
              <a:ext cx="1529060" cy="1543161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5452199" y="1108620"/>
              <a:ext cx="1021902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6421237" y="1118043"/>
              <a:ext cx="4020299" cy="143513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館藏查詢</a:t>
              </a:r>
              <a:endPara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indent="-34290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資源探索服務</a:t>
              </a:r>
              <a:endPara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indent="-34290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5719842" y="1073556"/>
              <a:ext cx="5092254" cy="1543161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815859" y="4197850"/>
            <a:ext cx="6735933" cy="2126498"/>
            <a:chOff x="4507950" y="1961961"/>
            <a:chExt cx="6735933" cy="2126498"/>
          </a:xfrm>
        </p:grpSpPr>
        <p:grpSp>
          <p:nvGrpSpPr>
            <p:cNvPr id="48" name="组合 47"/>
            <p:cNvGrpSpPr/>
            <p:nvPr/>
          </p:nvGrpSpPr>
          <p:grpSpPr>
            <a:xfrm>
              <a:off x="4507950" y="1961961"/>
              <a:ext cx="1966154" cy="2126498"/>
              <a:chOff x="1895465" y="1952311"/>
              <a:chExt cx="2052536" cy="2923998"/>
            </a:xfrm>
          </p:grpSpPr>
          <p:sp>
            <p:nvSpPr>
              <p:cNvPr id="49" name="平行四边形 48"/>
              <p:cNvSpPr/>
              <p:nvPr/>
            </p:nvSpPr>
            <p:spPr>
              <a:xfrm>
                <a:off x="1895465" y="2033848"/>
                <a:ext cx="1935416" cy="2842461"/>
              </a:xfrm>
              <a:prstGeom prst="parallelogram">
                <a:avLst>
                  <a:gd name="adj" fmla="val 5377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latin typeface="Impact" panose="020B0806030902050204" pitchFamily="34" charset="0"/>
                </a:endParaRPr>
              </a:p>
            </p:txBody>
          </p:sp>
          <p:sp>
            <p:nvSpPr>
              <p:cNvPr id="50" name="文本框 10"/>
              <p:cNvSpPr txBox="1"/>
              <p:nvPr/>
            </p:nvSpPr>
            <p:spPr>
              <a:xfrm>
                <a:off x="2881202" y="1952311"/>
                <a:ext cx="1066799" cy="915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735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3735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5" name="平行四边形 64"/>
            <p:cNvSpPr/>
            <p:nvPr/>
          </p:nvSpPr>
          <p:spPr>
            <a:xfrm>
              <a:off x="5495722" y="1999094"/>
              <a:ext cx="5748161" cy="2067205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385377" y="2077835"/>
              <a:ext cx="4858506" cy="1896801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重點電子資源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華藝線上圖書館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Science Direct On Line</a:t>
              </a:r>
              <a:b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(SDOL)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122082" y="1416441"/>
            <a:ext cx="5721118" cy="677512"/>
            <a:chOff x="4814173" y="3807745"/>
            <a:chExt cx="5721118" cy="677512"/>
          </a:xfrm>
        </p:grpSpPr>
        <p:sp>
          <p:nvSpPr>
            <p:cNvPr id="55" name="平行四边形 54"/>
            <p:cNvSpPr/>
            <p:nvPr/>
          </p:nvSpPr>
          <p:spPr>
            <a:xfrm>
              <a:off x="4814173" y="3872338"/>
              <a:ext cx="1073725" cy="612919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5029770" y="3807745"/>
              <a:ext cx="1021903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00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5719842" y="3850169"/>
              <a:ext cx="4103996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6431295" y="3926441"/>
              <a:ext cx="4103996" cy="46166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好康報報～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7954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207E82-ADAC-4327-AE4D-10936C090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73"/>
          <a:stretch/>
        </p:blipFill>
        <p:spPr>
          <a:xfrm>
            <a:off x="622040" y="1446749"/>
            <a:ext cx="11210499" cy="5418827"/>
          </a:xfrm>
          <a:prstGeom prst="rect">
            <a:avLst/>
          </a:prstGeom>
        </p:spPr>
      </p:pic>
      <p:sp>
        <p:nvSpPr>
          <p:cNvPr id="14" name="圓角矩形 13">
            <a:extLst>
              <a:ext uri="{FF2B5EF4-FFF2-40B4-BE49-F238E27FC236}">
                <a16:creationId xmlns:a16="http://schemas.microsoft.com/office/drawing/2014/main" id="{CCD995A3-DFFF-44FE-B465-873CEEA8207C}"/>
              </a:ext>
            </a:extLst>
          </p:cNvPr>
          <p:cNvSpPr/>
          <p:nvPr/>
        </p:nvSpPr>
        <p:spPr>
          <a:xfrm>
            <a:off x="1175656" y="4450702"/>
            <a:ext cx="2873829" cy="175365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组合 6">
            <a:extLst>
              <a:ext uri="{FF2B5EF4-FFF2-40B4-BE49-F238E27FC236}">
                <a16:creationId xmlns:a16="http://schemas.microsoft.com/office/drawing/2014/main" id="{A4EAE9ED-6AE3-404F-9F52-27B214EF1D86}"/>
              </a:ext>
            </a:extLst>
          </p:cNvPr>
          <p:cNvGrpSpPr/>
          <p:nvPr/>
        </p:nvGrpSpPr>
        <p:grpSpPr>
          <a:xfrm>
            <a:off x="403860" y="803718"/>
            <a:ext cx="3568739" cy="456940"/>
            <a:chOff x="6627851" y="3493208"/>
            <a:chExt cx="3568739" cy="457200"/>
          </a:xfrm>
        </p:grpSpPr>
        <p:sp>
          <p:nvSpPr>
            <p:cNvPr id="16" name="矩形: 圆角 27">
              <a:extLst>
                <a:ext uri="{FF2B5EF4-FFF2-40B4-BE49-F238E27FC236}">
                  <a16:creationId xmlns:a16="http://schemas.microsoft.com/office/drawing/2014/main" id="{2DC9560D-2722-4510-BA9C-AAD123F75C66}"/>
                </a:ext>
              </a:extLst>
            </p:cNvPr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3">
              <a:extLst>
                <a:ext uri="{FF2B5EF4-FFF2-40B4-BE49-F238E27FC236}">
                  <a16:creationId xmlns:a16="http://schemas.microsoft.com/office/drawing/2014/main" id="{D16E9401-5CA9-4C2E-A7A3-4CB3D7AB8145}"/>
                </a:ext>
              </a:extLst>
            </p:cNvPr>
            <p:cNvSpPr txBox="1"/>
            <p:nvPr/>
          </p:nvSpPr>
          <p:spPr>
            <a:xfrm>
              <a:off x="7241935" y="3537037"/>
              <a:ext cx="295465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資源探索服務→輸入關鍵詞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4">
              <a:extLst>
                <a:ext uri="{FF2B5EF4-FFF2-40B4-BE49-F238E27FC236}">
                  <a16:creationId xmlns:a16="http://schemas.microsoft.com/office/drawing/2014/main" id="{04D6D1B9-4147-4C68-B568-7AEFB3437CFB}"/>
                </a:ext>
              </a:extLst>
            </p:cNvPr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4BC51196-2730-4A44-A224-7A700FC217EB}"/>
              </a:ext>
            </a:extLst>
          </p:cNvPr>
          <p:cNvSpPr/>
          <p:nvPr/>
        </p:nvSpPr>
        <p:spPr>
          <a:xfrm>
            <a:off x="0" y="5788899"/>
            <a:ext cx="245745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輸入關鍵字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566AEF7-AEC4-45AB-9A3B-397975F99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91" r="7110" b="87047"/>
          <a:stretch/>
        </p:blipFill>
        <p:spPr>
          <a:xfrm>
            <a:off x="6610350" y="1426929"/>
            <a:ext cx="5095876" cy="935271"/>
          </a:xfrm>
          <a:prstGeom prst="rect">
            <a:avLst/>
          </a:prstGeom>
        </p:spPr>
      </p:pic>
      <p:sp>
        <p:nvSpPr>
          <p:cNvPr id="34" name="圓角矩形 13">
            <a:extLst>
              <a:ext uri="{FF2B5EF4-FFF2-40B4-BE49-F238E27FC236}">
                <a16:creationId xmlns:a16="http://schemas.microsoft.com/office/drawing/2014/main" id="{8F38EB4A-8DC5-4C88-B507-BB44F3868654}"/>
              </a:ext>
            </a:extLst>
          </p:cNvPr>
          <p:cNvSpPr/>
          <p:nvPr/>
        </p:nvSpPr>
        <p:spPr>
          <a:xfrm>
            <a:off x="9860189" y="1400857"/>
            <a:ext cx="1309835" cy="52548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向右箭號 5">
            <a:extLst>
              <a:ext uri="{FF2B5EF4-FFF2-40B4-BE49-F238E27FC236}">
                <a16:creationId xmlns:a16="http://schemas.microsoft.com/office/drawing/2014/main" id="{74364DF9-6220-45F0-A74D-3486CA02D72B}"/>
              </a:ext>
            </a:extLst>
          </p:cNvPr>
          <p:cNvSpPr/>
          <p:nvPr/>
        </p:nvSpPr>
        <p:spPr>
          <a:xfrm rot="3210094">
            <a:off x="6520888" y="5036254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91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2771192" y="2015411"/>
            <a:ext cx="2202024" cy="5878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2006082" y="1272144"/>
            <a:ext cx="7092981" cy="537995"/>
            <a:chOff x="2006082" y="1272144"/>
            <a:chExt cx="7092981" cy="537995"/>
          </a:xfrm>
        </p:grpSpPr>
        <p:sp>
          <p:nvSpPr>
            <p:cNvPr id="8" name="圓角矩形 7"/>
            <p:cNvSpPr/>
            <p:nvPr/>
          </p:nvSpPr>
          <p:spPr>
            <a:xfrm>
              <a:off x="2006082" y="1272144"/>
              <a:ext cx="4599991" cy="537995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606073" y="1312610"/>
              <a:ext cx="2492990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TW" altLang="en-US" sz="2000" dirty="0"/>
                <a:t>上方可縮小查詢範圍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2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2043404" y="1334276"/>
            <a:ext cx="1035698" cy="4478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3100568" y="56254"/>
            <a:ext cx="4676343" cy="6831490"/>
            <a:chOff x="3100568" y="56254"/>
            <a:chExt cx="4676343" cy="683149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4958" y="56254"/>
              <a:ext cx="3781953" cy="6831490"/>
            </a:xfrm>
            <a:prstGeom prst="rect">
              <a:avLst/>
            </a:prstGeom>
            <a:ln w="1270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8" name="向右箭號 5">
              <a:extLst>
                <a:ext uri="{FF2B5EF4-FFF2-40B4-BE49-F238E27FC236}">
                  <a16:creationId xmlns:a16="http://schemas.microsoft.com/office/drawing/2014/main" id="{BA05A939-3511-4C70-9B69-1E6F11D73C6B}"/>
                </a:ext>
              </a:extLst>
            </p:cNvPr>
            <p:cNvSpPr/>
            <p:nvPr/>
          </p:nvSpPr>
          <p:spPr>
            <a:xfrm>
              <a:off x="3100568" y="1320369"/>
              <a:ext cx="625452" cy="49839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49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2982970" y="1334276"/>
            <a:ext cx="1589029" cy="4478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088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4513277" y="1350627"/>
            <a:ext cx="870486" cy="39145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5383763" y="1622992"/>
            <a:ext cx="3833614" cy="2594445"/>
            <a:chOff x="5383763" y="1622992"/>
            <a:chExt cx="3833614" cy="2594445"/>
          </a:xfrm>
        </p:grpSpPr>
        <p:sp>
          <p:nvSpPr>
            <p:cNvPr id="8" name="向右箭號 5">
              <a:extLst>
                <a:ext uri="{FF2B5EF4-FFF2-40B4-BE49-F238E27FC236}">
                  <a16:creationId xmlns:a16="http://schemas.microsoft.com/office/drawing/2014/main" id="{BA05A939-3511-4C70-9B69-1E6F11D73C6B}"/>
                </a:ext>
              </a:extLst>
            </p:cNvPr>
            <p:cNvSpPr/>
            <p:nvPr/>
          </p:nvSpPr>
          <p:spPr>
            <a:xfrm>
              <a:off x="5383763" y="1622992"/>
              <a:ext cx="625452" cy="49839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9628" y="1800809"/>
              <a:ext cx="3117749" cy="2416628"/>
            </a:xfrm>
            <a:prstGeom prst="rect">
              <a:avLst/>
            </a:prstGeom>
            <a:ln w="1270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710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5271795" y="1287089"/>
            <a:ext cx="1035698" cy="4478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6307493" y="321627"/>
            <a:ext cx="3069772" cy="6142458"/>
            <a:chOff x="6307493" y="321627"/>
            <a:chExt cx="3069772" cy="6142458"/>
          </a:xfrm>
        </p:grpSpPr>
        <p:sp>
          <p:nvSpPr>
            <p:cNvPr id="8" name="向右箭號 5">
              <a:extLst>
                <a:ext uri="{FF2B5EF4-FFF2-40B4-BE49-F238E27FC236}">
                  <a16:creationId xmlns:a16="http://schemas.microsoft.com/office/drawing/2014/main" id="{BA05A939-3511-4C70-9B69-1E6F11D73C6B}"/>
                </a:ext>
              </a:extLst>
            </p:cNvPr>
            <p:cNvSpPr/>
            <p:nvPr/>
          </p:nvSpPr>
          <p:spPr>
            <a:xfrm>
              <a:off x="6307493" y="1557143"/>
              <a:ext cx="625452" cy="49839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0480" y="321627"/>
              <a:ext cx="2396785" cy="6142458"/>
            </a:xfrm>
            <a:prstGeom prst="rect">
              <a:avLst/>
            </a:prstGeom>
            <a:ln w="1270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925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5271795" y="1287089"/>
            <a:ext cx="1035698" cy="4478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5">
            <a:extLst>
              <a:ext uri="{FF2B5EF4-FFF2-40B4-BE49-F238E27FC236}">
                <a16:creationId xmlns:a16="http://schemas.microsoft.com/office/drawing/2014/main" id="{BA05A939-3511-4C70-9B69-1E6F11D73C6B}"/>
              </a:ext>
            </a:extLst>
          </p:cNvPr>
          <p:cNvSpPr/>
          <p:nvPr/>
        </p:nvSpPr>
        <p:spPr>
          <a:xfrm>
            <a:off x="6410129" y="1557143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18" y="1557143"/>
            <a:ext cx="2472312" cy="3769996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054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143"/>
          <a:stretch/>
        </p:blipFill>
        <p:spPr>
          <a:xfrm>
            <a:off x="1558211" y="1334776"/>
            <a:ext cx="10633789" cy="552322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39" name="组合 1"/>
          <p:cNvGrpSpPr/>
          <p:nvPr/>
        </p:nvGrpSpPr>
        <p:grpSpPr>
          <a:xfrm>
            <a:off x="403860" y="858914"/>
            <a:ext cx="4492068" cy="457200"/>
            <a:chOff x="6627851" y="1871939"/>
            <a:chExt cx="4492068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4" y="1914354"/>
              <a:ext cx="3877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可同時查找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實體館藏、電子期刊文章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13A01CF-C143-4B6F-A4BC-334901D26663}"/>
              </a:ext>
            </a:extLst>
          </p:cNvPr>
          <p:cNvGrpSpPr/>
          <p:nvPr/>
        </p:nvGrpSpPr>
        <p:grpSpPr>
          <a:xfrm>
            <a:off x="4040372" y="2422706"/>
            <a:ext cx="8070112" cy="1149833"/>
            <a:chOff x="4042831" y="2426190"/>
            <a:chExt cx="8149170" cy="1266296"/>
          </a:xfrm>
        </p:grpSpPr>
        <p:sp>
          <p:nvSpPr>
            <p:cNvPr id="27" name="圓角矩形 11">
              <a:extLst>
                <a:ext uri="{FF2B5EF4-FFF2-40B4-BE49-F238E27FC236}">
                  <a16:creationId xmlns:a16="http://schemas.microsoft.com/office/drawing/2014/main" id="{80322667-1752-4B51-924F-1AFDCAAA96AA}"/>
                </a:ext>
              </a:extLst>
            </p:cNvPr>
            <p:cNvSpPr/>
            <p:nvPr/>
          </p:nvSpPr>
          <p:spPr>
            <a:xfrm>
              <a:off x="4042831" y="2826300"/>
              <a:ext cx="8149170" cy="86618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DE5D1D8-6CB3-49DD-8039-E981DAF07586}"/>
                </a:ext>
              </a:extLst>
            </p:cNvPr>
            <p:cNvSpPr txBox="1"/>
            <p:nvPr/>
          </p:nvSpPr>
          <p:spPr>
            <a:xfrm>
              <a:off x="9083719" y="2426190"/>
              <a:ext cx="1210588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實體資源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340228C8-1768-4B04-A54C-35FB18380736}"/>
              </a:ext>
            </a:extLst>
          </p:cNvPr>
          <p:cNvGrpSpPr/>
          <p:nvPr/>
        </p:nvGrpSpPr>
        <p:grpSpPr>
          <a:xfrm>
            <a:off x="4040371" y="5728795"/>
            <a:ext cx="8070113" cy="1044142"/>
            <a:chOff x="1586191" y="4489151"/>
            <a:chExt cx="9367944" cy="1277165"/>
          </a:xfrm>
        </p:grpSpPr>
        <p:sp>
          <p:nvSpPr>
            <p:cNvPr id="30" name="圓角矩形 10">
              <a:extLst>
                <a:ext uri="{FF2B5EF4-FFF2-40B4-BE49-F238E27FC236}">
                  <a16:creationId xmlns:a16="http://schemas.microsoft.com/office/drawing/2014/main" id="{FAB60869-7EB6-4940-AB89-ECEE12D8C324}"/>
                </a:ext>
              </a:extLst>
            </p:cNvPr>
            <p:cNvSpPr/>
            <p:nvPr/>
          </p:nvSpPr>
          <p:spPr>
            <a:xfrm>
              <a:off x="1586191" y="4978554"/>
              <a:ext cx="9367944" cy="78776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3A77D65-00BA-49A5-AA92-73654C13E47F}"/>
                </a:ext>
              </a:extLst>
            </p:cNvPr>
            <p:cNvSpPr txBox="1"/>
            <p:nvPr/>
          </p:nvSpPr>
          <p:spPr>
            <a:xfrm>
              <a:off x="6683636" y="4489151"/>
              <a:ext cx="1394700" cy="4894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電子資源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0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6953" t="21093"/>
          <a:stretch/>
        </p:blipFill>
        <p:spPr>
          <a:xfrm>
            <a:off x="0" y="1586204"/>
            <a:ext cx="11505481" cy="3999017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185253" y="4068147"/>
            <a:ext cx="1972319" cy="143691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组合 1">
            <a:extLst>
              <a:ext uri="{FF2B5EF4-FFF2-40B4-BE49-F238E27FC236}">
                <a16:creationId xmlns:a16="http://schemas.microsoft.com/office/drawing/2014/main" id="{66812075-9F66-46E7-8960-724755B6C867}"/>
              </a:ext>
            </a:extLst>
          </p:cNvPr>
          <p:cNvGrpSpPr/>
          <p:nvPr/>
        </p:nvGrpSpPr>
        <p:grpSpPr>
          <a:xfrm>
            <a:off x="403860" y="707694"/>
            <a:ext cx="5646230" cy="457200"/>
            <a:chOff x="6627851" y="1871939"/>
            <a:chExt cx="5646230" cy="457200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1E8CCE34-25DC-4B8B-B5D4-74721BA5AD41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0">
              <a:extLst>
                <a:ext uri="{FF2B5EF4-FFF2-40B4-BE49-F238E27FC236}">
                  <a16:creationId xmlns:a16="http://schemas.microsoft.com/office/drawing/2014/main" id="{0D29E192-E67D-4774-903C-95339F26EE22}"/>
                </a:ext>
              </a:extLst>
            </p:cNvPr>
            <p:cNvSpPr txBox="1"/>
            <p:nvPr/>
          </p:nvSpPr>
          <p:spPr>
            <a:xfrm>
              <a:off x="7241934" y="1914354"/>
              <a:ext cx="5032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存取選項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」可獲得全文位置，或進行檔案下載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571">
              <a:extLst>
                <a:ext uri="{FF2B5EF4-FFF2-40B4-BE49-F238E27FC236}">
                  <a16:creationId xmlns:a16="http://schemas.microsoft.com/office/drawing/2014/main" id="{D33026D3-DF6A-4A38-BE1D-38ED1E84AAC0}"/>
                </a:ext>
              </a:extLst>
            </p:cNvPr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4D44EA51-05A8-4629-8804-A150345A22E9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2B2252A-C518-431E-A97A-96DAD5F10E9B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0241E155-4210-4EF0-92F6-424CCE53E4E0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283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66812075-9F66-46E7-8960-724755B6C867}"/>
              </a:ext>
            </a:extLst>
          </p:cNvPr>
          <p:cNvGrpSpPr/>
          <p:nvPr/>
        </p:nvGrpSpPr>
        <p:grpSpPr>
          <a:xfrm>
            <a:off x="403860" y="707694"/>
            <a:ext cx="5646230" cy="457200"/>
            <a:chOff x="6627851" y="1871939"/>
            <a:chExt cx="5646230" cy="457200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1E8CCE34-25DC-4B8B-B5D4-74721BA5AD41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0">
              <a:extLst>
                <a:ext uri="{FF2B5EF4-FFF2-40B4-BE49-F238E27FC236}">
                  <a16:creationId xmlns:a16="http://schemas.microsoft.com/office/drawing/2014/main" id="{0D29E192-E67D-4774-903C-95339F26EE22}"/>
                </a:ext>
              </a:extLst>
            </p:cNvPr>
            <p:cNvSpPr txBox="1"/>
            <p:nvPr/>
          </p:nvSpPr>
          <p:spPr>
            <a:xfrm>
              <a:off x="7241934" y="1914354"/>
              <a:ext cx="5032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存取選項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」可獲得全文位置，或進行檔案下載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571">
              <a:extLst>
                <a:ext uri="{FF2B5EF4-FFF2-40B4-BE49-F238E27FC236}">
                  <a16:creationId xmlns:a16="http://schemas.microsoft.com/office/drawing/2014/main" id="{D33026D3-DF6A-4A38-BE1D-38ED1E84AAC0}"/>
                </a:ext>
              </a:extLst>
            </p:cNvPr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6953" t="21093"/>
          <a:stretch/>
        </p:blipFill>
        <p:spPr>
          <a:xfrm>
            <a:off x="0" y="1586204"/>
            <a:ext cx="11505481" cy="3999017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185253" y="4068147"/>
            <a:ext cx="1972319" cy="143691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4391092" y="453699"/>
            <a:ext cx="7800908" cy="6404301"/>
            <a:chOff x="3802288" y="118238"/>
            <a:chExt cx="8505561" cy="698279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6206" y="118238"/>
              <a:ext cx="8011643" cy="6982799"/>
            </a:xfrm>
            <a:prstGeom prst="rect">
              <a:avLst/>
            </a:prstGeom>
          </p:spPr>
        </p:pic>
        <p:sp>
          <p:nvSpPr>
            <p:cNvPr id="6" name="向右箭號 5"/>
            <p:cNvSpPr/>
            <p:nvPr/>
          </p:nvSpPr>
          <p:spPr>
            <a:xfrm>
              <a:off x="3802288" y="4670959"/>
              <a:ext cx="756138" cy="68726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4D44EA51-05A8-4629-8804-A150345A22E9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2B2252A-C518-431E-A97A-96DAD5F10E9B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0241E155-4210-4EF0-92F6-424CCE53E4E0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080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273591" y="3019847"/>
            <a:ext cx="49648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好康報報</a:t>
            </a:r>
            <a:r>
              <a:rPr lang="en-US" altLang="zh-TW" dirty="0"/>
              <a:t>~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00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861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6" y="0"/>
            <a:ext cx="11871862" cy="6858000"/>
          </a:xfrm>
          <a:prstGeom prst="rect">
            <a:avLst/>
          </a:prstGeom>
        </p:spPr>
      </p:pic>
      <p:sp>
        <p:nvSpPr>
          <p:cNvPr id="3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8853054" y="0"/>
            <a:ext cx="3155444" cy="4200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53D5B5-AD16-490B-B129-84EAE70B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49" t="136" r="1" b="94286"/>
          <a:stretch/>
        </p:blipFill>
        <p:spPr>
          <a:xfrm>
            <a:off x="6155689" y="957827"/>
            <a:ext cx="5852809" cy="71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21465310-385D-40FA-9E08-1AE9C9140BAA}"/>
              </a:ext>
            </a:extLst>
          </p:cNvPr>
          <p:cNvSpPr/>
          <p:nvPr/>
        </p:nvSpPr>
        <p:spPr>
          <a:xfrm>
            <a:off x="8740546" y="1107045"/>
            <a:ext cx="625152" cy="4200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E54BF12-6B44-47C9-BF46-AA32682A0CD0}"/>
              </a:ext>
            </a:extLst>
          </p:cNvPr>
          <p:cNvGrpSpPr/>
          <p:nvPr/>
        </p:nvGrpSpPr>
        <p:grpSpPr>
          <a:xfrm>
            <a:off x="5158097" y="2062180"/>
            <a:ext cx="6762796" cy="4683854"/>
            <a:chOff x="5249537" y="1650624"/>
            <a:chExt cx="6762796" cy="4683854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4D834F63-0C26-453F-86C0-B4D3CB9250F1}"/>
                </a:ext>
              </a:extLst>
            </p:cNvPr>
            <p:cNvGrpSpPr/>
            <p:nvPr/>
          </p:nvGrpSpPr>
          <p:grpSpPr>
            <a:xfrm>
              <a:off x="5249537" y="1650624"/>
              <a:ext cx="6762796" cy="4683854"/>
              <a:chOff x="5249537" y="1650624"/>
              <a:chExt cx="6762796" cy="4683854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58551910-E0E4-4FC8-8BA1-56F0C0D91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9537" y="1650624"/>
                <a:ext cx="6039013" cy="4683854"/>
              </a:xfrm>
              <a:prstGeom prst="rect">
                <a:avLst/>
              </a:prstGeom>
              <a:ln w="38100" cap="sq">
                <a:solidFill>
                  <a:srgbClr val="FF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8347A774-1FDD-4AB8-AFD8-0DBA22795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087" t="13709" r="6320" b="18502"/>
              <a:stretch/>
            </p:blipFill>
            <p:spPr>
              <a:xfrm>
                <a:off x="6729890" y="3626855"/>
                <a:ext cx="5282443" cy="1712544"/>
              </a:xfrm>
              <a:prstGeom prst="rect">
                <a:avLst/>
              </a:prstGeom>
              <a:ln w="38100" cap="sq">
                <a:solidFill>
                  <a:srgbClr val="FF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4282D8BE-6C4A-4826-BD2D-48B680615DC7}"/>
                </a:ext>
              </a:extLst>
            </p:cNvPr>
            <p:cNvSpPr txBox="1"/>
            <p:nvPr/>
          </p:nvSpPr>
          <p:spPr>
            <a:xfrm>
              <a:off x="7924720" y="4261011"/>
              <a:ext cx="4064303" cy="1151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可善用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協助整理重點</a:t>
              </a:r>
              <a:endPara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14000"/>
                </a:lnSpc>
              </a:pPr>
              <a:r>
                <a:rPr lang="zh-TW" altLang="en-US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如：</a:t>
              </a:r>
              <a:r>
                <a:rPr lang="en-US" altLang="zh-TW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NotebookLM</a:t>
              </a:r>
              <a:r>
                <a:rPr lang="zh-TW" altLang="en-US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ChatGPT</a:t>
              </a:r>
              <a:r>
                <a:rPr lang="en-US" altLang="zh-TW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br>
                <a:rPr lang="en-US" altLang="zh-TW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000" b="1" dirty="0">
                  <a:solidFill>
                    <a:srgbClr val="FFFF00"/>
                  </a:solidFill>
                  <a:highlight>
                    <a:srgbClr val="FF000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（切勿全信，以防幻覺）</a:t>
              </a:r>
              <a:endParaRPr lang="zh-TW" altLang="en-US" sz="2400" b="1" dirty="0">
                <a:solidFill>
                  <a:srgbClr val="FFFF00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3DD9187-2D9C-4651-AEC5-F4B0328D546B}"/>
              </a:ext>
            </a:extLst>
          </p:cNvPr>
          <p:cNvSpPr txBox="1"/>
          <p:nvPr/>
        </p:nvSpPr>
        <p:spPr>
          <a:xfrm>
            <a:off x="6155689" y="552342"/>
            <a:ext cx="4190571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b="1" dirty="0"/>
              <a:t>線上全文</a:t>
            </a:r>
            <a:r>
              <a:rPr lang="zh-TW" altLang="en-US" sz="2000" dirty="0"/>
              <a:t>的工具列也能下載</a:t>
            </a:r>
            <a:r>
              <a:rPr lang="en-US" altLang="zh-TW" sz="2000" dirty="0"/>
              <a:t>pdf</a:t>
            </a:r>
            <a:r>
              <a:rPr lang="zh-TW" altLang="en-US" sz="2000" dirty="0"/>
              <a:t>全文</a:t>
            </a:r>
          </a:p>
        </p:txBody>
      </p:sp>
    </p:spTree>
    <p:extLst>
      <p:ext uri="{BB962C8B-B14F-4D97-AF65-F5344CB8AC3E}">
        <p14:creationId xmlns:p14="http://schemas.microsoft.com/office/powerpoint/2010/main" val="114819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142"/>
            <a:ext cx="12318757" cy="4161453"/>
          </a:xfrm>
          <a:prstGeom prst="rect">
            <a:avLst/>
          </a:prstGeom>
        </p:spPr>
      </p:pic>
      <p:sp>
        <p:nvSpPr>
          <p:cNvPr id="5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6493079" y="1864650"/>
            <a:ext cx="3584146" cy="4200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2214703" y="3610874"/>
            <a:ext cx="4130114" cy="12037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172B3F1-89D9-4255-8901-D8004D99E854}"/>
              </a:ext>
            </a:extLst>
          </p:cNvPr>
          <p:cNvSpPr txBox="1"/>
          <p:nvPr/>
        </p:nvSpPr>
        <p:spPr>
          <a:xfrm>
            <a:off x="3629358" y="4814595"/>
            <a:ext cx="3518912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dirty="0"/>
              <a:t>部份文章須進入該資料庫下載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FEA97C8-C3CE-4A00-9E09-1824250B60F6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B45C01F-12F4-4260-8AE6-7ABFC0561B69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D3CB4FAD-84B2-409C-AF8A-923501D910C1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302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" y="66869"/>
            <a:ext cx="11902751" cy="5951376"/>
          </a:xfrm>
          <a:prstGeom prst="rect">
            <a:avLst/>
          </a:prstGeom>
        </p:spPr>
      </p:pic>
      <p:sp>
        <p:nvSpPr>
          <p:cNvPr id="4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6026019" y="5001208"/>
            <a:ext cx="5637246" cy="81176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5622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278" y="0"/>
            <a:ext cx="5825672" cy="67926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AE0A46E-86F2-4F64-93C7-CDCD67676016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032C585-2DFB-4107-843F-58EB4762C935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A30B42C5-EAF7-479A-80AC-A199670CEB6B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8628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29" y="0"/>
            <a:ext cx="3781953" cy="668648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83529" y="1746065"/>
            <a:ext cx="3698006" cy="4785364"/>
            <a:chOff x="183529" y="1746065"/>
            <a:chExt cx="3698006" cy="4785364"/>
          </a:xfrm>
        </p:grpSpPr>
        <p:sp>
          <p:nvSpPr>
            <p:cNvPr id="3" name="圓角矩形 11">
              <a:extLst>
                <a:ext uri="{FF2B5EF4-FFF2-40B4-BE49-F238E27FC236}">
                  <a16:creationId xmlns:a16="http://schemas.microsoft.com/office/drawing/2014/main" id="{80322667-1752-4B51-924F-1AFDCAAA96AA}"/>
                </a:ext>
              </a:extLst>
            </p:cNvPr>
            <p:cNvSpPr/>
            <p:nvPr/>
          </p:nvSpPr>
          <p:spPr>
            <a:xfrm>
              <a:off x="183529" y="2453951"/>
              <a:ext cx="3698006" cy="4077478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CDE5D1D8-6CB3-49DD-8039-E981DAF07586}"/>
                </a:ext>
              </a:extLst>
            </p:cNvPr>
            <p:cNvSpPr txBox="1"/>
            <p:nvPr/>
          </p:nvSpPr>
          <p:spPr>
            <a:xfrm>
              <a:off x="1108766" y="1746065"/>
              <a:ext cx="2236510" cy="707886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可限定內容提供者</a:t>
              </a:r>
              <a:endPara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（指定資料庫）</a:t>
              </a:r>
            </a:p>
          </p:txBody>
        </p:sp>
      </p:grpSp>
      <p:sp>
        <p:nvSpPr>
          <p:cNvPr id="5" name="文字方塊 4"/>
          <p:cNvSpPr txBox="1"/>
          <p:nvPr/>
        </p:nvSpPr>
        <p:spPr>
          <a:xfrm flipH="1">
            <a:off x="270588" y="4693298"/>
            <a:ext cx="13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462" y="3233470"/>
            <a:ext cx="7955902" cy="3297959"/>
          </a:xfrm>
          <a:prstGeom prst="rect">
            <a:avLst/>
          </a:prstGeom>
          <a:ln w="381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0" name="群組 9"/>
          <p:cNvGrpSpPr/>
          <p:nvPr/>
        </p:nvGrpSpPr>
        <p:grpSpPr>
          <a:xfrm>
            <a:off x="4124131" y="123760"/>
            <a:ext cx="7965233" cy="2406458"/>
            <a:chOff x="4124131" y="123760"/>
            <a:chExt cx="7965233" cy="240645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4131" y="123760"/>
              <a:ext cx="7965233" cy="2406458"/>
            </a:xfrm>
            <a:prstGeom prst="rect">
              <a:avLst/>
            </a:prstGeom>
            <a:ln w="381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圓角矩形 11">
              <a:extLst>
                <a:ext uri="{FF2B5EF4-FFF2-40B4-BE49-F238E27FC236}">
                  <a16:creationId xmlns:a16="http://schemas.microsoft.com/office/drawing/2014/main" id="{80322667-1752-4B51-924F-1AFDCAAA96AA}"/>
                </a:ext>
              </a:extLst>
            </p:cNvPr>
            <p:cNvSpPr/>
            <p:nvPr/>
          </p:nvSpPr>
          <p:spPr>
            <a:xfrm>
              <a:off x="10477850" y="998290"/>
              <a:ext cx="738231" cy="240154"/>
            </a:xfrm>
            <a:prstGeom prst="roundRect">
              <a:avLst/>
            </a:prstGeom>
            <a:noFill/>
            <a:ln w="381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874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1263535" y="1645745"/>
            <a:ext cx="9983586" cy="34606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zh-TW" sz="9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SDOL</a:t>
            </a:r>
            <a:r>
              <a:rPr lang="zh-TW" altLang="en-US" sz="54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下載練習</a:t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利用資源探索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找到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SDOL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文章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下載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篇文章在桌面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抽禮券～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81744AA-BC07-42CC-A952-DE1BC8578784}"/>
              </a:ext>
            </a:extLst>
          </p:cNvPr>
          <p:cNvSpPr txBox="1"/>
          <p:nvPr/>
        </p:nvSpPr>
        <p:spPr>
          <a:xfrm>
            <a:off x="9459286" y="6383914"/>
            <a:ext cx="27327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hlinkClick r:id="rId2"/>
              </a:rPr>
              <a:t>https://tw.piliapp.com/random/wheel/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680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195116" y="3019847"/>
            <a:ext cx="43396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館藏查詢</a:t>
            </a:r>
            <a:endParaRPr lang="en-US" altLang="zh-TW" dirty="0"/>
          </a:p>
          <a:p>
            <a:pPr algn="ctr"/>
            <a:r>
              <a:rPr lang="zh-TW" altLang="en-US" sz="4400" dirty="0"/>
              <a:t>電子資源</a:t>
            </a:r>
            <a:endParaRPr lang="en-US" altLang="zh-TW" sz="4400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77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21967CB-463D-4613-AF91-7CDA74750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73"/>
          <a:stretch/>
        </p:blipFill>
        <p:spPr>
          <a:xfrm>
            <a:off x="390524" y="1414383"/>
            <a:ext cx="11402497" cy="551163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  <p:grpSp>
        <p:nvGrpSpPr>
          <p:cNvPr id="39" name="组合 1"/>
          <p:cNvGrpSpPr/>
          <p:nvPr/>
        </p:nvGrpSpPr>
        <p:grpSpPr>
          <a:xfrm>
            <a:off x="403860" y="794834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3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3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F317CD98-B9C2-4662-966D-B44A0FE22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73"/>
          <a:stretch/>
        </p:blipFill>
        <p:spPr>
          <a:xfrm>
            <a:off x="390524" y="1414383"/>
            <a:ext cx="11402497" cy="55116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3DF9CAE-1075-4093-99B0-9AFF4E5F2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5" r="15365" b="40419"/>
          <a:stretch/>
        </p:blipFill>
        <p:spPr>
          <a:xfrm>
            <a:off x="431687" y="1390650"/>
            <a:ext cx="11297333" cy="546588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93100"/>
            <a:ext cx="3107074" cy="456940"/>
            <a:chOff x="6627851" y="3493206"/>
            <a:chExt cx="31070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6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電子資源→輸入關鍵詞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圓角矩形 13">
            <a:extLst>
              <a:ext uri="{FF2B5EF4-FFF2-40B4-BE49-F238E27FC236}">
                <a16:creationId xmlns:a16="http://schemas.microsoft.com/office/drawing/2014/main" id="{750372EA-B2AD-4311-9E81-A4DF68F6E2A8}"/>
              </a:ext>
            </a:extLst>
          </p:cNvPr>
          <p:cNvSpPr/>
          <p:nvPr/>
        </p:nvSpPr>
        <p:spPr>
          <a:xfrm>
            <a:off x="1048570" y="5057776"/>
            <a:ext cx="2873829" cy="143176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3">
            <a:extLst>
              <a:ext uri="{FF2B5EF4-FFF2-40B4-BE49-F238E27FC236}">
                <a16:creationId xmlns:a16="http://schemas.microsoft.com/office/drawing/2014/main" id="{235DDBB4-329D-4E77-B75C-9299DDDBBA2F}"/>
              </a:ext>
            </a:extLst>
          </p:cNvPr>
          <p:cNvSpPr/>
          <p:nvPr/>
        </p:nvSpPr>
        <p:spPr>
          <a:xfrm>
            <a:off x="3922399" y="4515425"/>
            <a:ext cx="1658264" cy="6836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5">
            <a:extLst>
              <a:ext uri="{FF2B5EF4-FFF2-40B4-BE49-F238E27FC236}">
                <a16:creationId xmlns:a16="http://schemas.microsoft.com/office/drawing/2014/main" id="{0D64791F-2021-42B0-907D-FDA1A786D94D}"/>
              </a:ext>
            </a:extLst>
          </p:cNvPr>
          <p:cNvSpPr/>
          <p:nvPr/>
        </p:nvSpPr>
        <p:spPr>
          <a:xfrm rot="3210094">
            <a:off x="6520888" y="5036254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2DD7D2-470A-4D92-B67B-7115835BDFDE}"/>
              </a:ext>
            </a:extLst>
          </p:cNvPr>
          <p:cNvSpPr/>
          <p:nvPr/>
        </p:nvSpPr>
        <p:spPr>
          <a:xfrm>
            <a:off x="0" y="5788899"/>
            <a:ext cx="245745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輸入資源名稱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文本占位符 3">
            <a:extLst>
              <a:ext uri="{FF2B5EF4-FFF2-40B4-BE49-F238E27FC236}">
                <a16:creationId xmlns:a16="http://schemas.microsoft.com/office/drawing/2014/main" id="{F1FA0325-B862-4B34-BE71-0FAA4ADCFE5C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41123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BAE07341-BCE4-4822-88D2-B3F687678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8" t="17368" r="17368" b="17368"/>
          <a:stretch/>
        </p:blipFill>
        <p:spPr>
          <a:xfrm>
            <a:off x="1254657" y="1355828"/>
            <a:ext cx="9781642" cy="5502172"/>
          </a:xfrm>
          <a:prstGeom prst="rect">
            <a:avLst/>
          </a:prstGeom>
        </p:spPr>
      </p:pic>
      <p:sp>
        <p:nvSpPr>
          <p:cNvPr id="24" name="圓角矩形 10">
            <a:extLst>
              <a:ext uri="{FF2B5EF4-FFF2-40B4-BE49-F238E27FC236}">
                <a16:creationId xmlns:a16="http://schemas.microsoft.com/office/drawing/2014/main" id="{85C241E6-D32E-4EA9-9CCF-76669E02D7E4}"/>
              </a:ext>
            </a:extLst>
          </p:cNvPr>
          <p:cNvSpPr/>
          <p:nvPr/>
        </p:nvSpPr>
        <p:spPr>
          <a:xfrm>
            <a:off x="6223127" y="2514600"/>
            <a:ext cx="3568574" cy="16781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644548-397B-4915-A14F-C3D686C4DA98}"/>
              </a:ext>
            </a:extLst>
          </p:cNvPr>
          <p:cNvSpPr/>
          <p:nvPr/>
        </p:nvSpPr>
        <p:spPr>
          <a:xfrm>
            <a:off x="6096000" y="4204739"/>
            <a:ext cx="609600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輸入 學生資訊系統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SIP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帳密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0BC007B9-3F4D-449E-A482-D479BDB22406}"/>
              </a:ext>
            </a:extLst>
          </p:cNvPr>
          <p:cNvGrpSpPr/>
          <p:nvPr/>
        </p:nvGrpSpPr>
        <p:grpSpPr>
          <a:xfrm>
            <a:off x="403860" y="755843"/>
            <a:ext cx="4859157" cy="457200"/>
            <a:chOff x="403860" y="803458"/>
            <a:chExt cx="4859157" cy="457200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9DA8CCF-9AE2-436E-96F7-E959956FCF15}"/>
                </a:ext>
              </a:extLst>
            </p:cNvPr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570">
              <a:extLst>
                <a:ext uri="{FF2B5EF4-FFF2-40B4-BE49-F238E27FC236}">
                  <a16:creationId xmlns:a16="http://schemas.microsoft.com/office/drawing/2014/main" id="{C430FA4C-C2C1-4FAC-BF85-356FCB6A1A4F}"/>
                </a:ext>
              </a:extLst>
            </p:cNvPr>
            <p:cNvSpPr txBox="1"/>
            <p:nvPr/>
          </p:nvSpPr>
          <p:spPr>
            <a:xfrm>
              <a:off x="1017944" y="845873"/>
              <a:ext cx="4245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圖書館登入→輸入學校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571">
              <a:extLst>
                <a:ext uri="{FF2B5EF4-FFF2-40B4-BE49-F238E27FC236}">
                  <a16:creationId xmlns:a16="http://schemas.microsoft.com/office/drawing/2014/main" id="{4004EA10-FA94-4B1B-9136-DFB198C60909}"/>
                </a:ext>
              </a:extLst>
            </p:cNvPr>
            <p:cNvSpPr txBox="1"/>
            <p:nvPr/>
          </p:nvSpPr>
          <p:spPr>
            <a:xfrm>
              <a:off x="415056" y="84587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30" name="文本占位符 3">
            <a:extLst>
              <a:ext uri="{FF2B5EF4-FFF2-40B4-BE49-F238E27FC236}">
                <a16:creationId xmlns:a16="http://schemas.microsoft.com/office/drawing/2014/main" id="{231A0510-9EEF-4CA4-87CA-899D4F9FA6A9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44055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3421283" y="1537680"/>
            <a:ext cx="5987398" cy="37826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9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借</a:t>
            </a:r>
            <a:r>
              <a:rPr lang="zh-TW" altLang="en-US" sz="166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書</a:t>
            </a:r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吧！</a:t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rgbClr val="9C007F"/>
                </a:solidFill>
                <a:latin typeface="微软雅黑" panose="020B0503020204020204" charset="-122"/>
                <a:ea typeface="微软雅黑" panose="020B0503020204020204" charset="-122"/>
              </a:rPr>
              <a:t>好康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等你來～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8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E7E5902-024A-4CBF-80B4-994B5C28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4" t="8660" r="13513" b="26389"/>
          <a:stretch/>
        </p:blipFill>
        <p:spPr>
          <a:xfrm>
            <a:off x="603694" y="1445312"/>
            <a:ext cx="10984612" cy="541268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965620" y="4867275"/>
            <a:ext cx="4657686" cy="188808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组合 6">
            <a:extLst>
              <a:ext uri="{FF2B5EF4-FFF2-40B4-BE49-F238E27FC236}">
                <a16:creationId xmlns:a16="http://schemas.microsoft.com/office/drawing/2014/main" id="{A901A164-5A5C-4397-852D-D9D933EAC34F}"/>
              </a:ext>
            </a:extLst>
          </p:cNvPr>
          <p:cNvGrpSpPr/>
          <p:nvPr/>
        </p:nvGrpSpPr>
        <p:grpSpPr>
          <a:xfrm>
            <a:off x="403860" y="793100"/>
            <a:ext cx="7492890" cy="456940"/>
            <a:chOff x="6627851" y="3493206"/>
            <a:chExt cx="7492890" cy="457200"/>
          </a:xfrm>
        </p:grpSpPr>
        <p:sp>
          <p:nvSpPr>
            <p:cNvPr id="18" name="矩形: 圆角 27">
              <a:extLst>
                <a:ext uri="{FF2B5EF4-FFF2-40B4-BE49-F238E27FC236}">
                  <a16:creationId xmlns:a16="http://schemas.microsoft.com/office/drawing/2014/main" id="{E38F986F-AC4D-4898-A342-14C16AAB589A}"/>
                </a:ext>
              </a:extLst>
            </p:cNvPr>
            <p:cNvSpPr/>
            <p:nvPr/>
          </p:nvSpPr>
          <p:spPr>
            <a:xfrm>
              <a:off x="6627851" y="3493206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573">
              <a:extLst>
                <a:ext uri="{FF2B5EF4-FFF2-40B4-BE49-F238E27FC236}">
                  <a16:creationId xmlns:a16="http://schemas.microsoft.com/office/drawing/2014/main" id="{83B6889E-B73D-4A41-B5E0-7A5DB01FB92F}"/>
                </a:ext>
              </a:extLst>
            </p:cNvPr>
            <p:cNvSpPr txBox="1"/>
            <p:nvPr/>
          </p:nvSpPr>
          <p:spPr>
            <a:xfrm>
              <a:off x="7241935" y="3537037"/>
              <a:ext cx="6878806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可查詢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資料庫、電子期刊、電子書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。可點選「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資源網址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」進入平台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574">
              <a:extLst>
                <a:ext uri="{FF2B5EF4-FFF2-40B4-BE49-F238E27FC236}">
                  <a16:creationId xmlns:a16="http://schemas.microsoft.com/office/drawing/2014/main" id="{9D23A8A4-F843-48CE-9015-D72FE66E18A2}"/>
                </a:ext>
              </a:extLst>
            </p:cNvPr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23" name="圓角矩形 10">
            <a:extLst>
              <a:ext uri="{FF2B5EF4-FFF2-40B4-BE49-F238E27FC236}">
                <a16:creationId xmlns:a16="http://schemas.microsoft.com/office/drawing/2014/main" id="{CDE61A59-F558-4A76-84BC-2C80B01058DF}"/>
              </a:ext>
            </a:extLst>
          </p:cNvPr>
          <p:cNvSpPr/>
          <p:nvPr/>
        </p:nvSpPr>
        <p:spPr>
          <a:xfrm>
            <a:off x="3413294" y="5486400"/>
            <a:ext cx="2777956" cy="29527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5">
            <a:extLst>
              <a:ext uri="{FF2B5EF4-FFF2-40B4-BE49-F238E27FC236}">
                <a16:creationId xmlns:a16="http://schemas.microsoft.com/office/drawing/2014/main" id="{143F3DB5-BB1E-4F18-89FC-31E24F4FEF8E}"/>
              </a:ext>
            </a:extLst>
          </p:cNvPr>
          <p:cNvSpPr/>
          <p:nvPr/>
        </p:nvSpPr>
        <p:spPr>
          <a:xfrm rot="8173578">
            <a:off x="5972916" y="5223526"/>
            <a:ext cx="474768" cy="37832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43A1A5DA-99AE-4949-8BC3-D89471D1EB00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424836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271788" y="3019847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重點電子資源</a:t>
            </a:r>
            <a:endParaRPr lang="en-US" altLang="zh-TW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8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14895" y="104740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中文電子資源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14895" y="393192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西文電子資源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53491" y="2053244"/>
            <a:ext cx="78021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華藝線上圖書館</a:t>
            </a:r>
            <a:endParaRPr lang="en-US" altLang="zh-TW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臺灣博碩士論文加值系統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953491" y="4746567"/>
            <a:ext cx="2190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SDOL</a:t>
            </a:r>
            <a:endParaRPr lang="zh-TW" altLang="en-US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750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83BD533-E46B-4CAB-B640-CE7B6F1A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D68058-9425-4937-8B1C-36753127E911}"/>
              </a:ext>
            </a:extLst>
          </p:cNvPr>
          <p:cNvSpPr/>
          <p:nvPr/>
        </p:nvSpPr>
        <p:spPr bwMode="auto">
          <a:xfrm>
            <a:off x="2330825" y="2596628"/>
            <a:ext cx="1542435" cy="388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18896F0-3E09-4A75-A37B-33790676E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23" t="14770" r="32868" b="35295"/>
          <a:stretch/>
        </p:blipFill>
        <p:spPr>
          <a:xfrm>
            <a:off x="5342965" y="1013012"/>
            <a:ext cx="2841812" cy="34245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34F0A26-C285-4722-9E86-02AB918C41D5}"/>
              </a:ext>
            </a:extLst>
          </p:cNvPr>
          <p:cNvSpPr/>
          <p:nvPr/>
        </p:nvSpPr>
        <p:spPr bwMode="auto">
          <a:xfrm>
            <a:off x="5477437" y="3833757"/>
            <a:ext cx="1299881" cy="388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8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D0B4101-D7F9-409D-AD9B-598B1948A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9"/>
          <a:stretch/>
        </p:blipFill>
        <p:spPr>
          <a:xfrm>
            <a:off x="0" y="536894"/>
            <a:ext cx="12192000" cy="6321105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A9FC472-D38E-440A-B44D-AD58AB20F3C3}"/>
              </a:ext>
            </a:extLst>
          </p:cNvPr>
          <p:cNvCxnSpPr>
            <a:cxnSpLocks/>
          </p:cNvCxnSpPr>
          <p:nvPr/>
        </p:nvCxnSpPr>
        <p:spPr>
          <a:xfrm>
            <a:off x="1629725" y="1352704"/>
            <a:ext cx="13567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6892A92-8485-44F5-B746-A438523B0CB1}"/>
              </a:ext>
            </a:extLst>
          </p:cNvPr>
          <p:cNvCxnSpPr>
            <a:cxnSpLocks/>
          </p:cNvCxnSpPr>
          <p:nvPr/>
        </p:nvCxnSpPr>
        <p:spPr>
          <a:xfrm>
            <a:off x="1636104" y="3706952"/>
            <a:ext cx="2357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26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E724E725-BF4A-4AF8-8BE7-28AE4B6F9939}"/>
              </a:ext>
            </a:extLst>
          </p:cNvPr>
          <p:cNvGrpSpPr/>
          <p:nvPr/>
        </p:nvGrpSpPr>
        <p:grpSpPr>
          <a:xfrm>
            <a:off x="0" y="0"/>
            <a:ext cx="12192000" cy="7420063"/>
            <a:chOff x="0" y="0"/>
            <a:chExt cx="12192000" cy="742006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9E05BBD7-3395-42EF-94E0-46ED1F3F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2063"/>
              <a:ext cx="12192000" cy="685800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9E52B84-5D2E-4CFC-8BD4-74BEFC88C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29" b="72916"/>
            <a:stretch/>
          </p:blipFill>
          <p:spPr>
            <a:xfrm>
              <a:off x="0" y="0"/>
              <a:ext cx="12192000" cy="1320526"/>
            </a:xfrm>
            <a:prstGeom prst="rect">
              <a:avLst/>
            </a:prstGeom>
          </p:spPr>
        </p:pic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A9FC472-D38E-440A-B44D-AD58AB20F3C3}"/>
              </a:ext>
            </a:extLst>
          </p:cNvPr>
          <p:cNvCxnSpPr>
            <a:cxnSpLocks/>
          </p:cNvCxnSpPr>
          <p:nvPr/>
        </p:nvCxnSpPr>
        <p:spPr>
          <a:xfrm>
            <a:off x="1577130" y="3835845"/>
            <a:ext cx="30368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6892A92-8485-44F5-B746-A438523B0CB1}"/>
              </a:ext>
            </a:extLst>
          </p:cNvPr>
          <p:cNvCxnSpPr>
            <a:cxnSpLocks/>
          </p:cNvCxnSpPr>
          <p:nvPr/>
        </p:nvCxnSpPr>
        <p:spPr>
          <a:xfrm>
            <a:off x="1629725" y="5133080"/>
            <a:ext cx="26738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0A75ADC-20E0-45FC-9554-D1CDFA796275}"/>
              </a:ext>
            </a:extLst>
          </p:cNvPr>
          <p:cNvCxnSpPr>
            <a:cxnSpLocks/>
          </p:cNvCxnSpPr>
          <p:nvPr/>
        </p:nvCxnSpPr>
        <p:spPr>
          <a:xfrm>
            <a:off x="1629725" y="396359"/>
            <a:ext cx="296744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F83D9ABE-A8AC-42C3-9F08-E503147669C8}"/>
              </a:ext>
            </a:extLst>
          </p:cNvPr>
          <p:cNvCxnSpPr>
            <a:cxnSpLocks/>
          </p:cNvCxnSpPr>
          <p:nvPr/>
        </p:nvCxnSpPr>
        <p:spPr>
          <a:xfrm>
            <a:off x="1629725" y="6047480"/>
            <a:ext cx="31268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271788" y="3019847"/>
            <a:ext cx="618630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重點電子資源</a:t>
            </a:r>
            <a:endParaRPr lang="en-US" altLang="zh-TW" dirty="0"/>
          </a:p>
          <a:p>
            <a:pPr algn="ctr"/>
            <a:r>
              <a:rPr lang="zh-TW" altLang="en-US" sz="4400" dirty="0"/>
              <a:t>華藝線上圖書館</a:t>
            </a:r>
            <a:endParaRPr lang="en-US" altLang="zh-TW" sz="4400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D7D318B-E619-4415-BA52-BEEFB97A6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63" t="7661" r="45728" b="85686"/>
          <a:stretch/>
        </p:blipFill>
        <p:spPr>
          <a:xfrm>
            <a:off x="2187389" y="1590189"/>
            <a:ext cx="3236260" cy="80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/>
          <p:nvPr/>
        </p:nvSpPr>
        <p:spPr>
          <a:xfrm>
            <a:off x="10007346" y="6452363"/>
            <a:ext cx="15430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15"/>
              </a:lnSpc>
            </a:pPr>
            <a:fld id="{81D60167-4931-47E6-BA6A-407CBD079E47}" type="slidenum">
              <a:rPr sz="1100" spc="-5" dirty="0">
                <a:solidFill>
                  <a:srgbClr val="1F487C"/>
                </a:solidFill>
                <a:latin typeface="Arial"/>
                <a:cs typeface="Arial"/>
              </a:rPr>
              <a:pPr marL="38100">
                <a:lnSpc>
                  <a:spcPts val="1315"/>
                </a:lnSpc>
              </a:pPr>
              <a:t>47</a:t>
            </a:fld>
            <a:endParaRPr sz="1100">
              <a:latin typeface="Arial"/>
              <a:cs typeface="Arial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8686800" y="3124200"/>
            <a:ext cx="15480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030F1178-5ACE-DFE7-6F90-E4A63E44D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45" y="238925"/>
            <a:ext cx="10655070" cy="62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25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10032745" y="6452363"/>
            <a:ext cx="37334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lang="en-US" altLang="zh-TW" sz="1100" spc="-5" dirty="0">
                <a:solidFill>
                  <a:srgbClr val="1F487C"/>
                </a:solidFill>
                <a:latin typeface="Arial"/>
                <a:cs typeface="Arial"/>
              </a:rPr>
              <a:t>18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9" name="object 4"/>
          <p:cNvSpPr txBox="1">
            <a:spLocks noGrp="1"/>
          </p:cNvSpPr>
          <p:nvPr>
            <p:ph type="title"/>
          </p:nvPr>
        </p:nvSpPr>
        <p:spPr>
          <a:xfrm>
            <a:off x="347772" y="190071"/>
            <a:ext cx="2740660" cy="6222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一般檢索</a:t>
            </a:r>
            <a:endParaRPr b="1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90D1832-633B-341E-CC6F-EFF3839BC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92" y="812293"/>
            <a:ext cx="10926147" cy="6059356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CD373CE2-A3B7-3B0D-D3E6-8DD68FFCFD2E}"/>
              </a:ext>
            </a:extLst>
          </p:cNvPr>
          <p:cNvSpPr/>
          <p:nvPr/>
        </p:nvSpPr>
        <p:spPr>
          <a:xfrm>
            <a:off x="9283959" y="2062232"/>
            <a:ext cx="1483568" cy="363727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6C50C525-E150-423D-9FE6-6F7DFA5576E1}"/>
              </a:ext>
            </a:extLst>
          </p:cNvPr>
          <p:cNvSpPr/>
          <p:nvPr/>
        </p:nvSpPr>
        <p:spPr>
          <a:xfrm>
            <a:off x="347772" y="996492"/>
            <a:ext cx="2815306" cy="5777532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6AC2C01-E3AE-47FA-A096-1E43EDA66FA8}"/>
              </a:ext>
            </a:extLst>
          </p:cNvPr>
          <p:cNvGrpSpPr/>
          <p:nvPr/>
        </p:nvGrpSpPr>
        <p:grpSpPr>
          <a:xfrm>
            <a:off x="4188247" y="1383746"/>
            <a:ext cx="3359858" cy="5390278"/>
            <a:chOff x="6211258" y="0"/>
            <a:chExt cx="4315427" cy="692331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9EDB30B-3540-44F3-8241-B1E0E5391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1258" y="0"/>
              <a:ext cx="2817487" cy="2535738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28575" cap="sq">
              <a:solidFill>
                <a:schemeClr val="accent1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A7AAF19-86C0-4072-B382-444ABD0B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1258" y="2674571"/>
              <a:ext cx="4315427" cy="4248743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28575" cap="sq">
              <a:solidFill>
                <a:schemeClr val="accent1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AB0A460-338C-4554-812F-BE821A3C9142}"/>
              </a:ext>
            </a:extLst>
          </p:cNvPr>
          <p:cNvSpPr txBox="1"/>
          <p:nvPr/>
        </p:nvSpPr>
        <p:spPr>
          <a:xfrm>
            <a:off x="1604697" y="2074993"/>
            <a:ext cx="2492990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dirty="0"/>
              <a:t>左側可縮小查詢範圍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C96042D-4F3D-484C-B9CB-926BB79E3710}"/>
              </a:ext>
            </a:extLst>
          </p:cNvPr>
          <p:cNvSpPr txBox="1"/>
          <p:nvPr/>
        </p:nvSpPr>
        <p:spPr>
          <a:xfrm>
            <a:off x="7207073" y="642549"/>
            <a:ext cx="1980029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dirty="0"/>
              <a:t>或透過進階查詢</a:t>
            </a:r>
            <a:endParaRPr lang="en-US" altLang="zh-TW" sz="2000" dirty="0"/>
          </a:p>
          <a:p>
            <a:r>
              <a:rPr lang="zh-TW" altLang="en-US" sz="2000" dirty="0"/>
              <a:t>縮小查詢範圍</a:t>
            </a:r>
          </a:p>
        </p:txBody>
      </p:sp>
      <p:sp>
        <p:nvSpPr>
          <p:cNvPr id="18" name="圓角矩形 18">
            <a:extLst>
              <a:ext uri="{FF2B5EF4-FFF2-40B4-BE49-F238E27FC236}">
                <a16:creationId xmlns:a16="http://schemas.microsoft.com/office/drawing/2014/main" id="{96B6AB5F-F9D4-4B5B-9ECB-8042E6601D44}"/>
              </a:ext>
            </a:extLst>
          </p:cNvPr>
          <p:cNvSpPr/>
          <p:nvPr/>
        </p:nvSpPr>
        <p:spPr>
          <a:xfrm>
            <a:off x="7981950" y="1395017"/>
            <a:ext cx="981075" cy="44330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4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7"/>
          <p:cNvSpPr txBox="1"/>
          <p:nvPr/>
        </p:nvSpPr>
        <p:spPr>
          <a:xfrm>
            <a:off x="10032746" y="6452364"/>
            <a:ext cx="39793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12700">
              <a:lnSpc>
                <a:spcPts val="1315"/>
              </a:lnSpc>
              <a:defRPr sz="1100" spc="-5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>
            <a:r>
              <a:rPr lang="en-US" altLang="zh-TW" dirty="0"/>
              <a:t>21</a:t>
            </a:r>
            <a:endParaRPr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3269C79-1E92-C08E-CC32-7FFD24B50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27" y="0"/>
            <a:ext cx="9525909" cy="6858000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DEEF221D-05CD-95CA-EB56-05BE7063FC02}"/>
              </a:ext>
            </a:extLst>
          </p:cNvPr>
          <p:cNvGrpSpPr/>
          <p:nvPr/>
        </p:nvGrpSpPr>
        <p:grpSpPr>
          <a:xfrm>
            <a:off x="111966" y="1371766"/>
            <a:ext cx="3974842" cy="522348"/>
            <a:chOff x="111966" y="1371766"/>
            <a:chExt cx="3974842" cy="522348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040A6E7F-6BC6-85B0-3758-C131932E669F}"/>
                </a:ext>
              </a:extLst>
            </p:cNvPr>
            <p:cNvSpPr/>
            <p:nvPr/>
          </p:nvSpPr>
          <p:spPr>
            <a:xfrm>
              <a:off x="1455575" y="1371766"/>
              <a:ext cx="2631233" cy="522348"/>
            </a:xfrm>
            <a:custGeom>
              <a:avLst/>
              <a:gdLst/>
              <a:ahLst/>
              <a:cxnLst/>
              <a:rect l="l" t="t" r="r" b="b"/>
              <a:pathLst>
                <a:path w="2239010" h="478789">
                  <a:moveTo>
                    <a:pt x="0" y="478536"/>
                  </a:moveTo>
                  <a:lnTo>
                    <a:pt x="2238755" y="478536"/>
                  </a:lnTo>
                  <a:lnTo>
                    <a:pt x="2238755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C132D931-6B5E-B787-83B5-09952BC3AC2B}"/>
                </a:ext>
              </a:extLst>
            </p:cNvPr>
            <p:cNvSpPr txBox="1"/>
            <p:nvPr/>
          </p:nvSpPr>
          <p:spPr>
            <a:xfrm>
              <a:off x="111966" y="1371766"/>
              <a:ext cx="1343609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設定欄位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11966" y="1894114"/>
            <a:ext cx="3974842" cy="522348"/>
            <a:chOff x="111966" y="1894114"/>
            <a:chExt cx="3974842" cy="522348"/>
          </a:xfrm>
        </p:grpSpPr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988CD1F8-3BAE-14CD-11B9-A94BC89AD86E}"/>
                </a:ext>
              </a:extLst>
            </p:cNvPr>
            <p:cNvSpPr/>
            <p:nvPr/>
          </p:nvSpPr>
          <p:spPr>
            <a:xfrm>
              <a:off x="1455575" y="1894114"/>
              <a:ext cx="2631233" cy="522348"/>
            </a:xfrm>
            <a:custGeom>
              <a:avLst/>
              <a:gdLst/>
              <a:ahLst/>
              <a:cxnLst/>
              <a:rect l="l" t="t" r="r" b="b"/>
              <a:pathLst>
                <a:path w="2239010" h="478789">
                  <a:moveTo>
                    <a:pt x="0" y="478536"/>
                  </a:moveTo>
                  <a:lnTo>
                    <a:pt x="2238755" y="478536"/>
                  </a:lnTo>
                  <a:lnTo>
                    <a:pt x="2238755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F6327C59-70F5-6843-347B-7F8AE9950391}"/>
                </a:ext>
              </a:extLst>
            </p:cNvPr>
            <p:cNvSpPr txBox="1"/>
            <p:nvPr/>
          </p:nvSpPr>
          <p:spPr>
            <a:xfrm>
              <a:off x="111966" y="1955233"/>
              <a:ext cx="1355101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布林邏輯</a:t>
              </a: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11966" y="3351045"/>
            <a:ext cx="9772422" cy="3432310"/>
            <a:chOff x="111966" y="3351045"/>
            <a:chExt cx="9772422" cy="3432310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BFFC5F7A-A38F-126C-D022-46ADBBDB3A33}"/>
                </a:ext>
              </a:extLst>
            </p:cNvPr>
            <p:cNvSpPr txBox="1"/>
            <p:nvPr/>
          </p:nvSpPr>
          <p:spPr>
            <a:xfrm>
              <a:off x="111966" y="3351045"/>
              <a:ext cx="1812602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設更多條件值</a:t>
              </a:r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A81A47D9-DC01-74A0-EDFA-9437C62C12FB}"/>
                </a:ext>
              </a:extLst>
            </p:cNvPr>
            <p:cNvSpPr/>
            <p:nvPr/>
          </p:nvSpPr>
          <p:spPr>
            <a:xfrm>
              <a:off x="1612963" y="3751155"/>
              <a:ext cx="8271425" cy="3032200"/>
            </a:xfrm>
            <a:custGeom>
              <a:avLst/>
              <a:gdLst/>
              <a:ahLst/>
              <a:cxnLst/>
              <a:rect l="l" t="t" r="r" b="b"/>
              <a:pathLst>
                <a:path w="2239010" h="478789">
                  <a:moveTo>
                    <a:pt x="0" y="478536"/>
                  </a:moveTo>
                  <a:lnTo>
                    <a:pt x="2238755" y="478536"/>
                  </a:lnTo>
                  <a:lnTo>
                    <a:pt x="2238755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18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534" y="2384436"/>
            <a:ext cx="3656393" cy="2969578"/>
          </a:xfrm>
          <a:prstGeom prst="rect">
            <a:avLst/>
          </a:prstGeom>
        </p:spPr>
      </p:pic>
      <p:sp>
        <p:nvSpPr>
          <p:cNvPr id="28" name="Freeform 16">
            <a:extLst>
              <a:ext uri="{FF2B5EF4-FFF2-40B4-BE49-F238E27FC236}">
                <a16:creationId xmlns:a16="http://schemas.microsoft.com/office/drawing/2014/main" id="{3EF99882-37D4-4395-9015-D1A3DF2EE67A}"/>
              </a:ext>
            </a:extLst>
          </p:cNvPr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借書集點換好禮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15073" y="542966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endParaRPr lang="zh-TW" altLang="en-US" sz="3200" b="1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CDF3C80-A132-4C7A-9DF1-810A5C559D61}"/>
              </a:ext>
            </a:extLst>
          </p:cNvPr>
          <p:cNvGrpSpPr/>
          <p:nvPr/>
        </p:nvGrpSpPr>
        <p:grpSpPr>
          <a:xfrm>
            <a:off x="7579185" y="1158389"/>
            <a:ext cx="3307470" cy="1549568"/>
            <a:chOff x="6890743" y="923954"/>
            <a:chExt cx="3307470" cy="154956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839" y="923954"/>
              <a:ext cx="3299374" cy="1468899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6890743" y="2104190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150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元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299" y="1293391"/>
            <a:ext cx="4948920" cy="4948920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3803337" y="5328106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快扣手機背帶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:300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843771" y="5344479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小米藍芽耳機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:500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sp>
        <p:nvSpPr>
          <p:cNvPr id="30" name="文字方塊 29"/>
          <p:cNvSpPr txBox="1"/>
          <p:nvPr/>
        </p:nvSpPr>
        <p:spPr>
          <a:xfrm rot="21014699">
            <a:off x="-413576" y="3850405"/>
            <a:ext cx="13390339" cy="5847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pc="600" dirty="0"/>
              <a:t>數量</a:t>
            </a:r>
            <a:r>
              <a:rPr lang="zh-TW" altLang="en-US" sz="3200" spc="600" dirty="0"/>
              <a:t>有限</a:t>
            </a:r>
            <a:r>
              <a:rPr lang="zh-TW" altLang="en-US" spc="600" dirty="0"/>
              <a:t>，換完為止！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214026" y="2699311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麥當勞商品券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:130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C77677D-5225-41CB-9EC2-329055044C9D}"/>
              </a:ext>
            </a:extLst>
          </p:cNvPr>
          <p:cNvGrpSpPr/>
          <p:nvPr/>
        </p:nvGrpSpPr>
        <p:grpSpPr>
          <a:xfrm>
            <a:off x="403860" y="765955"/>
            <a:ext cx="6494979" cy="1138773"/>
            <a:chOff x="403860" y="765955"/>
            <a:chExt cx="6494979" cy="1138773"/>
          </a:xfrm>
        </p:grpSpPr>
        <p:grpSp>
          <p:nvGrpSpPr>
            <p:cNvPr id="18" name="群組 17"/>
            <p:cNvGrpSpPr/>
            <p:nvPr/>
          </p:nvGrpSpPr>
          <p:grpSpPr>
            <a:xfrm>
              <a:off x="403860" y="803458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04949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sp>
          <p:nvSpPr>
            <p:cNvPr id="15" name="文字方塊 14"/>
            <p:cNvSpPr txBox="1"/>
            <p:nvPr/>
          </p:nvSpPr>
          <p:spPr>
            <a:xfrm>
              <a:off x="954653" y="765955"/>
              <a:ext cx="594418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</a:t>
              </a:r>
              <a:b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集點</a:t>
              </a:r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換好禮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868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BFE9A9-0E0D-430C-BEC0-1FC2021A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34" y="512601"/>
            <a:ext cx="11683046" cy="3182322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DE3C279E-2F08-5E48-DF11-B1CDE057201C}"/>
              </a:ext>
            </a:extLst>
          </p:cNvPr>
          <p:cNvSpPr/>
          <p:nvPr/>
        </p:nvSpPr>
        <p:spPr>
          <a:xfrm>
            <a:off x="11350255" y="653309"/>
            <a:ext cx="709125" cy="531679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63BE181-29DB-207F-3C8D-47C98A3E4E53}"/>
              </a:ext>
            </a:extLst>
          </p:cNvPr>
          <p:cNvGrpSpPr/>
          <p:nvPr/>
        </p:nvGrpSpPr>
        <p:grpSpPr>
          <a:xfrm>
            <a:off x="2694157" y="1335633"/>
            <a:ext cx="8891676" cy="5131690"/>
            <a:chOff x="2560807" y="1418400"/>
            <a:chExt cx="8891676" cy="513169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FB310CC-C9C7-ED63-287C-EC3DC0088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0807" y="1418400"/>
              <a:ext cx="6131615" cy="5131690"/>
            </a:xfrm>
            <a:prstGeom prst="rect">
              <a:avLst/>
            </a:prstGeom>
            <a:ln w="38100" cap="sq">
              <a:solidFill>
                <a:schemeClr val="accent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" name="向右箭號 5">
              <a:extLst>
                <a:ext uri="{FF2B5EF4-FFF2-40B4-BE49-F238E27FC236}">
                  <a16:creationId xmlns:a16="http://schemas.microsoft.com/office/drawing/2014/main" id="{E3C41EF9-B747-3E20-0139-5A7E60165500}"/>
                </a:ext>
              </a:extLst>
            </p:cNvPr>
            <p:cNvSpPr/>
            <p:nvPr/>
          </p:nvSpPr>
          <p:spPr>
            <a:xfrm rot="8225601">
              <a:off x="8757335" y="2091115"/>
              <a:ext cx="2695148" cy="703286"/>
            </a:xfrm>
            <a:prstGeom prst="rightArrow">
              <a:avLst/>
            </a:prstGeom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9D81F7A7-ED93-411F-9E58-89B796B3C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3" t="11732" r="6663" b="30644"/>
          <a:stretch/>
        </p:blipFill>
        <p:spPr>
          <a:xfrm>
            <a:off x="4323265" y="117446"/>
            <a:ext cx="4362504" cy="410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6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EE305D4-2255-8290-7F24-089BFE28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46" y="895738"/>
            <a:ext cx="11707859" cy="587016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69070" y="192738"/>
            <a:ext cx="3731260" cy="6222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期刊瀏覽</a:t>
            </a:r>
            <a:endParaRPr b="1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81A47D9-DC01-74A0-EDFA-9437C62C12FB}"/>
              </a:ext>
            </a:extLst>
          </p:cNvPr>
          <p:cNvSpPr/>
          <p:nvPr/>
        </p:nvSpPr>
        <p:spPr>
          <a:xfrm>
            <a:off x="628651" y="4095749"/>
            <a:ext cx="1866900" cy="2811973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327C59-70F5-6843-347B-7F8AE9950391}"/>
              </a:ext>
            </a:extLst>
          </p:cNvPr>
          <p:cNvSpPr txBox="1"/>
          <p:nvPr/>
        </p:nvSpPr>
        <p:spPr>
          <a:xfrm>
            <a:off x="600076" y="3064013"/>
            <a:ext cx="2794965" cy="101566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也可從首頁下方</a:t>
            </a:r>
            <a:endParaRPr lang="en-US" altLang="zh-TW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透過瀏覽的方式</a:t>
            </a:r>
            <a:b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尋找特定期刊</a:t>
            </a:r>
          </a:p>
        </p:txBody>
      </p:sp>
    </p:spTree>
    <p:extLst>
      <p:ext uri="{BB962C8B-B14F-4D97-AF65-F5344CB8AC3E}">
        <p14:creationId xmlns:p14="http://schemas.microsoft.com/office/powerpoint/2010/main" val="35569194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39BF09-D87B-9D06-DB00-5E8BA5624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8825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75FABBAD-F1E5-2290-8FD6-8DD5CEAF6432}"/>
              </a:ext>
            </a:extLst>
          </p:cNvPr>
          <p:cNvSpPr/>
          <p:nvPr/>
        </p:nvSpPr>
        <p:spPr>
          <a:xfrm>
            <a:off x="92073" y="2743448"/>
            <a:ext cx="2828409" cy="4114551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文字方塊 4"/>
          <p:cNvSpPr txBox="1"/>
          <p:nvPr/>
        </p:nvSpPr>
        <p:spPr>
          <a:xfrm flipH="1">
            <a:off x="1367868" y="3446389"/>
            <a:ext cx="13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1367868" y="3831109"/>
            <a:ext cx="13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1245948" y="5810638"/>
            <a:ext cx="13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879A705-2A3B-4CDB-B6E2-F856AFCF0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8" t="42780" r="69245" b="7742"/>
          <a:stretch/>
        </p:blipFill>
        <p:spPr>
          <a:xfrm>
            <a:off x="3512973" y="2189816"/>
            <a:ext cx="2439635" cy="458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向右箭號 5">
            <a:extLst>
              <a:ext uri="{FF2B5EF4-FFF2-40B4-BE49-F238E27FC236}">
                <a16:creationId xmlns:a16="http://schemas.microsoft.com/office/drawing/2014/main" id="{83F118F5-1097-430B-9800-72BAAB20916D}"/>
              </a:ext>
            </a:extLst>
          </p:cNvPr>
          <p:cNvSpPr/>
          <p:nvPr/>
        </p:nvSpPr>
        <p:spPr>
          <a:xfrm rot="20306261" flipV="1">
            <a:off x="2347572" y="4709012"/>
            <a:ext cx="1278176" cy="286092"/>
          </a:xfrm>
          <a:prstGeom prst="rightArrow">
            <a:avLst>
              <a:gd name="adj1" fmla="val 50000"/>
              <a:gd name="adj2" fmla="val 1240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5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EF997CD-F826-9FC7-7EA4-1958F2B3E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91" y="0"/>
            <a:ext cx="9416018" cy="6858000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33C3F467-BCFD-F1EF-C7F9-17C643AC89F8}"/>
              </a:ext>
            </a:extLst>
          </p:cNvPr>
          <p:cNvSpPr/>
          <p:nvPr/>
        </p:nvSpPr>
        <p:spPr>
          <a:xfrm>
            <a:off x="1726163" y="2705876"/>
            <a:ext cx="2948473" cy="541177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97547D3-3D4D-4DDC-F331-A9AF52A4ABDF}"/>
              </a:ext>
            </a:extLst>
          </p:cNvPr>
          <p:cNvSpPr/>
          <p:nvPr/>
        </p:nvSpPr>
        <p:spPr>
          <a:xfrm>
            <a:off x="1726162" y="4240761"/>
            <a:ext cx="3797560" cy="541177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4465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889462" y="1645745"/>
            <a:ext cx="10814857" cy="34606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9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華藝</a:t>
            </a:r>
            <a:r>
              <a:rPr lang="zh-TW" altLang="en-US" sz="54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下載練習</a:t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利用華藝線上圖書館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找到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篇電子論文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下載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篇論文在桌面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抽禮券～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E61ED4-6433-46AD-BA9D-67C72DD1576B}"/>
              </a:ext>
            </a:extLst>
          </p:cNvPr>
          <p:cNvSpPr txBox="1"/>
          <p:nvPr/>
        </p:nvSpPr>
        <p:spPr>
          <a:xfrm>
            <a:off x="9459286" y="6383914"/>
            <a:ext cx="27327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hlinkClick r:id="rId2"/>
              </a:rPr>
              <a:t>https://tw.piliapp.com/random/wheel/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087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F804BC3A-35AA-4564-BF40-4513CCF7F56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1975" y="3435295"/>
            <a:ext cx="3550023" cy="3422701"/>
          </a:xfrm>
          <a:prstGeom prst="rect">
            <a:avLst/>
          </a:prstGeom>
        </p:spPr>
      </p:pic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112864" y="3019847"/>
            <a:ext cx="65041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重點電子資源</a:t>
            </a:r>
            <a:endParaRPr lang="en-US" altLang="zh-TW" dirty="0"/>
          </a:p>
          <a:p>
            <a:pPr algn="ctr"/>
            <a:r>
              <a:rPr lang="en-US" altLang="zh-TW" sz="4400" spc="0" dirty="0"/>
              <a:t>Science Direct On Line</a:t>
            </a:r>
            <a:br>
              <a:rPr lang="en-US" altLang="zh-TW" sz="4400" spc="0" dirty="0"/>
            </a:br>
            <a:r>
              <a:rPr lang="en-US" altLang="zh-TW" sz="4400" spc="0" dirty="0"/>
              <a:t>(SDOL)</a:t>
            </a: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0ADD6F2C-87FF-4B01-93CE-3DBB0A5BEB7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220" y="670559"/>
            <a:ext cx="1050543" cy="1152144"/>
          </a:xfrm>
          <a:prstGeom prst="rect">
            <a:avLst/>
          </a:prstGeom>
        </p:spPr>
      </p:pic>
      <p:pic>
        <p:nvPicPr>
          <p:cNvPr id="11" name="object 6">
            <a:extLst>
              <a:ext uri="{FF2B5EF4-FFF2-40B4-BE49-F238E27FC236}">
                <a16:creationId xmlns:a16="http://schemas.microsoft.com/office/drawing/2014/main" id="{2D3C1B74-9AD1-4476-8848-74C0DDB8DC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8170" y="1187703"/>
            <a:ext cx="2174207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5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502" y="285162"/>
            <a:ext cx="698076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000" b="0" spc="-13" dirty="0">
                <a:solidFill>
                  <a:srgbClr val="52555A"/>
                </a:solidFill>
                <a:latin typeface="Microsoft JhengHei"/>
                <a:cs typeface="Microsoft JhengHei"/>
              </a:rPr>
              <a:t>內容涵蓋</a:t>
            </a:r>
            <a:r>
              <a:rPr sz="4000" spc="-13" dirty="0">
                <a:solidFill>
                  <a:srgbClr val="00AF50"/>
                </a:solidFill>
                <a:latin typeface="Microsoft JhengHei"/>
                <a:cs typeface="Microsoft JhengHei"/>
              </a:rPr>
              <a:t>四</a:t>
            </a:r>
            <a:r>
              <a:rPr sz="4000" b="0" spc="-13" dirty="0">
                <a:solidFill>
                  <a:srgbClr val="52555A"/>
                </a:solidFill>
                <a:latin typeface="Microsoft JhengHei"/>
                <a:cs typeface="Microsoft JhengHei"/>
              </a:rPr>
              <a:t>大主題</a:t>
            </a:r>
            <a:r>
              <a:rPr sz="4000" spc="40" dirty="0">
                <a:solidFill>
                  <a:srgbClr val="52555A"/>
                </a:solidFill>
              </a:rPr>
              <a:t>, </a:t>
            </a:r>
            <a:r>
              <a:rPr sz="4000" spc="-13" dirty="0">
                <a:solidFill>
                  <a:srgbClr val="00AF50"/>
                </a:solidFill>
              </a:rPr>
              <a:t>24</a:t>
            </a:r>
            <a:r>
              <a:rPr sz="4000" b="0" spc="-27" dirty="0">
                <a:solidFill>
                  <a:srgbClr val="52555A"/>
                </a:solidFill>
                <a:latin typeface="Microsoft JhengHei"/>
                <a:cs typeface="Microsoft JhengHei"/>
              </a:rPr>
              <a:t>個子主題</a:t>
            </a:r>
            <a:endParaRPr sz="4000">
              <a:latin typeface="Microsoft JhengHei"/>
              <a:cs typeface="Microsoft JhengHe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33819" y="6277389"/>
            <a:ext cx="11006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67" dirty="0">
                <a:solidFill>
                  <a:srgbClr val="97999B"/>
                </a:solidFill>
                <a:latin typeface="Arial MT"/>
                <a:cs typeface="Arial MT"/>
              </a:rPr>
              <a:t>6</a:t>
            </a:r>
            <a:endParaRPr sz="1067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632" y="1032255"/>
            <a:ext cx="11681968" cy="53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53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822" y="1365968"/>
            <a:ext cx="10551341" cy="61070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16</a:t>
            </a:r>
            <a:endParaRPr sz="1067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7894" y="596177"/>
            <a:ext cx="5953318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快速</a:t>
            </a:r>
            <a:r>
              <a:rPr lang="en-US" altLang="zh-TW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</a:t>
            </a:r>
            <a:r>
              <a:rPr sz="3600" spc="-4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進階搜尋</a:t>
            </a:r>
            <a:r>
              <a:rPr sz="3600" spc="-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sz="3600" spc="-4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首頁上</a:t>
            </a: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方</a:t>
            </a:r>
            <a:r>
              <a:rPr sz="3600" spc="-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8" name="object 8"/>
          <p:cNvSpPr/>
          <p:nvPr/>
        </p:nvSpPr>
        <p:spPr>
          <a:xfrm>
            <a:off x="9917175" y="1525015"/>
            <a:ext cx="1391920" cy="463973"/>
          </a:xfrm>
          <a:custGeom>
            <a:avLst/>
            <a:gdLst/>
            <a:ahLst/>
            <a:cxnLst/>
            <a:rect l="l" t="t" r="r" b="b"/>
            <a:pathLst>
              <a:path w="1043940" h="347980">
                <a:moveTo>
                  <a:pt x="0" y="347472"/>
                </a:moveTo>
                <a:lnTo>
                  <a:pt x="1043940" y="347472"/>
                </a:lnTo>
                <a:lnTo>
                  <a:pt x="1043940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10016236" y="741341"/>
            <a:ext cx="16594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進階搜尋</a:t>
            </a:r>
            <a:endParaRPr sz="3200" dirty="0">
              <a:latin typeface="Microsoft JhengHei"/>
              <a:cs typeface="Microsoft JhengHe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2942336" y="1839058"/>
            <a:ext cx="8761984" cy="4787684"/>
            <a:chOff x="2942336" y="1839058"/>
            <a:chExt cx="8761984" cy="4787684"/>
          </a:xfrm>
        </p:grpSpPr>
        <p:grpSp>
          <p:nvGrpSpPr>
            <p:cNvPr id="25" name="群組 24"/>
            <p:cNvGrpSpPr/>
            <p:nvPr/>
          </p:nvGrpSpPr>
          <p:grpSpPr>
            <a:xfrm>
              <a:off x="2942336" y="1839058"/>
              <a:ext cx="8761984" cy="4787684"/>
              <a:chOff x="2942336" y="1839058"/>
              <a:chExt cx="8761984" cy="4787684"/>
            </a:xfrm>
          </p:grpSpPr>
          <p:pic>
            <p:nvPicPr>
              <p:cNvPr id="4" name="object 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942336" y="2168143"/>
                <a:ext cx="8046720" cy="4435854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 rot="6233231">
                <a:off x="10092265" y="1908908"/>
                <a:ext cx="53255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99414" h="294639">
                    <a:moveTo>
                      <a:pt x="189776" y="194781"/>
                    </a:moveTo>
                    <a:lnTo>
                      <a:pt x="146177" y="257301"/>
                    </a:lnTo>
                    <a:lnTo>
                      <a:pt x="399034" y="294259"/>
                    </a:lnTo>
                    <a:lnTo>
                      <a:pt x="356786" y="216535"/>
                    </a:lnTo>
                    <a:lnTo>
                      <a:pt x="220980" y="216535"/>
                    </a:lnTo>
                    <a:lnTo>
                      <a:pt x="189776" y="194781"/>
                    </a:lnTo>
                    <a:close/>
                  </a:path>
                  <a:path w="399414" h="294639">
                    <a:moveTo>
                      <a:pt x="233351" y="132295"/>
                    </a:moveTo>
                    <a:lnTo>
                      <a:pt x="189776" y="194781"/>
                    </a:lnTo>
                    <a:lnTo>
                      <a:pt x="220980" y="216535"/>
                    </a:lnTo>
                    <a:lnTo>
                      <a:pt x="264541" y="154050"/>
                    </a:lnTo>
                    <a:lnTo>
                      <a:pt x="233351" y="132295"/>
                    </a:lnTo>
                    <a:close/>
                  </a:path>
                  <a:path w="399414" h="294639">
                    <a:moveTo>
                      <a:pt x="276987" y="69723"/>
                    </a:moveTo>
                    <a:lnTo>
                      <a:pt x="233351" y="132295"/>
                    </a:lnTo>
                    <a:lnTo>
                      <a:pt x="264541" y="154050"/>
                    </a:lnTo>
                    <a:lnTo>
                      <a:pt x="220980" y="216535"/>
                    </a:lnTo>
                    <a:lnTo>
                      <a:pt x="356786" y="216535"/>
                    </a:lnTo>
                    <a:lnTo>
                      <a:pt x="276987" y="69723"/>
                    </a:lnTo>
                    <a:close/>
                  </a:path>
                  <a:path w="399414" h="294639">
                    <a:moveTo>
                      <a:pt x="43687" y="0"/>
                    </a:moveTo>
                    <a:lnTo>
                      <a:pt x="0" y="62484"/>
                    </a:lnTo>
                    <a:lnTo>
                      <a:pt x="189776" y="194781"/>
                    </a:lnTo>
                    <a:lnTo>
                      <a:pt x="233351" y="132295"/>
                    </a:lnTo>
                    <a:lnTo>
                      <a:pt x="43687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  <p:sp>
            <p:nvSpPr>
              <p:cNvPr id="12" name="object 12"/>
              <p:cNvSpPr txBox="1"/>
              <p:nvPr/>
            </p:nvSpPr>
            <p:spPr>
              <a:xfrm>
                <a:off x="5578347" y="2037081"/>
                <a:ext cx="327744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搜尋所有欄位除參考資料外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3" name="object 13"/>
              <p:cNvSpPr txBox="1"/>
              <p:nvPr/>
            </p:nvSpPr>
            <p:spPr>
              <a:xfrm>
                <a:off x="5009048" y="3037163"/>
                <a:ext cx="138514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期刊或書名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4" name="object 14"/>
              <p:cNvSpPr txBox="1"/>
              <p:nvPr/>
            </p:nvSpPr>
            <p:spPr>
              <a:xfrm>
                <a:off x="8956378" y="3088403"/>
                <a:ext cx="156548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年份</a:t>
                </a:r>
                <a:r>
                  <a:rPr sz="2133" b="1" spc="-27" dirty="0">
                    <a:solidFill>
                      <a:srgbClr val="FF0000"/>
                    </a:solidFill>
                    <a:latin typeface="Arial"/>
                    <a:cs typeface="Arial"/>
                  </a:rPr>
                  <a:t>(</a:t>
                </a: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或區間</a:t>
                </a:r>
                <a:r>
                  <a:rPr sz="2133" b="1" spc="-67" dirty="0">
                    <a:solidFill>
                      <a:srgbClr val="FF0000"/>
                    </a:solidFill>
                    <a:latin typeface="Arial"/>
                    <a:cs typeface="Arial"/>
                  </a:rPr>
                  <a:t>)</a:t>
                </a:r>
                <a:endParaRPr sz="2133">
                  <a:latin typeface="Arial"/>
                  <a:cs typeface="Arial"/>
                </a:endParaRPr>
              </a:p>
            </p:txBody>
          </p:sp>
          <p:pic>
            <p:nvPicPr>
              <p:cNvPr id="15" name="object 1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851136" y="3580384"/>
                <a:ext cx="1853184" cy="475488"/>
              </a:xfrm>
              <a:prstGeom prst="rect">
                <a:avLst/>
              </a:prstGeom>
            </p:spPr>
          </p:pic>
          <p:sp>
            <p:nvSpPr>
              <p:cNvPr id="16" name="object 16"/>
              <p:cNvSpPr txBox="1"/>
              <p:nvPr/>
            </p:nvSpPr>
            <p:spPr>
              <a:xfrm>
                <a:off x="3940217" y="4136474"/>
                <a:ext cx="84666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7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作者名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7" name="object 17"/>
              <p:cNvSpPr txBox="1"/>
              <p:nvPr/>
            </p:nvSpPr>
            <p:spPr>
              <a:xfrm>
                <a:off x="9357021" y="4092109"/>
                <a:ext cx="138514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作者機構名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8" name="object 18"/>
              <p:cNvSpPr txBox="1"/>
              <p:nvPr/>
            </p:nvSpPr>
            <p:spPr>
              <a:xfrm>
                <a:off x="3940217" y="5121588"/>
                <a:ext cx="304800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67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卷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9" name="object 19"/>
              <p:cNvSpPr txBox="1"/>
              <p:nvPr/>
            </p:nvSpPr>
            <p:spPr>
              <a:xfrm>
                <a:off x="6321212" y="5023646"/>
                <a:ext cx="304800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67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期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20" name="object 20"/>
              <p:cNvSpPr txBox="1"/>
              <p:nvPr/>
            </p:nvSpPr>
            <p:spPr>
              <a:xfrm>
                <a:off x="8873406" y="5103301"/>
                <a:ext cx="575733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53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頁數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21" name="object 21"/>
              <p:cNvSpPr txBox="1"/>
              <p:nvPr/>
            </p:nvSpPr>
            <p:spPr>
              <a:xfrm>
                <a:off x="4651755" y="6091259"/>
                <a:ext cx="1656080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顯示所有欄位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22" name="object 22"/>
              <p:cNvSpPr txBox="1"/>
              <p:nvPr/>
            </p:nvSpPr>
            <p:spPr>
              <a:xfrm>
                <a:off x="8618729" y="6282267"/>
                <a:ext cx="57488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53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搜尋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</p:grpSp>
        <p:pic>
          <p:nvPicPr>
            <p:cNvPr id="24" name="object 24"/>
            <p:cNvPicPr/>
            <p:nvPr/>
          </p:nvPicPr>
          <p:blipFill rotWithShape="1">
            <a:blip r:embed="rId6" cstate="print"/>
            <a:srcRect b="7973"/>
            <a:stretch/>
          </p:blipFill>
          <p:spPr>
            <a:xfrm>
              <a:off x="9393344" y="6086012"/>
              <a:ext cx="1395984" cy="517985"/>
            </a:xfrm>
            <a:prstGeom prst="rect">
              <a:avLst/>
            </a:prstGeom>
          </p:spPr>
        </p:pic>
      </p:grpSp>
      <p:sp>
        <p:nvSpPr>
          <p:cNvPr id="27" name="object 10">
            <a:extLst>
              <a:ext uri="{FF2B5EF4-FFF2-40B4-BE49-F238E27FC236}">
                <a16:creationId xmlns:a16="http://schemas.microsoft.com/office/drawing/2014/main" id="{AADBEB05-7C33-45EA-8004-8E5EA683D7FF}"/>
              </a:ext>
            </a:extLst>
          </p:cNvPr>
          <p:cNvSpPr txBox="1"/>
          <p:nvPr/>
        </p:nvSpPr>
        <p:spPr>
          <a:xfrm>
            <a:off x="405025" y="205771"/>
            <a:ext cx="5991789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SDOL</a:t>
            </a:r>
            <a:r>
              <a:rPr lang="zh-TW" altLang="en-US"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網址：</a:t>
            </a:r>
            <a:r>
              <a:rPr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0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MT"/>
                <a:hlinkClick r:id="rId7"/>
              </a:rPr>
              <a:t>https://www.sciencedirect.com/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  <a:cs typeface="Arial MT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C274EF2C-663D-4C72-9739-366A1B0D1831}"/>
              </a:ext>
            </a:extLst>
          </p:cNvPr>
          <p:cNvSpPr/>
          <p:nvPr/>
        </p:nvSpPr>
        <p:spPr>
          <a:xfrm>
            <a:off x="439955" y="1530457"/>
            <a:ext cx="269239" cy="26923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E4319B9C-8CC6-41F1-8D55-40E00EEFD1BD}"/>
              </a:ext>
            </a:extLst>
          </p:cNvPr>
          <p:cNvSpPr/>
          <p:nvPr/>
        </p:nvSpPr>
        <p:spPr>
          <a:xfrm>
            <a:off x="3056467" y="2440687"/>
            <a:ext cx="269239" cy="26923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021370A5-842E-4C49-A1EE-22AD1B581EFE}"/>
              </a:ext>
            </a:extLst>
          </p:cNvPr>
          <p:cNvSpPr/>
          <p:nvPr/>
        </p:nvSpPr>
        <p:spPr>
          <a:xfrm>
            <a:off x="3286640" y="1518583"/>
            <a:ext cx="269239" cy="26923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DFD321B4-D92C-4B38-8D77-DC44BF7031A6}"/>
              </a:ext>
            </a:extLst>
          </p:cNvPr>
          <p:cNvSpPr/>
          <p:nvPr/>
        </p:nvSpPr>
        <p:spPr>
          <a:xfrm>
            <a:off x="3056466" y="3429000"/>
            <a:ext cx="269239" cy="26923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22CD7109-E5F5-4527-BE80-BE3E94C0716B}"/>
              </a:ext>
            </a:extLst>
          </p:cNvPr>
          <p:cNvSpPr/>
          <p:nvPr/>
        </p:nvSpPr>
        <p:spPr>
          <a:xfrm>
            <a:off x="6096000" y="1525015"/>
            <a:ext cx="269239" cy="26923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6774622E-C3F4-44B3-BF6F-89820F20D083}"/>
              </a:ext>
            </a:extLst>
          </p:cNvPr>
          <p:cNvSpPr/>
          <p:nvPr/>
        </p:nvSpPr>
        <p:spPr>
          <a:xfrm>
            <a:off x="3056465" y="4425523"/>
            <a:ext cx="269239" cy="26923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646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16</a:t>
            </a:r>
            <a:endParaRPr sz="1067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7894" y="596177"/>
            <a:ext cx="5953318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快速</a:t>
            </a:r>
            <a:r>
              <a:rPr lang="en-US" altLang="zh-TW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</a:t>
            </a:r>
            <a:r>
              <a:rPr sz="3600" spc="-4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進階搜尋</a:t>
            </a:r>
            <a:r>
              <a:rPr sz="3600" spc="-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sz="3600" spc="-4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首頁上</a:t>
            </a: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方</a:t>
            </a:r>
            <a:r>
              <a:rPr sz="3600" spc="-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sp>
        <p:nvSpPr>
          <p:cNvPr id="27" name="object 10">
            <a:extLst>
              <a:ext uri="{FF2B5EF4-FFF2-40B4-BE49-F238E27FC236}">
                <a16:creationId xmlns:a16="http://schemas.microsoft.com/office/drawing/2014/main" id="{AADBEB05-7C33-45EA-8004-8E5EA683D7FF}"/>
              </a:ext>
            </a:extLst>
          </p:cNvPr>
          <p:cNvSpPr txBox="1"/>
          <p:nvPr/>
        </p:nvSpPr>
        <p:spPr>
          <a:xfrm>
            <a:off x="405025" y="205771"/>
            <a:ext cx="5991789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SDOL</a:t>
            </a:r>
            <a:r>
              <a:rPr lang="zh-TW" altLang="en-US"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網址：</a:t>
            </a:r>
            <a:r>
              <a:rPr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0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MT"/>
                <a:hlinkClick r:id="rId3"/>
              </a:rPr>
              <a:t>https://www.sciencedirect.com/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  <a:cs typeface="Arial MT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1A358574-C0F2-4D1C-8EC7-A5DCAB738C6E}"/>
              </a:ext>
            </a:extLst>
          </p:cNvPr>
          <p:cNvGrpSpPr/>
          <p:nvPr/>
        </p:nvGrpSpPr>
        <p:grpSpPr>
          <a:xfrm>
            <a:off x="2942336" y="1458144"/>
            <a:ext cx="8046720" cy="529029"/>
            <a:chOff x="2942336" y="6074967"/>
            <a:chExt cx="8046720" cy="529029"/>
          </a:xfrm>
        </p:grpSpPr>
        <p:pic>
          <p:nvPicPr>
            <p:cNvPr id="34" name="object 4">
              <a:extLst>
                <a:ext uri="{FF2B5EF4-FFF2-40B4-BE49-F238E27FC236}">
                  <a16:creationId xmlns:a16="http://schemas.microsoft.com/office/drawing/2014/main" id="{D8BFD45D-B50B-48AF-BDA8-35460FCE1E01}"/>
                </a:ext>
              </a:extLst>
            </p:cNvPr>
            <p:cNvPicPr/>
            <p:nvPr/>
          </p:nvPicPr>
          <p:blipFill rotWithShape="1">
            <a:blip r:embed="rId4" cstate="print"/>
            <a:srcRect t="88074"/>
            <a:stretch/>
          </p:blipFill>
          <p:spPr>
            <a:xfrm>
              <a:off x="2942336" y="6074967"/>
              <a:ext cx="8046720" cy="529029"/>
            </a:xfrm>
            <a:prstGeom prst="rect">
              <a:avLst/>
            </a:prstGeom>
          </p:spPr>
        </p:pic>
        <p:sp>
          <p:nvSpPr>
            <p:cNvPr id="35" name="object 21">
              <a:extLst>
                <a:ext uri="{FF2B5EF4-FFF2-40B4-BE49-F238E27FC236}">
                  <a16:creationId xmlns:a16="http://schemas.microsoft.com/office/drawing/2014/main" id="{32E7B92C-D6BE-4A3C-828D-651427B92582}"/>
                </a:ext>
              </a:extLst>
            </p:cNvPr>
            <p:cNvSpPr txBox="1"/>
            <p:nvPr/>
          </p:nvSpPr>
          <p:spPr>
            <a:xfrm>
              <a:off x="4651755" y="6091259"/>
              <a:ext cx="1656080" cy="344475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>
                <a:spcBef>
                  <a:spcPts val="127"/>
                </a:spcBef>
              </a:pPr>
              <a:r>
                <a:rPr sz="2133" b="1" spc="-40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顯示所有欄位</a:t>
              </a:r>
              <a:endParaRPr sz="2133">
                <a:latin typeface="Microsoft JhengHei"/>
                <a:cs typeface="Microsoft JhengHei"/>
              </a:endParaRPr>
            </a:p>
          </p:txBody>
        </p:sp>
      </p:grpSp>
      <p:sp>
        <p:nvSpPr>
          <p:cNvPr id="39" name="object 11">
            <a:extLst>
              <a:ext uri="{FF2B5EF4-FFF2-40B4-BE49-F238E27FC236}">
                <a16:creationId xmlns:a16="http://schemas.microsoft.com/office/drawing/2014/main" id="{11D514B8-6234-4758-9C68-FA0192622D2A}"/>
              </a:ext>
            </a:extLst>
          </p:cNvPr>
          <p:cNvSpPr/>
          <p:nvPr/>
        </p:nvSpPr>
        <p:spPr>
          <a:xfrm rot="318659">
            <a:off x="3267103" y="1862241"/>
            <a:ext cx="532553" cy="392853"/>
          </a:xfrm>
          <a:custGeom>
            <a:avLst/>
            <a:gdLst/>
            <a:ahLst/>
            <a:cxnLst/>
            <a:rect l="l" t="t" r="r" b="b"/>
            <a:pathLst>
              <a:path w="399414" h="294639">
                <a:moveTo>
                  <a:pt x="189776" y="194781"/>
                </a:moveTo>
                <a:lnTo>
                  <a:pt x="146177" y="257301"/>
                </a:lnTo>
                <a:lnTo>
                  <a:pt x="399034" y="294259"/>
                </a:lnTo>
                <a:lnTo>
                  <a:pt x="356786" y="216535"/>
                </a:lnTo>
                <a:lnTo>
                  <a:pt x="220980" y="216535"/>
                </a:lnTo>
                <a:lnTo>
                  <a:pt x="189776" y="194781"/>
                </a:lnTo>
                <a:close/>
              </a:path>
              <a:path w="399414" h="294639">
                <a:moveTo>
                  <a:pt x="233351" y="132295"/>
                </a:moveTo>
                <a:lnTo>
                  <a:pt x="189776" y="194781"/>
                </a:lnTo>
                <a:lnTo>
                  <a:pt x="220980" y="216535"/>
                </a:lnTo>
                <a:lnTo>
                  <a:pt x="264541" y="154050"/>
                </a:lnTo>
                <a:lnTo>
                  <a:pt x="233351" y="132295"/>
                </a:lnTo>
                <a:close/>
              </a:path>
              <a:path w="399414" h="294639">
                <a:moveTo>
                  <a:pt x="276987" y="69723"/>
                </a:moveTo>
                <a:lnTo>
                  <a:pt x="233351" y="132295"/>
                </a:lnTo>
                <a:lnTo>
                  <a:pt x="264541" y="154050"/>
                </a:lnTo>
                <a:lnTo>
                  <a:pt x="220980" y="216535"/>
                </a:lnTo>
                <a:lnTo>
                  <a:pt x="356786" y="216535"/>
                </a:lnTo>
                <a:lnTo>
                  <a:pt x="276987" y="69723"/>
                </a:lnTo>
                <a:close/>
              </a:path>
              <a:path w="399414" h="294639">
                <a:moveTo>
                  <a:pt x="43687" y="0"/>
                </a:moveTo>
                <a:lnTo>
                  <a:pt x="0" y="62484"/>
                </a:lnTo>
                <a:lnTo>
                  <a:pt x="189776" y="194781"/>
                </a:lnTo>
                <a:lnTo>
                  <a:pt x="233351" y="132295"/>
                </a:lnTo>
                <a:lnTo>
                  <a:pt x="4368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80BEA328-E313-44C4-A1EB-D73DA7813C97}"/>
              </a:ext>
            </a:extLst>
          </p:cNvPr>
          <p:cNvSpPr/>
          <p:nvPr/>
        </p:nvSpPr>
        <p:spPr>
          <a:xfrm>
            <a:off x="3045464" y="1490671"/>
            <a:ext cx="1542462" cy="463973"/>
          </a:xfrm>
          <a:custGeom>
            <a:avLst/>
            <a:gdLst/>
            <a:ahLst/>
            <a:cxnLst/>
            <a:rect l="l" t="t" r="r" b="b"/>
            <a:pathLst>
              <a:path w="1043940" h="347980">
                <a:moveTo>
                  <a:pt x="0" y="347472"/>
                </a:moveTo>
                <a:lnTo>
                  <a:pt x="1043940" y="347472"/>
                </a:lnTo>
                <a:lnTo>
                  <a:pt x="1043940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B7B08405-D7D1-4B8C-8069-3605CCA92F21}"/>
              </a:ext>
            </a:extLst>
          </p:cNvPr>
          <p:cNvGrpSpPr/>
          <p:nvPr/>
        </p:nvGrpSpPr>
        <p:grpSpPr>
          <a:xfrm>
            <a:off x="2942337" y="2220538"/>
            <a:ext cx="8046720" cy="4703611"/>
            <a:chOff x="504444" y="1230167"/>
            <a:chExt cx="8046720" cy="4703611"/>
          </a:xfrm>
        </p:grpSpPr>
        <p:sp>
          <p:nvSpPr>
            <p:cNvPr id="42" name="object 5">
              <a:extLst>
                <a:ext uri="{FF2B5EF4-FFF2-40B4-BE49-F238E27FC236}">
                  <a16:creationId xmlns:a16="http://schemas.microsoft.com/office/drawing/2014/main" id="{47723E50-F96F-476A-864F-3E0D0673EE8F}"/>
                </a:ext>
              </a:extLst>
            </p:cNvPr>
            <p:cNvSpPr/>
            <p:nvPr/>
          </p:nvSpPr>
          <p:spPr>
            <a:xfrm>
              <a:off x="768096" y="5916845"/>
              <a:ext cx="5190067" cy="16933"/>
            </a:xfrm>
            <a:custGeom>
              <a:avLst/>
              <a:gdLst/>
              <a:ahLst/>
              <a:cxnLst/>
              <a:rect l="l" t="t" r="r" b="b"/>
              <a:pathLst>
                <a:path w="3892550" h="12700">
                  <a:moveTo>
                    <a:pt x="0" y="12699"/>
                  </a:moveTo>
                  <a:lnTo>
                    <a:pt x="3892295" y="12699"/>
                  </a:lnTo>
                  <a:lnTo>
                    <a:pt x="3892295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43" name="object 7">
              <a:extLst>
                <a:ext uri="{FF2B5EF4-FFF2-40B4-BE49-F238E27FC236}">
                  <a16:creationId xmlns:a16="http://schemas.microsoft.com/office/drawing/2014/main" id="{17DFF10D-5A98-4EE0-A4B3-2F1D30084915}"/>
                </a:ext>
              </a:extLst>
            </p:cNvPr>
            <p:cNvPicPr/>
            <p:nvPr/>
          </p:nvPicPr>
          <p:blipFill rotWithShape="1">
            <a:blip r:embed="rId5" cstate="print"/>
            <a:srcRect r="16297"/>
            <a:stretch/>
          </p:blipFill>
          <p:spPr>
            <a:xfrm>
              <a:off x="504444" y="1402405"/>
              <a:ext cx="8046720" cy="3725027"/>
            </a:xfrm>
            <a:prstGeom prst="rect">
              <a:avLst/>
            </a:prstGeom>
          </p:spPr>
        </p:pic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97D7E1BE-C7BE-462D-958C-9054B0A39CAC}"/>
                </a:ext>
              </a:extLst>
            </p:cNvPr>
            <p:cNvSpPr txBox="1"/>
            <p:nvPr/>
          </p:nvSpPr>
          <p:spPr>
            <a:xfrm>
              <a:off x="4029879" y="1230167"/>
              <a:ext cx="3856567" cy="344475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>
                <a:spcBef>
                  <a:spcPts val="127"/>
                </a:spcBef>
              </a:pPr>
              <a:r>
                <a:rPr sz="2133" b="1" spc="-3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於文章標題</a:t>
              </a:r>
              <a:r>
                <a:rPr sz="2133" b="1" spc="53" dirty="0">
                  <a:solidFill>
                    <a:srgbClr val="FF0000"/>
                  </a:solidFill>
                  <a:latin typeface="Arial"/>
                  <a:cs typeface="Arial"/>
                </a:rPr>
                <a:t>, </a:t>
              </a:r>
              <a:r>
                <a:rPr sz="2133" b="1" spc="-3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摘要</a:t>
              </a:r>
              <a:r>
                <a:rPr sz="2133" b="1" spc="33" dirty="0">
                  <a:solidFill>
                    <a:srgbClr val="FF0000"/>
                  </a:solidFill>
                  <a:latin typeface="Arial"/>
                  <a:cs typeface="Arial"/>
                </a:rPr>
                <a:t>, </a:t>
              </a:r>
              <a:r>
                <a:rPr sz="2133" b="1" spc="-40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關鍵字內搜尋</a:t>
              </a:r>
              <a:endParaRPr sz="2133" dirty="0">
                <a:latin typeface="Microsoft JhengHei"/>
                <a:cs typeface="Microsoft JhengHei"/>
              </a:endParaRPr>
            </a:p>
          </p:txBody>
        </p:sp>
        <p:sp>
          <p:nvSpPr>
            <p:cNvPr id="45" name="object 15">
              <a:extLst>
                <a:ext uri="{FF2B5EF4-FFF2-40B4-BE49-F238E27FC236}">
                  <a16:creationId xmlns:a16="http://schemas.microsoft.com/office/drawing/2014/main" id="{4252B38F-EBC4-469E-A529-B2D723058809}"/>
                </a:ext>
              </a:extLst>
            </p:cNvPr>
            <p:cNvSpPr txBox="1"/>
            <p:nvPr/>
          </p:nvSpPr>
          <p:spPr>
            <a:xfrm>
              <a:off x="1749855" y="2224332"/>
              <a:ext cx="3656370" cy="2390805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>
                <a:spcBef>
                  <a:spcPts val="127"/>
                </a:spcBef>
              </a:pPr>
              <a:r>
                <a:rPr sz="2133" b="1" spc="-40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於文章標題內搜尋</a:t>
              </a:r>
              <a:endParaRPr lang="en-US" sz="213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r>
                <a:rPr lang="zh-TW" altLang="en-US" sz="2133" b="1" spc="-4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於參考資料內搜尋</a:t>
              </a: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r>
                <a:rPr lang="zh-TW" altLang="en-US" sz="2133" b="1" spc="-4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國際標準期刊</a:t>
              </a:r>
              <a:r>
                <a:rPr lang="en-US" altLang="zh-TW" sz="2133" b="1" spc="-1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/</a:t>
              </a:r>
              <a:r>
                <a:rPr lang="zh-TW" altLang="en-US" sz="2133" b="1" spc="-7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書號</a:t>
              </a:r>
              <a:endParaRPr lang="zh-TW" altLang="en-US" sz="213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49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20</a:t>
            </a:r>
            <a:endParaRPr sz="1067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3083" y="302058"/>
            <a:ext cx="3773562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z="3600" spc="-60" dirty="0">
                <a:latin typeface="Microsoft JhengHei"/>
                <a:cs typeface="Microsoft JhengHei"/>
              </a:rPr>
              <a:t>搜尋結果頁面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007" y="879855"/>
            <a:ext cx="11797792" cy="544169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3162" y="6534361"/>
            <a:ext cx="3048575" cy="152089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1798388" y="2008094"/>
            <a:ext cx="7166318" cy="1864659"/>
            <a:chOff x="1798388" y="2008094"/>
            <a:chExt cx="7166318" cy="1864659"/>
          </a:xfrm>
        </p:grpSpPr>
        <p:sp>
          <p:nvSpPr>
            <p:cNvPr id="6" name="object 6"/>
            <p:cNvSpPr txBox="1"/>
            <p:nvPr/>
          </p:nvSpPr>
          <p:spPr>
            <a:xfrm>
              <a:off x="1798388" y="2181700"/>
              <a:ext cx="1460500" cy="592598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933" marR="6773">
                <a:spcBef>
                  <a:spcPts val="140"/>
                </a:spcBef>
              </a:pPr>
              <a:r>
                <a:rPr sz="1867" b="1" spc="-1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推薦相關主題的出版品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343835" y="2008094"/>
              <a:ext cx="5620871" cy="186465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79052" y="3799279"/>
            <a:ext cx="2539180" cy="2598405"/>
            <a:chOff x="379052" y="3799279"/>
            <a:chExt cx="2539180" cy="2598405"/>
          </a:xfrm>
        </p:grpSpPr>
        <p:sp>
          <p:nvSpPr>
            <p:cNvPr id="10" name="object 10"/>
            <p:cNvSpPr txBox="1"/>
            <p:nvPr/>
          </p:nvSpPr>
          <p:spPr>
            <a:xfrm>
              <a:off x="1741153" y="5101979"/>
              <a:ext cx="1177079" cy="591743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sz="1867" b="1" spc="-27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可根據</a:t>
              </a:r>
              <a:br>
                <a:rPr lang="en-US" sz="1867" b="1" spc="-27" dirty="0">
                  <a:solidFill>
                    <a:srgbClr val="FF0000"/>
                  </a:solidFill>
                  <a:latin typeface="Microsoft JhengHei"/>
                  <a:cs typeface="Microsoft JhengHei"/>
                </a:rPr>
              </a:br>
              <a:r>
                <a:rPr sz="1867" b="1" spc="-27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條件限</a:t>
              </a:r>
              <a:r>
                <a:rPr sz="1867" b="1" spc="-67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縮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379052" y="3799279"/>
              <a:ext cx="2419699" cy="2598405"/>
            </a:xfrm>
            <a:custGeom>
              <a:avLst/>
              <a:gdLst/>
              <a:ahLst/>
              <a:cxnLst/>
              <a:rect l="l" t="t" r="r" b="b"/>
              <a:pathLst>
                <a:path w="1487804" h="312419">
                  <a:moveTo>
                    <a:pt x="0" y="312419"/>
                  </a:moveTo>
                  <a:lnTo>
                    <a:pt x="1487424" y="312419"/>
                  </a:lnTo>
                  <a:lnTo>
                    <a:pt x="1487424" y="0"/>
                  </a:lnTo>
                  <a:lnTo>
                    <a:pt x="0" y="0"/>
                  </a:lnTo>
                  <a:lnTo>
                    <a:pt x="0" y="31241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3345488" y="3885647"/>
            <a:ext cx="5288099" cy="2947186"/>
            <a:chOff x="3353877" y="3910814"/>
            <a:chExt cx="5288099" cy="2947186"/>
          </a:xfrm>
        </p:grpSpPr>
        <p:sp>
          <p:nvSpPr>
            <p:cNvPr id="7" name="object 7"/>
            <p:cNvSpPr txBox="1"/>
            <p:nvPr/>
          </p:nvSpPr>
          <p:spPr>
            <a:xfrm>
              <a:off x="6518317" y="4116494"/>
              <a:ext cx="985520" cy="30442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1867" b="1" spc="-20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搜尋結果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913371" y="6397685"/>
              <a:ext cx="1460500" cy="30442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1867" b="1" spc="-1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顯示每頁篇數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353877" y="3910814"/>
              <a:ext cx="5288099" cy="294718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9408693" y="3538124"/>
            <a:ext cx="2580106" cy="627785"/>
            <a:chOff x="9408693" y="3538124"/>
            <a:chExt cx="2580106" cy="627785"/>
          </a:xfrm>
        </p:grpSpPr>
        <p:sp>
          <p:nvSpPr>
            <p:cNvPr id="9" name="object 9"/>
            <p:cNvSpPr txBox="1"/>
            <p:nvPr/>
          </p:nvSpPr>
          <p:spPr>
            <a:xfrm>
              <a:off x="9408693" y="3538124"/>
              <a:ext cx="2580106" cy="30442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1867" b="1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排序方式</a:t>
              </a:r>
              <a:r>
                <a:rPr lang="zh-TW" altLang="en-US" sz="1867" b="1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：</a:t>
              </a:r>
              <a:r>
                <a:rPr sz="1867" b="1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相關性</a:t>
              </a:r>
              <a:r>
                <a:rPr sz="1867" b="1" dirty="0">
                  <a:solidFill>
                    <a:srgbClr val="FF0000"/>
                  </a:solidFill>
                  <a:latin typeface="Arial"/>
                  <a:cs typeface="Arial"/>
                </a:rPr>
                <a:t>/</a:t>
              </a:r>
              <a:r>
                <a:rPr sz="1867" b="1" spc="-3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日期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147944" y="3923392"/>
              <a:ext cx="1639031" cy="24251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9F3162F5-88F2-4B0F-8681-44867D3DF54C}"/>
              </a:ext>
            </a:extLst>
          </p:cNvPr>
          <p:cNvSpPr/>
          <p:nvPr/>
        </p:nvSpPr>
        <p:spPr>
          <a:xfrm>
            <a:off x="9610165" y="4338918"/>
            <a:ext cx="1981200" cy="1639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85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1666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今夏動次動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好夢眠眠</a:t>
            </a:r>
            <a:r>
              <a:rPr kumimoji="1" lang="en-US" altLang="zh-HK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閱讀推廣活動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F9E12E1-AF16-496A-9D93-BBE1BBF39F97}"/>
              </a:ext>
            </a:extLst>
          </p:cNvPr>
          <p:cNvGrpSpPr/>
          <p:nvPr/>
        </p:nvGrpSpPr>
        <p:grpSpPr>
          <a:xfrm>
            <a:off x="361315" y="701840"/>
            <a:ext cx="7980221" cy="1692771"/>
            <a:chOff x="361315" y="701840"/>
            <a:chExt cx="7980221" cy="1692771"/>
          </a:xfrm>
        </p:grpSpPr>
        <p:sp>
          <p:nvSpPr>
            <p:cNvPr id="15" name="文字方塊 14"/>
            <p:cNvSpPr txBox="1"/>
            <p:nvPr/>
          </p:nvSpPr>
          <p:spPr>
            <a:xfrm>
              <a:off x="893663" y="701840"/>
              <a:ext cx="7447873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借書、借影片、借電子書、使用電子資源。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10-12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月，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每個月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累計滿</a:t>
              </a:r>
              <a:r>
                <a:rPr lang="en-US" altLang="zh-TW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4000" b="1" dirty="0">
                  <a:solidFill>
                    <a:srgbClr val="E400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抽好獎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越多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中奬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機率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越高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～</a:t>
              </a: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61315" y="754063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11150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F56C2FB-FD1B-4599-9D0A-BF8C5F359E36}"/>
              </a:ext>
            </a:extLst>
          </p:cNvPr>
          <p:cNvGrpSpPr/>
          <p:nvPr/>
        </p:nvGrpSpPr>
        <p:grpSpPr>
          <a:xfrm>
            <a:off x="361315" y="2540197"/>
            <a:ext cx="4307741" cy="523220"/>
            <a:chOff x="361315" y="2540197"/>
            <a:chExt cx="4307741" cy="523220"/>
          </a:xfrm>
        </p:grpSpPr>
        <p:grpSp>
          <p:nvGrpSpPr>
            <p:cNvPr id="39" name="群組 38"/>
            <p:cNvGrpSpPr/>
            <p:nvPr/>
          </p:nvGrpSpPr>
          <p:grpSpPr>
            <a:xfrm>
              <a:off x="361315" y="2555029"/>
              <a:ext cx="461260" cy="457200"/>
              <a:chOff x="403860" y="803458"/>
              <a:chExt cx="461260" cy="457200"/>
            </a:xfrm>
          </p:grpSpPr>
          <p:sp>
            <p:nvSpPr>
              <p:cNvPr id="41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文本框 571"/>
              <p:cNvSpPr txBox="1"/>
              <p:nvPr/>
            </p:nvSpPr>
            <p:spPr>
              <a:xfrm>
                <a:off x="411150" y="845873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sp>
          <p:nvSpPr>
            <p:cNvPr id="47" name="文字方塊 46"/>
            <p:cNvSpPr txBox="1"/>
            <p:nvPr/>
          </p:nvSpPr>
          <p:spPr>
            <a:xfrm>
              <a:off x="893663" y="2540197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所有項目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累計滿百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抽：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74" y="166559"/>
            <a:ext cx="3299374" cy="1468899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1170224" y="380269"/>
            <a:ext cx="766557" cy="92333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TW" dirty="0"/>
              <a:t>100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200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300</a:t>
            </a:r>
            <a:r>
              <a:rPr lang="zh-TW" altLang="en-US" dirty="0"/>
              <a:t>元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448536" y="614763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/>
              <a:t>智慧體脂計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5284628" y="6202053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zh-TW" sz="2000" b="1" dirty="0"/>
              <a:t>磁吸</a:t>
            </a:r>
            <a:r>
              <a:rPr lang="en-US" altLang="zh-TW" sz="2000" b="1" dirty="0"/>
              <a:t>2</a:t>
            </a:r>
            <a:r>
              <a:rPr lang="zh-HK" altLang="zh-TW" sz="2000" b="1" dirty="0"/>
              <a:t>用保溫杯</a:t>
            </a:r>
            <a:endParaRPr lang="zh-TW" altLang="en-US" sz="2000" b="1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2505670" y="6194241"/>
            <a:ext cx="2752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5</a:t>
            </a:r>
            <a:r>
              <a:rPr lang="zh-TW" altLang="zh-TW" sz="2000" b="1" dirty="0"/>
              <a:t>合</a:t>
            </a:r>
            <a:r>
              <a:rPr lang="en-US" altLang="zh-TW" sz="2000" b="1" dirty="0"/>
              <a:t>1</a:t>
            </a:r>
            <a:r>
              <a:rPr lang="zh-TW" altLang="zh-TW" sz="2000" b="1" dirty="0"/>
              <a:t>萬用磁吸行動電源</a:t>
            </a: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05" y="4179166"/>
            <a:ext cx="1850609" cy="1981301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32" y="2860781"/>
            <a:ext cx="1532796" cy="333346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5" y="3945208"/>
            <a:ext cx="2970720" cy="2064928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9124103" y="3780159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11</a:t>
            </a:r>
            <a:r>
              <a:rPr lang="zh-TW" altLang="en-US" b="1" dirty="0"/>
              <a:t>月</a:t>
            </a:r>
            <a:r>
              <a:rPr lang="en-US" altLang="zh-TW" b="1" dirty="0"/>
              <a:t>:</a:t>
            </a:r>
            <a:r>
              <a:rPr lang="zh-HK" altLang="zh-TW" b="1" dirty="0"/>
              <a:t>磁吸式藍芽相機手把</a:t>
            </a:r>
            <a:endParaRPr lang="zh-TW" altLang="en-US" b="1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6603813" y="4121549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10</a:t>
            </a:r>
            <a:r>
              <a:rPr lang="zh-TW" altLang="en-US" b="1" dirty="0"/>
              <a:t>月</a:t>
            </a:r>
            <a:r>
              <a:rPr lang="en-US" altLang="zh-TW" b="1" dirty="0"/>
              <a:t>:</a:t>
            </a:r>
            <a:r>
              <a:rPr lang="zh-TW" altLang="zh-TW" b="1" dirty="0"/>
              <a:t>倒影拍攝神器</a:t>
            </a:r>
            <a:endParaRPr lang="zh-TW" altLang="en-US" b="1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10150417" y="6056179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12</a:t>
            </a:r>
            <a:r>
              <a:rPr lang="zh-TW" altLang="en-US" b="1" dirty="0"/>
              <a:t>月</a:t>
            </a:r>
            <a:r>
              <a:rPr lang="en-US" altLang="zh-TW" b="1" dirty="0"/>
              <a:t>:</a:t>
            </a:r>
            <a:r>
              <a:rPr lang="zh-HK" altLang="zh-TW" b="1" dirty="0"/>
              <a:t>行動電源</a:t>
            </a:r>
            <a:endParaRPr lang="zh-TW" altLang="en-US" b="1" dirty="0"/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73221" r="36264" b="5623"/>
          <a:stretch/>
        </p:blipFill>
        <p:spPr>
          <a:xfrm>
            <a:off x="8652754" y="2366670"/>
            <a:ext cx="3492159" cy="1396863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4" y="2022293"/>
            <a:ext cx="1916279" cy="2154065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97" y="4405588"/>
            <a:ext cx="2160971" cy="2160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20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30" grpId="0"/>
      <p:bldP spid="31" grpId="0"/>
      <p:bldP spid="35" grpId="0"/>
      <p:bldP spid="38" grpId="0"/>
      <p:bldP spid="4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589" y="3755449"/>
            <a:ext cx="2564769" cy="7278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905" y="2856349"/>
            <a:ext cx="1709967" cy="75037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14776" y="1679448"/>
            <a:ext cx="3159435" cy="4411980"/>
            <a:chOff x="236082" y="1259586"/>
            <a:chExt cx="2369576" cy="330898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082" y="3511055"/>
              <a:ext cx="2027690" cy="6380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60853" y="1259586"/>
              <a:ext cx="344805" cy="3308985"/>
            </a:xfrm>
            <a:custGeom>
              <a:avLst/>
              <a:gdLst/>
              <a:ahLst/>
              <a:cxnLst/>
              <a:rect l="l" t="t" r="r" b="b"/>
              <a:pathLst>
                <a:path w="344805" h="3308985">
                  <a:moveTo>
                    <a:pt x="0" y="0"/>
                  </a:moveTo>
                  <a:lnTo>
                    <a:pt x="67038" y="1897"/>
                  </a:lnTo>
                  <a:lnTo>
                    <a:pt x="121777" y="7080"/>
                  </a:lnTo>
                  <a:lnTo>
                    <a:pt x="158680" y="14787"/>
                  </a:lnTo>
                  <a:lnTo>
                    <a:pt x="172212" y="24256"/>
                  </a:lnTo>
                  <a:lnTo>
                    <a:pt x="172212" y="169925"/>
                  </a:lnTo>
                  <a:lnTo>
                    <a:pt x="185743" y="179395"/>
                  </a:lnTo>
                  <a:lnTo>
                    <a:pt x="222646" y="187102"/>
                  </a:lnTo>
                  <a:lnTo>
                    <a:pt x="277385" y="192285"/>
                  </a:lnTo>
                  <a:lnTo>
                    <a:pt x="344423" y="194183"/>
                  </a:lnTo>
                  <a:lnTo>
                    <a:pt x="277385" y="196080"/>
                  </a:lnTo>
                  <a:lnTo>
                    <a:pt x="222646" y="201263"/>
                  </a:lnTo>
                  <a:lnTo>
                    <a:pt x="185743" y="208970"/>
                  </a:lnTo>
                  <a:lnTo>
                    <a:pt x="172212" y="218439"/>
                  </a:lnTo>
                  <a:lnTo>
                    <a:pt x="172212" y="3284359"/>
                  </a:lnTo>
                  <a:lnTo>
                    <a:pt x="158680" y="3293795"/>
                  </a:lnTo>
                  <a:lnTo>
                    <a:pt x="121777" y="3301501"/>
                  </a:lnTo>
                  <a:lnTo>
                    <a:pt x="67038" y="3306698"/>
                  </a:lnTo>
                  <a:lnTo>
                    <a:pt x="0" y="330860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19</a:t>
            </a:r>
            <a:endParaRPr sz="1067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5671" y="150821"/>
            <a:ext cx="14020800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27"/>
              </a:spcBef>
            </a:pPr>
            <a:r>
              <a:rPr sz="3600" spc="-53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搜尋</a:t>
            </a:r>
            <a:r>
              <a:rPr lang="zh-TW" altLang="en-US" sz="3600" spc="-5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結果頁面</a:t>
            </a:r>
            <a:r>
              <a:rPr sz="3600" spc="-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篩選功能</a:t>
            </a:r>
            <a:r>
              <a:rPr sz="3600" spc="-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60812" y="1917529"/>
            <a:ext cx="509693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年份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2898" y="2727045"/>
            <a:ext cx="98552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27" dirty="0">
                <a:solidFill>
                  <a:srgbClr val="FF0000"/>
                </a:solidFill>
                <a:latin typeface="Microsoft JhengHei"/>
                <a:cs typeface="Microsoft JhengHei"/>
              </a:rPr>
              <a:t>文獻類型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04365" y="3673111"/>
            <a:ext cx="1222587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27" dirty="0">
                <a:solidFill>
                  <a:srgbClr val="FF0000"/>
                </a:solidFill>
                <a:latin typeface="Microsoft JhengHei"/>
                <a:cs typeface="Microsoft JhengHei"/>
              </a:rPr>
              <a:t>出版品名稱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22052" y="4772490"/>
            <a:ext cx="98721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主題領域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01872" y="1619503"/>
            <a:ext cx="3991187" cy="42233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2493" rIns="0" bIns="0" rtlCol="0">
            <a:spAutoFit/>
          </a:bodyPr>
          <a:lstStyle/>
          <a:p>
            <a:pPr marL="122764">
              <a:spcBef>
                <a:spcPts val="413"/>
              </a:spcBef>
            </a:pPr>
            <a:r>
              <a:rPr sz="2400" b="1" spc="-7" dirty="0">
                <a:solidFill>
                  <a:srgbClr val="52555A"/>
                </a:solidFill>
                <a:latin typeface="Microsoft JhengHei"/>
                <a:cs typeface="Microsoft JhengHei"/>
              </a:rPr>
              <a:t>可利用左邊條件進行限縮</a:t>
            </a:r>
            <a:endParaRPr sz="2400" dirty="0">
              <a:latin typeface="Microsoft JhengHei"/>
              <a:cs typeface="Microsoft JhengHei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3546857" y="2472943"/>
            <a:ext cx="6767575" cy="1220217"/>
            <a:chOff x="3546857" y="2472943"/>
            <a:chExt cx="6767575" cy="1220217"/>
          </a:xfrm>
        </p:grpSpPr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7872" y="2472943"/>
              <a:ext cx="6766560" cy="11948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46857" y="3276600"/>
              <a:ext cx="1983740" cy="416560"/>
            </a:xfrm>
            <a:custGeom>
              <a:avLst/>
              <a:gdLst/>
              <a:ahLst/>
              <a:cxnLst/>
              <a:rect l="l" t="t" r="r" b="b"/>
              <a:pathLst>
                <a:path w="1487804" h="312419">
                  <a:moveTo>
                    <a:pt x="0" y="312419"/>
                  </a:moveTo>
                  <a:lnTo>
                    <a:pt x="1487424" y="312419"/>
                  </a:lnTo>
                  <a:lnTo>
                    <a:pt x="1487424" y="0"/>
                  </a:lnTo>
                  <a:lnTo>
                    <a:pt x="0" y="0"/>
                  </a:lnTo>
                  <a:lnTo>
                    <a:pt x="0" y="31241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5648960" y="3265423"/>
              <a:ext cx="3154381" cy="424902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5033" rIns="0" bIns="0" rtlCol="0">
              <a:spAutoFit/>
            </a:bodyPr>
            <a:lstStyle/>
            <a:p>
              <a:pPr marL="122764">
                <a:spcBef>
                  <a:spcPts val="433"/>
                </a:spcBef>
              </a:pP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可</a:t>
              </a:r>
              <a:r>
                <a:rPr sz="2400" b="1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選此更新搜尋</a:t>
              </a: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條件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3085" y="1782292"/>
            <a:ext cx="958717" cy="86761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4001" y="5722112"/>
            <a:ext cx="2676144" cy="583184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>
            <a:off x="3472689" y="3728720"/>
            <a:ext cx="6123091" cy="1253958"/>
            <a:chOff x="3472689" y="3728720"/>
            <a:chExt cx="6123091" cy="1253958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72689" y="3728720"/>
              <a:ext cx="2318511" cy="7457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44824" y="3894328"/>
              <a:ext cx="974797" cy="506307"/>
            </a:xfrm>
            <a:custGeom>
              <a:avLst/>
              <a:gdLst/>
              <a:ahLst/>
              <a:cxnLst/>
              <a:rect l="l" t="t" r="r" b="b"/>
              <a:pathLst>
                <a:path w="1786254" h="379729">
                  <a:moveTo>
                    <a:pt x="0" y="379475"/>
                  </a:moveTo>
                  <a:lnTo>
                    <a:pt x="1786128" y="379475"/>
                  </a:lnTo>
                  <a:lnTo>
                    <a:pt x="1786128" y="0"/>
                  </a:lnTo>
                  <a:lnTo>
                    <a:pt x="0" y="0"/>
                  </a:lnTo>
                  <a:lnTo>
                    <a:pt x="0" y="3794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3513327" y="4557776"/>
              <a:ext cx="6082453" cy="424902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5033" rIns="0" bIns="0" rtlCol="0">
              <a:spAutoFit/>
            </a:bodyPr>
            <a:lstStyle/>
            <a:p>
              <a:pPr marL="122764">
                <a:spcBef>
                  <a:spcPts val="433"/>
                </a:spcBef>
              </a:pPr>
              <a:r>
                <a:rPr lang="zh-TW" altLang="en-US" sz="2400" b="1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誤觸、</a:t>
              </a:r>
              <a:r>
                <a:rPr sz="2400" b="1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不需要更新搜尋</a:t>
              </a:r>
              <a:r>
                <a:rPr lang="zh-TW" altLang="en-US" sz="2400" b="1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條件，</a:t>
              </a:r>
              <a:r>
                <a:rPr sz="2400" b="1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可取消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061207" y="6226183"/>
            <a:ext cx="146050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開放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取用文章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9914" y="1067469"/>
            <a:ext cx="1306669" cy="4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976" y="1016000"/>
            <a:ext cx="9243568" cy="50352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" y="223189"/>
            <a:ext cx="14020800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592652">
              <a:lnSpc>
                <a:spcPct val="100000"/>
              </a:lnSpc>
              <a:spcBef>
                <a:spcPts val="127"/>
              </a:spcBef>
            </a:pPr>
            <a:r>
              <a:rPr sz="3600" spc="-53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搜尋結果</a:t>
            </a:r>
            <a:r>
              <a:rPr lang="zh-TW" altLang="en-US" sz="3600" spc="-5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頁面</a:t>
            </a:r>
            <a:r>
              <a:rPr lang="en-US" altLang="zh-TW" sz="3600" spc="-5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(</a:t>
            </a:r>
            <a:r>
              <a:rPr lang="zh-TW" altLang="en-US" sz="3600" spc="-5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文章列表</a:t>
            </a:r>
            <a:r>
              <a:rPr sz="3600" spc="-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29965" y="1649237"/>
            <a:ext cx="98552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文獻種類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0642" y="1649237"/>
            <a:ext cx="2177627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13" dirty="0" err="1">
                <a:solidFill>
                  <a:srgbClr val="FF0000"/>
                </a:solidFill>
                <a:latin typeface="Microsoft JhengHei"/>
                <a:cs typeface="Microsoft JhengHei"/>
              </a:rPr>
              <a:t>綠點代表</a:t>
            </a: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</a:t>
            </a:r>
            <a:r>
              <a:rPr sz="1867" b="1" spc="-13" dirty="0" err="1">
                <a:solidFill>
                  <a:srgbClr val="FF0000"/>
                </a:solidFill>
                <a:latin typeface="Microsoft JhengHei"/>
                <a:cs typeface="Microsoft JhengHei"/>
              </a:rPr>
              <a:t>全文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6904" y="2178692"/>
            <a:ext cx="3423920" cy="1173164"/>
          </a:xfrm>
          <a:prstGeom prst="rect">
            <a:avLst/>
          </a:prstGeom>
        </p:spPr>
        <p:txBody>
          <a:bodyPr vert="horz" wrap="square" lIns="0" tIns="104987" rIns="0" bIns="0" rtlCol="0">
            <a:spAutoFit/>
          </a:bodyPr>
          <a:lstStyle/>
          <a:p>
            <a:pPr marL="2455272">
              <a:spcBef>
                <a:spcPts val="827"/>
              </a:spcBef>
            </a:pPr>
            <a:r>
              <a:rPr lang="zh-TW" altLang="en-US" sz="1867" b="1" spc="-2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文章標題</a:t>
            </a:r>
            <a:endParaRPr lang="zh-TW" altLang="en-US"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491054">
              <a:spcBef>
                <a:spcPts val="693"/>
              </a:spcBef>
            </a:pPr>
            <a:r>
              <a:rPr lang="zh-TW" altLang="en-US" sz="1867" b="1" spc="-2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期刊名稱</a:t>
            </a:r>
            <a:endParaRPr lang="zh-TW" altLang="en-US"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6933">
              <a:spcBef>
                <a:spcPts val="873"/>
              </a:spcBef>
            </a:pPr>
            <a:r>
              <a:rPr sz="1867" b="1" spc="-27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作者名稱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6864" y="3687402"/>
            <a:ext cx="2252302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觀看</a:t>
            </a:r>
            <a:r>
              <a:rPr lang="en-US" sz="18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</a:t>
            </a:r>
            <a:r>
              <a:rPr lang="zh-TW" altLang="en-US" sz="18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下載全文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PDF</a:t>
            </a:r>
            <a:r>
              <a:rPr sz="1867" b="1" spc="-67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檔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55434" y="3687403"/>
            <a:ext cx="50969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摘要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84280" y="3687403"/>
            <a:ext cx="146304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13" dirty="0">
                <a:solidFill>
                  <a:srgbClr val="FF0000"/>
                </a:solidFill>
                <a:latin typeface="Microsoft JhengHei"/>
                <a:cs typeface="Microsoft JhengHei"/>
              </a:rPr>
              <a:t>匯出書目資料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93976" y="1848856"/>
            <a:ext cx="4231341" cy="42233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2493" rIns="0" bIns="0" rtlCol="0">
            <a:spAutoFit/>
          </a:bodyPr>
          <a:lstStyle/>
          <a:p>
            <a:pPr marL="123610">
              <a:spcBef>
                <a:spcPts val="413"/>
              </a:spcBef>
            </a:pPr>
            <a:r>
              <a:rPr sz="2400" b="1" dirty="0" err="1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點選文章</a:t>
            </a:r>
            <a:r>
              <a:rPr lang="zh-TW" altLang="en-US" sz="2400" b="1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標題可線上</a:t>
            </a:r>
            <a:r>
              <a:rPr sz="2400" b="1" spc="-20" dirty="0" err="1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瀏覽文獻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7ACE29CA-666E-44F1-86AB-785C03854B6A}"/>
              </a:ext>
            </a:extLst>
          </p:cNvPr>
          <p:cNvCxnSpPr>
            <a:cxnSpLocks/>
          </p:cNvCxnSpPr>
          <p:nvPr/>
        </p:nvCxnSpPr>
        <p:spPr>
          <a:xfrm>
            <a:off x="1857427" y="2187657"/>
            <a:ext cx="93059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235C574-9C52-4965-AD82-8A52D11C3247}"/>
              </a:ext>
            </a:extLst>
          </p:cNvPr>
          <p:cNvCxnSpPr>
            <a:cxnSpLocks/>
          </p:cNvCxnSpPr>
          <p:nvPr/>
        </p:nvCxnSpPr>
        <p:spPr>
          <a:xfrm>
            <a:off x="2922290" y="2187657"/>
            <a:ext cx="12821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81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90AB2842-F6C1-4D8D-A2D5-FB7C879B3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234" y="853271"/>
            <a:ext cx="6802894" cy="583440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65F885E4-16A2-46D7-8E20-8292134FD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41579" b="29859"/>
          <a:stretch/>
        </p:blipFill>
        <p:spPr>
          <a:xfrm>
            <a:off x="260097" y="1170050"/>
            <a:ext cx="1613528" cy="251844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4356" y="296030"/>
            <a:ext cx="6802893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z="3600" spc="-47" dirty="0">
                <a:latin typeface="Microsoft JhengHei"/>
                <a:cs typeface="Microsoft JhengHei"/>
              </a:rPr>
              <a:t>瀏覽文獻</a:t>
            </a:r>
            <a:r>
              <a:rPr sz="3600" spc="-13" dirty="0"/>
              <a:t>(</a:t>
            </a:r>
            <a:r>
              <a:rPr sz="3600" spc="-47" dirty="0">
                <a:latin typeface="Microsoft JhengHei"/>
                <a:cs typeface="Microsoft JhengHei"/>
              </a:rPr>
              <a:t>網頁全文頁左</a:t>
            </a:r>
            <a:r>
              <a:rPr sz="3600" dirty="0"/>
              <a:t>/</a:t>
            </a:r>
            <a:r>
              <a:rPr sz="3600" spc="-47" dirty="0">
                <a:latin typeface="Microsoft JhengHei"/>
                <a:cs typeface="Microsoft JhengHei"/>
              </a:rPr>
              <a:t>中</a:t>
            </a:r>
            <a:r>
              <a:rPr sz="3600" spc="-67" dirty="0"/>
              <a:t>)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0379" y="3939440"/>
            <a:ext cx="880332" cy="19473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7618" y="4500163"/>
            <a:ext cx="1702732" cy="129572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1453" y="5890077"/>
            <a:ext cx="729399" cy="60088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933231" y="911492"/>
            <a:ext cx="3949014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zh-TW" altLang="en-US" sz="18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所屬</a:t>
            </a:r>
            <a:r>
              <a:rPr sz="1867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期刊名稱</a:t>
            </a:r>
            <a:r>
              <a:rPr lang="en-US" sz="18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 </a:t>
            </a:r>
            <a:r>
              <a:rPr lang="zh-TW" altLang="en-US" sz="186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點擊</a:t>
            </a:r>
            <a:r>
              <a:rPr sz="1867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</a:t>
            </a:r>
            <a:r>
              <a:rPr lang="zh-TW" altLang="en-US" sz="1867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瀏覽該</a:t>
            </a:r>
            <a:r>
              <a:rPr sz="1867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期刊資訊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33231" y="1953544"/>
            <a:ext cx="98552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27" dirty="0">
                <a:solidFill>
                  <a:srgbClr val="FF0000"/>
                </a:solidFill>
                <a:latin typeface="Microsoft JhengHei"/>
                <a:cs typeface="Microsoft JhengHei"/>
              </a:rPr>
              <a:t>文章標題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33230" y="3122651"/>
            <a:ext cx="475357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40" dirty="0" err="1">
                <a:solidFill>
                  <a:srgbClr val="FF0000"/>
                </a:solidFill>
                <a:latin typeface="Microsoft JhengHei"/>
                <a:cs typeface="Microsoft JhengHei"/>
              </a:rPr>
              <a:t>作者</a:t>
            </a:r>
            <a:r>
              <a:rPr lang="en-US" sz="1867" b="1" spc="-40" dirty="0">
                <a:solidFill>
                  <a:srgbClr val="FF0000"/>
                </a:solidFill>
                <a:latin typeface="Microsoft JhengHei"/>
                <a:cs typeface="Microsoft JhengHei"/>
              </a:rPr>
              <a:t>  </a:t>
            </a:r>
            <a:r>
              <a:rPr lang="zh-TW" altLang="en-US" sz="1867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點擊可查看作者資訊</a:t>
            </a:r>
            <a:r>
              <a:rPr lang="zh-TW" altLang="en-US" sz="1867" spc="-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及其相關著作</a:t>
            </a:r>
            <a:endParaRPr lang="zh-TW" altLang="en-US"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60436" y="3075254"/>
            <a:ext cx="1436060" cy="420793"/>
          </a:xfrm>
          <a:custGeom>
            <a:avLst/>
            <a:gdLst/>
            <a:ahLst/>
            <a:cxnLst/>
            <a:rect l="l" t="t" r="r" b="b"/>
            <a:pathLst>
              <a:path w="1353820" h="315594">
                <a:moveTo>
                  <a:pt x="0" y="315468"/>
                </a:moveTo>
                <a:lnTo>
                  <a:pt x="1353312" y="315468"/>
                </a:lnTo>
                <a:lnTo>
                  <a:pt x="1353312" y="0"/>
                </a:lnTo>
                <a:lnTo>
                  <a:pt x="0" y="0"/>
                </a:lnTo>
                <a:lnTo>
                  <a:pt x="0" y="315468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4"/>
          <p:cNvSpPr txBox="1"/>
          <p:nvPr/>
        </p:nvSpPr>
        <p:spPr>
          <a:xfrm>
            <a:off x="1166232" y="1170050"/>
            <a:ext cx="1347377" cy="8927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</a:p>
          <a:p>
            <a:pPr marL="16933" marR="6773">
              <a:spcBef>
                <a:spcPts val="140"/>
              </a:spcBef>
            </a:pPr>
            <a:r>
              <a:rPr lang="zh-TW" altLang="en-US" sz="1867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可快速轉跳至指定段落</a:t>
            </a:r>
            <a:endParaRPr sz="1867" spc="-4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86727" y="3712573"/>
            <a:ext cx="1258101" cy="1072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zh-TW" altLang="en-US" sz="1867" b="1" spc="-2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被其他文章</a:t>
            </a:r>
            <a:r>
              <a:rPr sz="1867" b="1" spc="-2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引用</a:t>
            </a:r>
            <a:r>
              <a:rPr lang="zh-TW" altLang="en-US" sz="1867" b="1" spc="-2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次數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38944">
              <a:spcBef>
                <a:spcPts val="1493"/>
              </a:spcBef>
            </a:pPr>
            <a:r>
              <a:rPr sz="1867" b="1" spc="-67" dirty="0">
                <a:solidFill>
                  <a:srgbClr val="FF0000"/>
                </a:solidFill>
                <a:latin typeface="Microsoft JhengHei"/>
                <a:cs typeface="Microsoft JhengHei"/>
              </a:rPr>
              <a:t>圖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8103" y="5820376"/>
            <a:ext cx="27178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67" dirty="0">
                <a:solidFill>
                  <a:srgbClr val="FF0000"/>
                </a:solidFill>
                <a:latin typeface="Microsoft JhengHei"/>
                <a:cs typeface="Microsoft JhengHei"/>
              </a:rPr>
              <a:t>表</a:t>
            </a:r>
            <a:endParaRPr sz="1867" dirty="0">
              <a:latin typeface="Microsoft JhengHei"/>
              <a:cs typeface="Microsoft JhengHei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5DE1B502-51F0-408A-B981-BA81F399BC63}"/>
              </a:ext>
            </a:extLst>
          </p:cNvPr>
          <p:cNvGrpSpPr/>
          <p:nvPr/>
        </p:nvGrpSpPr>
        <p:grpSpPr>
          <a:xfrm>
            <a:off x="6176681" y="3911466"/>
            <a:ext cx="6284953" cy="2809917"/>
            <a:chOff x="5958032" y="3988850"/>
            <a:chExt cx="6284953" cy="2809917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AB9DB69B-75E6-4F80-9BBC-CBCFFDB24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360"/>
            <a:stretch/>
          </p:blipFill>
          <p:spPr>
            <a:xfrm>
              <a:off x="5958032" y="3988850"/>
              <a:ext cx="6284953" cy="28099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object 30"/>
            <p:cNvSpPr/>
            <p:nvPr/>
          </p:nvSpPr>
          <p:spPr>
            <a:xfrm>
              <a:off x="6202879" y="5360559"/>
              <a:ext cx="1870825" cy="276109"/>
            </a:xfrm>
            <a:custGeom>
              <a:avLst/>
              <a:gdLst/>
              <a:ahLst/>
              <a:cxnLst/>
              <a:rect l="l" t="t" r="r" b="b"/>
              <a:pathLst>
                <a:path w="347980" h="271779">
                  <a:moveTo>
                    <a:pt x="0" y="271271"/>
                  </a:moveTo>
                  <a:lnTo>
                    <a:pt x="347471" y="271271"/>
                  </a:lnTo>
                  <a:lnTo>
                    <a:pt x="347471" y="0"/>
                  </a:lnTo>
                  <a:lnTo>
                    <a:pt x="0" y="0"/>
                  </a:lnTo>
                  <a:lnTo>
                    <a:pt x="0" y="271271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6960902" y="5866321"/>
              <a:ext cx="3122507" cy="30442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zh-TW" altLang="en-US" sz="1867" spc="-1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點擊</a:t>
              </a:r>
              <a:r>
                <a:rPr sz="1867" spc="-13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快速查看參考文獻</a:t>
              </a:r>
              <a:r>
                <a:rPr lang="zh-TW" altLang="en-US" sz="1867" spc="-1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資訊</a:t>
              </a:r>
              <a:endParaRPr sz="186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  <p:sp>
          <p:nvSpPr>
            <p:cNvPr id="44" name="object 11">
              <a:extLst>
                <a:ext uri="{FF2B5EF4-FFF2-40B4-BE49-F238E27FC236}">
                  <a16:creationId xmlns:a16="http://schemas.microsoft.com/office/drawing/2014/main" id="{FA53E8A8-AC03-472F-9231-E8864F355C10}"/>
                </a:ext>
              </a:extLst>
            </p:cNvPr>
            <p:cNvSpPr/>
            <p:nvPr/>
          </p:nvSpPr>
          <p:spPr>
            <a:xfrm rot="17838043">
              <a:off x="8345643" y="5019583"/>
              <a:ext cx="532553" cy="392853"/>
            </a:xfrm>
            <a:custGeom>
              <a:avLst/>
              <a:gdLst/>
              <a:ahLst/>
              <a:cxnLst/>
              <a:rect l="l" t="t" r="r" b="b"/>
              <a:pathLst>
                <a:path w="399414" h="294639">
                  <a:moveTo>
                    <a:pt x="189776" y="194781"/>
                  </a:moveTo>
                  <a:lnTo>
                    <a:pt x="146177" y="257301"/>
                  </a:lnTo>
                  <a:lnTo>
                    <a:pt x="399034" y="294259"/>
                  </a:lnTo>
                  <a:lnTo>
                    <a:pt x="356786" y="216535"/>
                  </a:lnTo>
                  <a:lnTo>
                    <a:pt x="220980" y="216535"/>
                  </a:lnTo>
                  <a:lnTo>
                    <a:pt x="189776" y="194781"/>
                  </a:lnTo>
                  <a:close/>
                </a:path>
                <a:path w="399414" h="294639">
                  <a:moveTo>
                    <a:pt x="233351" y="132295"/>
                  </a:moveTo>
                  <a:lnTo>
                    <a:pt x="189776" y="194781"/>
                  </a:lnTo>
                  <a:lnTo>
                    <a:pt x="220980" y="216535"/>
                  </a:lnTo>
                  <a:lnTo>
                    <a:pt x="264541" y="154050"/>
                  </a:lnTo>
                  <a:lnTo>
                    <a:pt x="233351" y="132295"/>
                  </a:lnTo>
                  <a:close/>
                </a:path>
                <a:path w="399414" h="294639">
                  <a:moveTo>
                    <a:pt x="276987" y="69723"/>
                  </a:moveTo>
                  <a:lnTo>
                    <a:pt x="233351" y="132295"/>
                  </a:lnTo>
                  <a:lnTo>
                    <a:pt x="264541" y="154050"/>
                  </a:lnTo>
                  <a:lnTo>
                    <a:pt x="220980" y="216535"/>
                  </a:lnTo>
                  <a:lnTo>
                    <a:pt x="356786" y="216535"/>
                  </a:lnTo>
                  <a:lnTo>
                    <a:pt x="276987" y="69723"/>
                  </a:lnTo>
                  <a:close/>
                </a:path>
                <a:path w="399414" h="294639">
                  <a:moveTo>
                    <a:pt x="43687" y="0"/>
                  </a:moveTo>
                  <a:lnTo>
                    <a:pt x="0" y="62484"/>
                  </a:lnTo>
                  <a:lnTo>
                    <a:pt x="189776" y="194781"/>
                  </a:lnTo>
                  <a:lnTo>
                    <a:pt x="233351" y="132295"/>
                  </a:lnTo>
                  <a:lnTo>
                    <a:pt x="436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46" name="object 19">
            <a:extLst>
              <a:ext uri="{FF2B5EF4-FFF2-40B4-BE49-F238E27FC236}">
                <a16:creationId xmlns:a16="http://schemas.microsoft.com/office/drawing/2014/main" id="{2E77B5E7-4172-4050-BE3C-0C3F56925877}"/>
              </a:ext>
            </a:extLst>
          </p:cNvPr>
          <p:cNvSpPr txBox="1"/>
          <p:nvPr/>
        </p:nvSpPr>
        <p:spPr>
          <a:xfrm>
            <a:off x="3269685" y="4772191"/>
            <a:ext cx="2395063" cy="8799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en-US" altLang="zh-TW" sz="1867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</a:t>
            </a:r>
            <a:r>
              <a:rPr lang="zh-TW" altLang="en-US" sz="1867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數位物件識別碼</a:t>
            </a:r>
            <a:r>
              <a:rPr lang="zh-TW" altLang="en-US" sz="1867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永不失效、固定可取得文章資訊的網址</a:t>
            </a:r>
            <a:endParaRPr lang="zh-TW" altLang="en-US"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B236EE1B-17FC-4EA2-A4A7-0418D62349FC}"/>
              </a:ext>
            </a:extLst>
          </p:cNvPr>
          <p:cNvCxnSpPr>
            <a:cxnSpLocks/>
          </p:cNvCxnSpPr>
          <p:nvPr/>
        </p:nvCxnSpPr>
        <p:spPr>
          <a:xfrm>
            <a:off x="3269685" y="4557735"/>
            <a:ext cx="164906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>
            <a:extLst>
              <a:ext uri="{FF2B5EF4-FFF2-40B4-BE49-F238E27FC236}">
                <a16:creationId xmlns:a16="http://schemas.microsoft.com/office/drawing/2014/main" id="{52B3209B-3E04-4E2D-AED6-E282034E17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787" t="77474" r="7080" b="7463"/>
          <a:stretch/>
        </p:blipFill>
        <p:spPr>
          <a:xfrm>
            <a:off x="8108366" y="2613411"/>
            <a:ext cx="4083634" cy="107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9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 animBg="1"/>
      <p:bldP spid="24" grpId="0"/>
      <p:bldP spid="26" grpId="0"/>
      <p:bldP spid="27" grpId="0"/>
      <p:bldP spid="4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6909" b="46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6327C59-70F5-6843-347B-7F8AE9950391}"/>
              </a:ext>
            </a:extLst>
          </p:cNvPr>
          <p:cNvSpPr txBox="1"/>
          <p:nvPr/>
        </p:nvSpPr>
        <p:spPr>
          <a:xfrm>
            <a:off x="8734818" y="622637"/>
            <a:ext cx="3288481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線上全文</a:t>
            </a:r>
            <a:b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可利用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google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翻譯中文</a:t>
            </a:r>
          </a:p>
        </p:txBody>
      </p:sp>
    </p:spTree>
    <p:extLst>
      <p:ext uri="{BB962C8B-B14F-4D97-AF65-F5344CB8AC3E}">
        <p14:creationId xmlns:p14="http://schemas.microsoft.com/office/powerpoint/2010/main" val="361877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0058D156-5DEA-4748-A84D-C958FF0B7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"/>
          <a:stretch/>
        </p:blipFill>
        <p:spPr>
          <a:xfrm>
            <a:off x="438912" y="603004"/>
            <a:ext cx="11753088" cy="31826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114766"/>
            <a:ext cx="7400475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zh-TW" altLang="en-US" spc="-2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查找</a:t>
            </a:r>
            <a:r>
              <a:rPr spc="-2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期刊或</a:t>
            </a:r>
            <a:r>
              <a:rPr lang="zh-TW" altLang="en-US" spc="-2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書籍</a:t>
            </a:r>
            <a:endParaRPr spc="-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27</a:t>
            </a:r>
            <a:endParaRPr sz="1067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2E4086DA-F271-43ED-BDE7-2538CB13B6E6}"/>
              </a:ext>
            </a:extLst>
          </p:cNvPr>
          <p:cNvGrpSpPr/>
          <p:nvPr/>
        </p:nvGrpSpPr>
        <p:grpSpPr>
          <a:xfrm>
            <a:off x="3621741" y="1977678"/>
            <a:ext cx="7568466" cy="1966793"/>
            <a:chOff x="3621741" y="1977678"/>
            <a:chExt cx="7568466" cy="1966793"/>
          </a:xfrm>
        </p:grpSpPr>
        <p:grpSp>
          <p:nvGrpSpPr>
            <p:cNvPr id="3" name="object 3"/>
            <p:cNvGrpSpPr/>
            <p:nvPr/>
          </p:nvGrpSpPr>
          <p:grpSpPr>
            <a:xfrm>
              <a:off x="3621741" y="1977678"/>
              <a:ext cx="3021106" cy="1966793"/>
              <a:chOff x="2737729" y="1482637"/>
              <a:chExt cx="2265829" cy="1475094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2737729" y="1482637"/>
                <a:ext cx="2265829" cy="1475094"/>
              </a:xfrm>
              <a:custGeom>
                <a:avLst/>
                <a:gdLst/>
                <a:ahLst/>
                <a:cxnLst/>
                <a:rect l="l" t="t" r="r" b="b"/>
                <a:pathLst>
                  <a:path w="2239010" h="478789">
                    <a:moveTo>
                      <a:pt x="0" y="478536"/>
                    </a:moveTo>
                    <a:lnTo>
                      <a:pt x="2238755" y="478536"/>
                    </a:lnTo>
                    <a:lnTo>
                      <a:pt x="2238755" y="0"/>
                    </a:lnTo>
                    <a:lnTo>
                      <a:pt x="0" y="0"/>
                    </a:lnTo>
                    <a:lnTo>
                      <a:pt x="0" y="478536"/>
                    </a:lnTo>
                    <a:close/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4137868" y="1534415"/>
                <a:ext cx="576580" cy="502920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502919">
                    <a:moveTo>
                      <a:pt x="288036" y="0"/>
                    </a:moveTo>
                    <a:lnTo>
                      <a:pt x="236247" y="4049"/>
                    </a:lnTo>
                    <a:lnTo>
                      <a:pt x="187509" y="15725"/>
                    </a:lnTo>
                    <a:lnTo>
                      <a:pt x="142635" y="34318"/>
                    </a:lnTo>
                    <a:lnTo>
                      <a:pt x="102436" y="59120"/>
                    </a:lnTo>
                    <a:lnTo>
                      <a:pt x="67724" y="89422"/>
                    </a:lnTo>
                    <a:lnTo>
                      <a:pt x="39313" y="124516"/>
                    </a:lnTo>
                    <a:lnTo>
                      <a:pt x="18014" y="163693"/>
                    </a:lnTo>
                    <a:lnTo>
                      <a:pt x="4638" y="206243"/>
                    </a:lnTo>
                    <a:lnTo>
                      <a:pt x="0" y="251459"/>
                    </a:lnTo>
                    <a:lnTo>
                      <a:pt x="4638" y="296676"/>
                    </a:lnTo>
                    <a:lnTo>
                      <a:pt x="18014" y="339226"/>
                    </a:lnTo>
                    <a:lnTo>
                      <a:pt x="39313" y="378403"/>
                    </a:lnTo>
                    <a:lnTo>
                      <a:pt x="67724" y="413497"/>
                    </a:lnTo>
                    <a:lnTo>
                      <a:pt x="102436" y="443799"/>
                    </a:lnTo>
                    <a:lnTo>
                      <a:pt x="142635" y="468601"/>
                    </a:lnTo>
                    <a:lnTo>
                      <a:pt x="187509" y="487194"/>
                    </a:lnTo>
                    <a:lnTo>
                      <a:pt x="236247" y="498870"/>
                    </a:lnTo>
                    <a:lnTo>
                      <a:pt x="288036" y="502919"/>
                    </a:lnTo>
                    <a:lnTo>
                      <a:pt x="339824" y="498870"/>
                    </a:lnTo>
                    <a:lnTo>
                      <a:pt x="388562" y="487194"/>
                    </a:lnTo>
                    <a:lnTo>
                      <a:pt x="433436" y="468601"/>
                    </a:lnTo>
                    <a:lnTo>
                      <a:pt x="473635" y="443799"/>
                    </a:lnTo>
                    <a:lnTo>
                      <a:pt x="508347" y="413497"/>
                    </a:lnTo>
                    <a:lnTo>
                      <a:pt x="536758" y="378403"/>
                    </a:lnTo>
                    <a:lnTo>
                      <a:pt x="558057" y="339226"/>
                    </a:lnTo>
                    <a:lnTo>
                      <a:pt x="571433" y="296676"/>
                    </a:lnTo>
                    <a:lnTo>
                      <a:pt x="576071" y="251459"/>
                    </a:lnTo>
                    <a:lnTo>
                      <a:pt x="571433" y="206243"/>
                    </a:lnTo>
                    <a:lnTo>
                      <a:pt x="558057" y="163693"/>
                    </a:lnTo>
                    <a:lnTo>
                      <a:pt x="536758" y="124516"/>
                    </a:lnTo>
                    <a:lnTo>
                      <a:pt x="508347" y="89422"/>
                    </a:lnTo>
                    <a:lnTo>
                      <a:pt x="473635" y="59120"/>
                    </a:lnTo>
                    <a:lnTo>
                      <a:pt x="433436" y="34318"/>
                    </a:lnTo>
                    <a:lnTo>
                      <a:pt x="388562" y="15725"/>
                    </a:lnTo>
                    <a:lnTo>
                      <a:pt x="339824" y="4049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</p:grpSp>
        <p:sp>
          <p:nvSpPr>
            <p:cNvPr id="18" name="object 18"/>
            <p:cNvSpPr txBox="1"/>
            <p:nvPr/>
          </p:nvSpPr>
          <p:spPr>
            <a:xfrm>
              <a:off x="5752024" y="2067391"/>
              <a:ext cx="297180" cy="590697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>
                <a:spcBef>
                  <a:spcPts val="127"/>
                </a:spcBef>
              </a:pPr>
              <a:r>
                <a:rPr lang="en-US" sz="3733" b="1" spc="-67" dirty="0">
                  <a:solidFill>
                    <a:srgbClr val="FF0000"/>
                  </a:solidFill>
                  <a:latin typeface="Arial"/>
                  <a:cs typeface="Arial"/>
                </a:rPr>
                <a:t>1</a:t>
              </a:r>
              <a:endParaRPr sz="3733" dirty="0">
                <a:latin typeface="Arial"/>
                <a:cs typeface="Arial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760524" y="2501119"/>
              <a:ext cx="4429683" cy="1162712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4187" rIns="0" bIns="0" rtlCol="0">
              <a:spAutoFit/>
            </a:bodyPr>
            <a:lstStyle/>
            <a:p>
              <a:pPr marL="121917">
                <a:spcBef>
                  <a:spcPts val="427"/>
                </a:spcBef>
              </a:pP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透過搜尋欄</a:t>
              </a:r>
              <a:br>
                <a:rPr lang="en-US" altLang="zh-TW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</a:br>
              <a:r>
                <a:rPr sz="2400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輸入期刊</a:t>
              </a:r>
              <a:r>
                <a:rPr lang="en-US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/</a:t>
              </a:r>
              <a:r>
                <a:rPr sz="2400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書名的關鍵字</a:t>
              </a:r>
              <a:r>
                <a:rPr lang="zh-TW" altLang="en-US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，</a:t>
              </a:r>
              <a:br>
                <a:rPr lang="en-US" altLang="zh-TW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</a:br>
              <a:r>
                <a:rPr lang="zh-TW" altLang="en-US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下方顯示</a:t>
              </a:r>
              <a:r>
                <a:rPr sz="2400" spc="-20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含有該關鍵字的出版品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CF9FBC16-B8AC-4190-ACFA-69BE0E1BE3B9}"/>
              </a:ext>
            </a:extLst>
          </p:cNvPr>
          <p:cNvGrpSpPr/>
          <p:nvPr/>
        </p:nvGrpSpPr>
        <p:grpSpPr>
          <a:xfrm>
            <a:off x="7014032" y="519533"/>
            <a:ext cx="4429683" cy="1026944"/>
            <a:chOff x="7014032" y="519533"/>
            <a:chExt cx="4429683" cy="1026944"/>
          </a:xfrm>
        </p:grpSpPr>
        <p:grpSp>
          <p:nvGrpSpPr>
            <p:cNvPr id="13" name="object 13"/>
            <p:cNvGrpSpPr/>
            <p:nvPr/>
          </p:nvGrpSpPr>
          <p:grpSpPr>
            <a:xfrm>
              <a:off x="7358885" y="519533"/>
              <a:ext cx="768773" cy="717925"/>
              <a:chOff x="5366765" y="396910"/>
              <a:chExt cx="576580" cy="538445"/>
            </a:xfrm>
          </p:grpSpPr>
          <p:sp>
            <p:nvSpPr>
              <p:cNvPr id="14" name="object 14"/>
              <p:cNvSpPr/>
              <p:nvPr/>
            </p:nvSpPr>
            <p:spPr>
              <a:xfrm>
                <a:off x="5366765" y="396910"/>
                <a:ext cx="57658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504825">
                    <a:moveTo>
                      <a:pt x="288036" y="0"/>
                    </a:moveTo>
                    <a:lnTo>
                      <a:pt x="236247" y="4062"/>
                    </a:lnTo>
                    <a:lnTo>
                      <a:pt x="187509" y="15777"/>
                    </a:lnTo>
                    <a:lnTo>
                      <a:pt x="142635" y="34431"/>
                    </a:lnTo>
                    <a:lnTo>
                      <a:pt x="102436" y="59312"/>
                    </a:lnTo>
                    <a:lnTo>
                      <a:pt x="67724" y="89710"/>
                    </a:lnTo>
                    <a:lnTo>
                      <a:pt x="39313" y="124911"/>
                    </a:lnTo>
                    <a:lnTo>
                      <a:pt x="18014" y="164205"/>
                    </a:lnTo>
                    <a:lnTo>
                      <a:pt x="4638" y="206879"/>
                    </a:lnTo>
                    <a:lnTo>
                      <a:pt x="0" y="252222"/>
                    </a:lnTo>
                    <a:lnTo>
                      <a:pt x="4638" y="297564"/>
                    </a:lnTo>
                    <a:lnTo>
                      <a:pt x="18014" y="340238"/>
                    </a:lnTo>
                    <a:lnTo>
                      <a:pt x="39313" y="379532"/>
                    </a:lnTo>
                    <a:lnTo>
                      <a:pt x="67724" y="414733"/>
                    </a:lnTo>
                    <a:lnTo>
                      <a:pt x="102436" y="445131"/>
                    </a:lnTo>
                    <a:lnTo>
                      <a:pt x="142635" y="470012"/>
                    </a:lnTo>
                    <a:lnTo>
                      <a:pt x="187509" y="488666"/>
                    </a:lnTo>
                    <a:lnTo>
                      <a:pt x="236247" y="500381"/>
                    </a:lnTo>
                    <a:lnTo>
                      <a:pt x="288036" y="504444"/>
                    </a:lnTo>
                    <a:lnTo>
                      <a:pt x="339824" y="500381"/>
                    </a:lnTo>
                    <a:lnTo>
                      <a:pt x="388562" y="488666"/>
                    </a:lnTo>
                    <a:lnTo>
                      <a:pt x="433436" y="470012"/>
                    </a:lnTo>
                    <a:lnTo>
                      <a:pt x="473635" y="445131"/>
                    </a:lnTo>
                    <a:lnTo>
                      <a:pt x="508347" y="414733"/>
                    </a:lnTo>
                    <a:lnTo>
                      <a:pt x="536758" y="379532"/>
                    </a:lnTo>
                    <a:lnTo>
                      <a:pt x="558057" y="340238"/>
                    </a:lnTo>
                    <a:lnTo>
                      <a:pt x="571433" y="297564"/>
                    </a:lnTo>
                    <a:lnTo>
                      <a:pt x="576072" y="252222"/>
                    </a:lnTo>
                    <a:lnTo>
                      <a:pt x="571433" y="206879"/>
                    </a:lnTo>
                    <a:lnTo>
                      <a:pt x="558057" y="164205"/>
                    </a:lnTo>
                    <a:lnTo>
                      <a:pt x="536758" y="124911"/>
                    </a:lnTo>
                    <a:lnTo>
                      <a:pt x="508347" y="89710"/>
                    </a:lnTo>
                    <a:lnTo>
                      <a:pt x="473635" y="59312"/>
                    </a:lnTo>
                    <a:lnTo>
                      <a:pt x="433436" y="34431"/>
                    </a:lnTo>
                    <a:lnTo>
                      <a:pt x="388562" y="15777"/>
                    </a:lnTo>
                    <a:lnTo>
                      <a:pt x="339824" y="4062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5366765" y="430530"/>
                <a:ext cx="57658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504825">
                    <a:moveTo>
                      <a:pt x="576072" y="252222"/>
                    </a:moveTo>
                    <a:lnTo>
                      <a:pt x="571433" y="206879"/>
                    </a:lnTo>
                    <a:lnTo>
                      <a:pt x="558057" y="164205"/>
                    </a:lnTo>
                    <a:lnTo>
                      <a:pt x="536758" y="124911"/>
                    </a:lnTo>
                    <a:lnTo>
                      <a:pt x="508347" y="89710"/>
                    </a:lnTo>
                    <a:lnTo>
                      <a:pt x="473635" y="59312"/>
                    </a:lnTo>
                    <a:lnTo>
                      <a:pt x="433436" y="34431"/>
                    </a:lnTo>
                    <a:lnTo>
                      <a:pt x="388562" y="15777"/>
                    </a:lnTo>
                    <a:lnTo>
                      <a:pt x="339824" y="4062"/>
                    </a:lnTo>
                    <a:lnTo>
                      <a:pt x="288036" y="0"/>
                    </a:lnTo>
                    <a:lnTo>
                      <a:pt x="236247" y="4062"/>
                    </a:lnTo>
                    <a:lnTo>
                      <a:pt x="187509" y="15777"/>
                    </a:lnTo>
                    <a:lnTo>
                      <a:pt x="142635" y="34431"/>
                    </a:lnTo>
                    <a:lnTo>
                      <a:pt x="102436" y="59312"/>
                    </a:lnTo>
                    <a:lnTo>
                      <a:pt x="67724" y="89710"/>
                    </a:lnTo>
                    <a:lnTo>
                      <a:pt x="39313" y="124911"/>
                    </a:lnTo>
                    <a:lnTo>
                      <a:pt x="18014" y="164205"/>
                    </a:lnTo>
                    <a:lnTo>
                      <a:pt x="4638" y="206879"/>
                    </a:lnTo>
                    <a:lnTo>
                      <a:pt x="0" y="252222"/>
                    </a:lnTo>
                    <a:lnTo>
                      <a:pt x="4638" y="297564"/>
                    </a:lnTo>
                    <a:lnTo>
                      <a:pt x="18014" y="340238"/>
                    </a:lnTo>
                    <a:lnTo>
                      <a:pt x="39313" y="379532"/>
                    </a:lnTo>
                    <a:lnTo>
                      <a:pt x="67724" y="414733"/>
                    </a:lnTo>
                    <a:lnTo>
                      <a:pt x="102436" y="445131"/>
                    </a:lnTo>
                    <a:lnTo>
                      <a:pt x="142635" y="470012"/>
                    </a:lnTo>
                    <a:lnTo>
                      <a:pt x="187509" y="488666"/>
                    </a:lnTo>
                    <a:lnTo>
                      <a:pt x="236247" y="500381"/>
                    </a:lnTo>
                    <a:lnTo>
                      <a:pt x="288036" y="504444"/>
                    </a:lnTo>
                    <a:lnTo>
                      <a:pt x="339824" y="500381"/>
                    </a:lnTo>
                    <a:lnTo>
                      <a:pt x="388562" y="488666"/>
                    </a:lnTo>
                    <a:lnTo>
                      <a:pt x="433436" y="470012"/>
                    </a:lnTo>
                    <a:lnTo>
                      <a:pt x="473635" y="445131"/>
                    </a:lnTo>
                    <a:lnTo>
                      <a:pt x="508347" y="414733"/>
                    </a:lnTo>
                    <a:lnTo>
                      <a:pt x="536758" y="379532"/>
                    </a:lnTo>
                    <a:lnTo>
                      <a:pt x="558057" y="340238"/>
                    </a:lnTo>
                    <a:lnTo>
                      <a:pt x="571433" y="297564"/>
                    </a:lnTo>
                    <a:lnTo>
                      <a:pt x="576072" y="252222"/>
                    </a:lnTo>
                    <a:close/>
                  </a:path>
                </a:pathLst>
              </a:custGeom>
              <a:ln w="190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</p:grpSp>
        <p:sp>
          <p:nvSpPr>
            <p:cNvPr id="16" name="object 16"/>
            <p:cNvSpPr txBox="1"/>
            <p:nvPr/>
          </p:nvSpPr>
          <p:spPr>
            <a:xfrm>
              <a:off x="7488426" y="542228"/>
              <a:ext cx="508000" cy="590697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 algn="ctr">
                <a:spcBef>
                  <a:spcPts val="127"/>
                </a:spcBef>
              </a:pPr>
              <a:r>
                <a:rPr lang="en-US" altLang="zh-TW" sz="3733" b="1" spc="-67" dirty="0">
                  <a:solidFill>
                    <a:srgbClr val="FF0000"/>
                  </a:solidFill>
                  <a:latin typeface="Arial"/>
                  <a:cs typeface="Arial"/>
                </a:rPr>
                <a:t>2</a:t>
              </a:r>
              <a:endParaRPr sz="3733" b="1" spc="-67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8140358" y="638367"/>
              <a:ext cx="1526884" cy="424048"/>
            </a:xfrm>
            <a:custGeom>
              <a:avLst/>
              <a:gdLst/>
              <a:ahLst/>
              <a:cxnLst/>
              <a:rect l="l" t="t" r="r" b="b"/>
              <a:pathLst>
                <a:path w="1313815" h="502919">
                  <a:moveTo>
                    <a:pt x="0" y="502920"/>
                  </a:moveTo>
                  <a:lnTo>
                    <a:pt x="1313688" y="502920"/>
                  </a:lnTo>
                  <a:lnTo>
                    <a:pt x="1313688" y="0"/>
                  </a:lnTo>
                  <a:lnTo>
                    <a:pt x="0" y="0"/>
                  </a:lnTo>
                  <a:lnTo>
                    <a:pt x="0" y="502920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27">
              <a:extLst>
                <a:ext uri="{FF2B5EF4-FFF2-40B4-BE49-F238E27FC236}">
                  <a16:creationId xmlns:a16="http://schemas.microsoft.com/office/drawing/2014/main" id="{B48F44FF-1006-481E-ADA9-7C31159A31A7}"/>
                </a:ext>
              </a:extLst>
            </p:cNvPr>
            <p:cNvSpPr txBox="1"/>
            <p:nvPr/>
          </p:nvSpPr>
          <p:spPr>
            <a:xfrm>
              <a:off x="7014032" y="1122429"/>
              <a:ext cx="4429683" cy="42404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4187" rIns="0" bIns="0" rtlCol="0">
              <a:spAutoFit/>
            </a:bodyPr>
            <a:lstStyle/>
            <a:p>
              <a:pPr marL="121917">
                <a:spcBef>
                  <a:spcPts val="427"/>
                </a:spcBef>
              </a:pP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透過期刊與書籍專區</a:t>
              </a:r>
              <a:r>
                <a:rPr lang="en-US" altLang="zh-TW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  </a:t>
              </a:r>
              <a:r>
                <a:rPr lang="zh-TW" altLang="en-US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點擊進入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05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2C7E8108-29E6-4BB3-8290-4B025D0A6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7" y="726883"/>
            <a:ext cx="11627224" cy="613111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114766"/>
            <a:ext cx="7400475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zh-TW" altLang="en-US" spc="-2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查找</a:t>
            </a:r>
            <a:r>
              <a:rPr spc="-2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期刊或</a:t>
            </a:r>
            <a:r>
              <a:rPr lang="zh-TW" altLang="en-US" spc="-2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書籍</a:t>
            </a:r>
            <a:endParaRPr spc="-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27</a:t>
            </a:r>
            <a:endParaRPr sz="1067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2E4086DA-F271-43ED-BDE7-2538CB13B6E6}"/>
              </a:ext>
            </a:extLst>
          </p:cNvPr>
          <p:cNvGrpSpPr/>
          <p:nvPr/>
        </p:nvGrpSpPr>
        <p:grpSpPr>
          <a:xfrm>
            <a:off x="3532095" y="1546477"/>
            <a:ext cx="6795247" cy="881289"/>
            <a:chOff x="3532095" y="1546477"/>
            <a:chExt cx="6795247" cy="881289"/>
          </a:xfrm>
        </p:grpSpPr>
        <p:sp>
          <p:nvSpPr>
            <p:cNvPr id="5" name="object 5"/>
            <p:cNvSpPr/>
            <p:nvPr/>
          </p:nvSpPr>
          <p:spPr>
            <a:xfrm>
              <a:off x="3532095" y="1546477"/>
              <a:ext cx="5933549" cy="788565"/>
            </a:xfrm>
            <a:custGeom>
              <a:avLst/>
              <a:gdLst/>
              <a:ahLst/>
              <a:cxnLst/>
              <a:rect l="l" t="t" r="r" b="b"/>
              <a:pathLst>
                <a:path w="2239010" h="478789">
                  <a:moveTo>
                    <a:pt x="0" y="478536"/>
                  </a:moveTo>
                  <a:lnTo>
                    <a:pt x="2238755" y="478536"/>
                  </a:lnTo>
                  <a:lnTo>
                    <a:pt x="2238755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7178526" y="2003718"/>
              <a:ext cx="3148816" cy="42404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4187" rIns="0" bIns="0" rtlCol="0">
              <a:spAutoFit/>
            </a:bodyPr>
            <a:lstStyle/>
            <a:p>
              <a:pPr marL="121917">
                <a:spcBef>
                  <a:spcPts val="427"/>
                </a:spcBef>
              </a:pP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限定</a:t>
              </a:r>
              <a:r>
                <a:rPr sz="2400" b="1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期刊</a:t>
              </a:r>
              <a:r>
                <a:rPr 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/</a:t>
              </a:r>
              <a:r>
                <a:rPr sz="2400" b="1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書名關鍵字</a:t>
              </a:r>
              <a:endParaRPr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680997" y="3080124"/>
            <a:ext cx="11044947" cy="2223239"/>
            <a:chOff x="646877" y="2561613"/>
            <a:chExt cx="11044947" cy="2223239"/>
          </a:xfrm>
        </p:grpSpPr>
        <p:sp>
          <p:nvSpPr>
            <p:cNvPr id="12" name="object 12"/>
            <p:cNvSpPr/>
            <p:nvPr/>
          </p:nvSpPr>
          <p:spPr>
            <a:xfrm>
              <a:off x="9431523" y="4111752"/>
              <a:ext cx="768773" cy="673100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2" y="252222"/>
                  </a:moveTo>
                  <a:lnTo>
                    <a:pt x="571433" y="206879"/>
                  </a:lnTo>
                  <a:lnTo>
                    <a:pt x="558057" y="164205"/>
                  </a:lnTo>
                  <a:lnTo>
                    <a:pt x="536758" y="124911"/>
                  </a:lnTo>
                  <a:lnTo>
                    <a:pt x="508347" y="89710"/>
                  </a:lnTo>
                  <a:lnTo>
                    <a:pt x="473635" y="59312"/>
                  </a:lnTo>
                  <a:lnTo>
                    <a:pt x="433436" y="34431"/>
                  </a:lnTo>
                  <a:lnTo>
                    <a:pt x="388562" y="15777"/>
                  </a:lnTo>
                  <a:lnTo>
                    <a:pt x="339824" y="4062"/>
                  </a:lnTo>
                  <a:lnTo>
                    <a:pt x="288035" y="0"/>
                  </a:lnTo>
                  <a:lnTo>
                    <a:pt x="236247" y="4062"/>
                  </a:lnTo>
                  <a:lnTo>
                    <a:pt x="187509" y="15777"/>
                  </a:lnTo>
                  <a:lnTo>
                    <a:pt x="142635" y="34431"/>
                  </a:lnTo>
                  <a:lnTo>
                    <a:pt x="102436" y="59312"/>
                  </a:lnTo>
                  <a:lnTo>
                    <a:pt x="67724" y="89710"/>
                  </a:lnTo>
                  <a:lnTo>
                    <a:pt x="39313" y="124911"/>
                  </a:lnTo>
                  <a:lnTo>
                    <a:pt x="18014" y="164205"/>
                  </a:lnTo>
                  <a:lnTo>
                    <a:pt x="4638" y="206879"/>
                  </a:lnTo>
                  <a:lnTo>
                    <a:pt x="0" y="252222"/>
                  </a:lnTo>
                  <a:lnTo>
                    <a:pt x="4638" y="297564"/>
                  </a:lnTo>
                  <a:lnTo>
                    <a:pt x="18014" y="340238"/>
                  </a:lnTo>
                  <a:lnTo>
                    <a:pt x="39313" y="379532"/>
                  </a:lnTo>
                  <a:lnTo>
                    <a:pt x="67724" y="414733"/>
                  </a:lnTo>
                  <a:lnTo>
                    <a:pt x="102436" y="445131"/>
                  </a:lnTo>
                  <a:lnTo>
                    <a:pt x="142635" y="470012"/>
                  </a:lnTo>
                  <a:lnTo>
                    <a:pt x="187509" y="488666"/>
                  </a:lnTo>
                  <a:lnTo>
                    <a:pt x="236247" y="500381"/>
                  </a:lnTo>
                  <a:lnTo>
                    <a:pt x="288035" y="504444"/>
                  </a:lnTo>
                  <a:lnTo>
                    <a:pt x="339824" y="500381"/>
                  </a:lnTo>
                  <a:lnTo>
                    <a:pt x="388562" y="488666"/>
                  </a:lnTo>
                  <a:lnTo>
                    <a:pt x="433436" y="470012"/>
                  </a:lnTo>
                  <a:lnTo>
                    <a:pt x="473635" y="445131"/>
                  </a:lnTo>
                  <a:lnTo>
                    <a:pt x="508347" y="414733"/>
                  </a:lnTo>
                  <a:lnTo>
                    <a:pt x="536758" y="379532"/>
                  </a:lnTo>
                  <a:lnTo>
                    <a:pt x="558057" y="340238"/>
                  </a:lnTo>
                  <a:lnTo>
                    <a:pt x="571433" y="297564"/>
                  </a:lnTo>
                  <a:lnTo>
                    <a:pt x="576072" y="25222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grpSp>
          <p:nvGrpSpPr>
            <p:cNvPr id="22" name="object 22"/>
            <p:cNvGrpSpPr/>
            <p:nvPr/>
          </p:nvGrpSpPr>
          <p:grpSpPr>
            <a:xfrm>
              <a:off x="9485803" y="3182318"/>
              <a:ext cx="2206021" cy="358287"/>
              <a:chOff x="7114346" y="2386736"/>
              <a:chExt cx="1654514" cy="268715"/>
            </a:xfrm>
          </p:grpSpPr>
          <p:sp>
            <p:nvSpPr>
              <p:cNvPr id="24" name="object 24"/>
              <p:cNvSpPr/>
              <p:nvPr/>
            </p:nvSpPr>
            <p:spPr>
              <a:xfrm rot="10800000">
                <a:off x="8403864" y="2471984"/>
                <a:ext cx="364996" cy="183190"/>
              </a:xfrm>
              <a:custGeom>
                <a:avLst/>
                <a:gdLst/>
                <a:ahLst/>
                <a:cxnLst/>
                <a:rect l="l" t="t" r="r" b="b"/>
                <a:pathLst>
                  <a:path w="559435" h="114300">
                    <a:moveTo>
                      <a:pt x="114300" y="0"/>
                    </a:moveTo>
                    <a:lnTo>
                      <a:pt x="0" y="57150"/>
                    </a:lnTo>
                    <a:lnTo>
                      <a:pt x="114300" y="114300"/>
                    </a:lnTo>
                    <a:lnTo>
                      <a:pt x="114300" y="76200"/>
                    </a:lnTo>
                    <a:lnTo>
                      <a:pt x="95250" y="76200"/>
                    </a:lnTo>
                    <a:lnTo>
                      <a:pt x="95250" y="38100"/>
                    </a:lnTo>
                    <a:lnTo>
                      <a:pt x="114300" y="38100"/>
                    </a:lnTo>
                    <a:lnTo>
                      <a:pt x="114300" y="0"/>
                    </a:lnTo>
                    <a:close/>
                  </a:path>
                  <a:path w="559435" h="114300">
                    <a:moveTo>
                      <a:pt x="114300" y="38100"/>
                    </a:moveTo>
                    <a:lnTo>
                      <a:pt x="95250" y="38100"/>
                    </a:lnTo>
                    <a:lnTo>
                      <a:pt x="95250" y="76200"/>
                    </a:lnTo>
                    <a:lnTo>
                      <a:pt x="114300" y="76200"/>
                    </a:lnTo>
                    <a:lnTo>
                      <a:pt x="114300" y="38100"/>
                    </a:lnTo>
                    <a:close/>
                  </a:path>
                  <a:path w="559435" h="114300">
                    <a:moveTo>
                      <a:pt x="559307" y="38100"/>
                    </a:moveTo>
                    <a:lnTo>
                      <a:pt x="114300" y="38100"/>
                    </a:lnTo>
                    <a:lnTo>
                      <a:pt x="114300" y="76200"/>
                    </a:lnTo>
                    <a:lnTo>
                      <a:pt x="559307" y="76200"/>
                    </a:lnTo>
                    <a:lnTo>
                      <a:pt x="559307" y="38100"/>
                    </a:lnTo>
                    <a:close/>
                  </a:path>
                </a:pathLst>
              </a:custGeom>
              <a:solidFill>
                <a:srgbClr val="F73C28"/>
              </a:solid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7114346" y="2386736"/>
                <a:ext cx="1410432" cy="268715"/>
              </a:xfrm>
              <a:custGeom>
                <a:avLst/>
                <a:gdLst/>
                <a:ahLst/>
                <a:cxnLst/>
                <a:rect l="l" t="t" r="r" b="b"/>
                <a:pathLst>
                  <a:path w="1346200" h="370839">
                    <a:moveTo>
                      <a:pt x="1345691" y="0"/>
                    </a:moveTo>
                    <a:lnTo>
                      <a:pt x="0" y="0"/>
                    </a:lnTo>
                    <a:lnTo>
                      <a:pt x="0" y="370332"/>
                    </a:lnTo>
                    <a:lnTo>
                      <a:pt x="1345691" y="370332"/>
                    </a:lnTo>
                    <a:lnTo>
                      <a:pt x="1345691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 wrap="square" lIns="0" tIns="0" rIns="0" bIns="0" rtlCol="0" anchor="ctr"/>
              <a:lstStyle/>
              <a:p>
                <a:r>
                  <a:rPr lang="zh-TW" altLang="en-US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按</a:t>
                </a:r>
                <a:r>
                  <a:rPr lang="en-US" altLang="zh-TW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A-Z</a:t>
                </a:r>
                <a:r>
                  <a:rPr lang="zh-TW" altLang="en-US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</a:t>
                </a:r>
                <a:r>
                  <a:rPr lang="en-US" altLang="zh-TW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0-9</a:t>
                </a:r>
                <a:r>
                  <a:rPr lang="zh-TW" altLang="en-US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排序</a:t>
                </a:r>
                <a:endParaRPr sz="20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6" name="object 26"/>
            <p:cNvSpPr txBox="1"/>
            <p:nvPr/>
          </p:nvSpPr>
          <p:spPr>
            <a:xfrm>
              <a:off x="646877" y="2561613"/>
              <a:ext cx="2286322" cy="357491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74507" rIns="0" bIns="0" rtlCol="0">
              <a:spAutoFit/>
            </a:bodyPr>
            <a:lstStyle/>
            <a:p>
              <a:pPr marL="123610">
                <a:lnSpc>
                  <a:spcPts val="2200"/>
                </a:lnSpc>
                <a:spcBef>
                  <a:spcPts val="587"/>
                </a:spcBef>
              </a:pPr>
              <a:r>
                <a:rPr lang="zh-TW" altLang="en-US" sz="2400" b="1" spc="-20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限定</a:t>
              </a:r>
              <a:r>
                <a:rPr sz="2400" b="1" spc="-20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主題</a:t>
              </a:r>
              <a:r>
                <a:rPr lang="zh-TW" altLang="en-US" sz="2400" b="1" spc="-20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、領域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sp>
        <p:nvSpPr>
          <p:cNvPr id="28" name="object 28"/>
          <p:cNvSpPr/>
          <p:nvPr/>
        </p:nvSpPr>
        <p:spPr>
          <a:xfrm>
            <a:off x="428869" y="3505550"/>
            <a:ext cx="2790579" cy="1953955"/>
          </a:xfrm>
          <a:custGeom>
            <a:avLst/>
            <a:gdLst/>
            <a:ahLst/>
            <a:cxnLst/>
            <a:rect l="l" t="t" r="r" b="b"/>
            <a:pathLst>
              <a:path w="1313814" h="556260">
                <a:moveTo>
                  <a:pt x="0" y="556259"/>
                </a:moveTo>
                <a:lnTo>
                  <a:pt x="1313688" y="556259"/>
                </a:lnTo>
                <a:lnTo>
                  <a:pt x="1313688" y="0"/>
                </a:lnTo>
                <a:lnTo>
                  <a:pt x="0" y="0"/>
                </a:lnTo>
                <a:lnTo>
                  <a:pt x="0" y="556259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27">
            <a:extLst>
              <a:ext uri="{FF2B5EF4-FFF2-40B4-BE49-F238E27FC236}">
                <a16:creationId xmlns:a16="http://schemas.microsoft.com/office/drawing/2014/main" id="{B48F44FF-1006-481E-ADA9-7C31159A31A7}"/>
              </a:ext>
            </a:extLst>
          </p:cNvPr>
          <p:cNvSpPr txBox="1"/>
          <p:nvPr/>
        </p:nvSpPr>
        <p:spPr>
          <a:xfrm>
            <a:off x="357153" y="5634400"/>
            <a:ext cx="2610166" cy="121400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4187" rIns="0" bIns="0" rtlCol="0">
            <a:spAutoFit/>
          </a:bodyPr>
          <a:lstStyle/>
          <a:p>
            <a:pPr marL="121917">
              <a:spcBef>
                <a:spcPts val="427"/>
              </a:spcBef>
            </a:pPr>
            <a:r>
              <a:rPr lang="zh-TW" altLang="en-US" sz="2400" b="1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其他篩選條件</a:t>
            </a:r>
            <a:endParaRPr lang="en-US" altLang="zh-TW" sz="2400" b="1" spc="-13" dirty="0">
              <a:solidFill>
                <a:srgbClr val="52555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1917">
              <a:spcBef>
                <a:spcPts val="427"/>
              </a:spcBef>
            </a:pPr>
            <a:r>
              <a:rPr lang="zh-TW" altLang="en-US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出版品類型、</a:t>
            </a:r>
            <a:br>
              <a:rPr lang="en-US" altLang="zh-TW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altLang="en-US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取用類型</a:t>
            </a:r>
            <a:r>
              <a:rPr lang="en-US" altLang="zh-TW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(</a:t>
            </a:r>
            <a:r>
              <a:rPr lang="zh-TW" altLang="en-US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有全文</a:t>
            </a:r>
            <a:r>
              <a:rPr lang="en-US" altLang="zh-TW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)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883F940-6B3A-40DA-8A84-FD7385520236}"/>
              </a:ext>
            </a:extLst>
          </p:cNvPr>
          <p:cNvGrpSpPr/>
          <p:nvPr/>
        </p:nvGrpSpPr>
        <p:grpSpPr>
          <a:xfrm>
            <a:off x="4970336" y="2514242"/>
            <a:ext cx="2797469" cy="4298306"/>
            <a:chOff x="3344244" y="2514242"/>
            <a:chExt cx="2797469" cy="4298306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BADD2B7-B585-419E-A2A0-FF2690E93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64" t="3487" r="6864" b="3487"/>
            <a:stretch/>
          </p:blipFill>
          <p:spPr>
            <a:xfrm>
              <a:off x="3344244" y="2514242"/>
              <a:ext cx="2118042" cy="4298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7A349760-0287-44AA-A41E-DE09AD7E73D9}"/>
                </a:ext>
              </a:extLst>
            </p:cNvPr>
            <p:cNvSpPr txBox="1"/>
            <p:nvPr/>
          </p:nvSpPr>
          <p:spPr>
            <a:xfrm>
              <a:off x="4558805" y="2815300"/>
              <a:ext cx="111949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期刊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書籍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教科書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手冊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參考書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叢書</a:t>
              </a: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E777CD20-145F-48F6-B86E-694F6FE3A11A}"/>
                </a:ext>
              </a:extLst>
            </p:cNvPr>
            <p:cNvSpPr txBox="1"/>
            <p:nvPr/>
          </p:nvSpPr>
          <p:spPr>
            <a:xfrm>
              <a:off x="4023671" y="5779739"/>
              <a:ext cx="211804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開放取用</a:t>
              </a:r>
              <a:endParaRPr lang="en-US" altLang="zh-TW" sz="1800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包含開放取用</a:t>
              </a:r>
              <a:endParaRPr lang="en-US" altLang="zh-TW" sz="1800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訂閱及免費</a:t>
              </a:r>
            </a:p>
          </p:txBody>
        </p:sp>
      </p:grpSp>
      <p:sp>
        <p:nvSpPr>
          <p:cNvPr id="44" name="object 24">
            <a:extLst>
              <a:ext uri="{FF2B5EF4-FFF2-40B4-BE49-F238E27FC236}">
                <a16:creationId xmlns:a16="http://schemas.microsoft.com/office/drawing/2014/main" id="{16416480-55AE-4611-87D4-73FA70D523BB}"/>
              </a:ext>
            </a:extLst>
          </p:cNvPr>
          <p:cNvSpPr/>
          <p:nvPr/>
        </p:nvSpPr>
        <p:spPr>
          <a:xfrm rot="10121818">
            <a:off x="2837207" y="5647442"/>
            <a:ext cx="2254641" cy="156146"/>
          </a:xfrm>
          <a:custGeom>
            <a:avLst/>
            <a:gdLst/>
            <a:ahLst/>
            <a:cxnLst/>
            <a:rect l="l" t="t" r="r" b="b"/>
            <a:pathLst>
              <a:path w="559435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559435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559435" h="114300">
                <a:moveTo>
                  <a:pt x="559307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559307" y="76200"/>
                </a:lnTo>
                <a:lnTo>
                  <a:pt x="559307" y="38100"/>
                </a:lnTo>
                <a:close/>
              </a:path>
            </a:pathLst>
          </a:custGeom>
          <a:solidFill>
            <a:srgbClr val="F73C2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19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/>
          <a:srcRect t="20623" r="11310"/>
          <a:stretch/>
        </p:blipFill>
        <p:spPr>
          <a:xfrm>
            <a:off x="101550" y="709127"/>
            <a:ext cx="12090450" cy="25053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8097" y="5916846"/>
            <a:ext cx="1485900" cy="16933"/>
          </a:xfrm>
          <a:custGeom>
            <a:avLst/>
            <a:gdLst/>
            <a:ahLst/>
            <a:cxnLst/>
            <a:rect l="l" t="t" r="r" b="b"/>
            <a:pathLst>
              <a:path w="1114425" h="12700">
                <a:moveTo>
                  <a:pt x="0" y="12699"/>
                </a:moveTo>
                <a:lnTo>
                  <a:pt x="1114044" y="12699"/>
                </a:lnTo>
                <a:lnTo>
                  <a:pt x="1114044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4557777" y="5916846"/>
            <a:ext cx="6865620" cy="16933"/>
          </a:xfrm>
          <a:custGeom>
            <a:avLst/>
            <a:gdLst/>
            <a:ahLst/>
            <a:cxnLst/>
            <a:rect l="l" t="t" r="r" b="b"/>
            <a:pathLst>
              <a:path w="5149215" h="12700">
                <a:moveTo>
                  <a:pt x="0" y="12699"/>
                </a:moveTo>
                <a:lnTo>
                  <a:pt x="5149215" y="12699"/>
                </a:lnTo>
                <a:lnTo>
                  <a:pt x="5149215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097" y="6041137"/>
            <a:ext cx="536447" cy="59334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68097" y="5916846"/>
            <a:ext cx="1485900" cy="16933"/>
          </a:xfrm>
          <a:custGeom>
            <a:avLst/>
            <a:gdLst/>
            <a:ahLst/>
            <a:cxnLst/>
            <a:rect l="l" t="t" r="r" b="b"/>
            <a:pathLst>
              <a:path w="1114425" h="12700">
                <a:moveTo>
                  <a:pt x="0" y="12699"/>
                </a:moveTo>
                <a:lnTo>
                  <a:pt x="1114044" y="12699"/>
                </a:lnTo>
                <a:lnTo>
                  <a:pt x="1114044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29</a:t>
            </a:r>
            <a:endParaRPr sz="1067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1160" y="95728"/>
            <a:ext cx="2882069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53" dirty="0">
                <a:latin typeface="Microsoft JhengHei"/>
                <a:cs typeface="Microsoft JhengHei"/>
              </a:rPr>
              <a:t>期刊資訊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25390" y="1511945"/>
            <a:ext cx="1930400" cy="34203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4187" rIns="0" bIns="0" rtlCol="0">
            <a:spAutoFit/>
          </a:bodyPr>
          <a:lstStyle/>
          <a:p>
            <a:pPr marL="122764">
              <a:spcBef>
                <a:spcPts val="427"/>
              </a:spcBef>
            </a:pPr>
            <a:r>
              <a:rPr sz="1867" b="1" spc="-13" dirty="0">
                <a:solidFill>
                  <a:srgbClr val="FF0000"/>
                </a:solidFill>
                <a:latin typeface="Microsoft JhengHei"/>
                <a:cs typeface="Microsoft JhengHei"/>
              </a:rPr>
              <a:t>期刊影響力指標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42721" y="2175515"/>
            <a:ext cx="1876935" cy="67980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lang="zh-TW" altLang="en-US" sz="1867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徵稿、投稿資訊</a:t>
            </a:r>
            <a:endParaRPr lang="en-US" sz="1867" b="1" spc="-33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122764">
              <a:spcBef>
                <a:spcPts val="420"/>
              </a:spcBef>
            </a:pPr>
            <a:r>
              <a:rPr sz="1867" b="1" spc="-33" dirty="0" err="1">
                <a:solidFill>
                  <a:srgbClr val="FF0000"/>
                </a:solidFill>
                <a:latin typeface="Microsoft JhengHei"/>
                <a:cs typeface="Microsoft JhengHei"/>
              </a:rPr>
              <a:t>出版</a:t>
            </a:r>
            <a:endParaRPr lang="en-US" sz="1867" b="1" spc="-33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63301" y="2515415"/>
            <a:ext cx="2854347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1917">
              <a:spcBef>
                <a:spcPts val="420"/>
              </a:spcBef>
            </a:pP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在該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</a:t>
            </a: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之中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搜尋關鍵字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36653" y="3076580"/>
            <a:ext cx="713776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投稿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73546" y="3076580"/>
            <a:ext cx="1733973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sz="1867" b="1" spc="-13" dirty="0">
                <a:solidFill>
                  <a:srgbClr val="FF0000"/>
                </a:solidFill>
                <a:latin typeface="Microsoft JhengHei"/>
                <a:cs typeface="Microsoft JhengHei"/>
              </a:rPr>
              <a:t>作者投稿指南</a:t>
            </a:r>
            <a:endParaRPr sz="1867" dirty="0">
              <a:latin typeface="Microsoft JhengHei"/>
              <a:cs typeface="Microsoft JhengHe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23" y="3320372"/>
            <a:ext cx="3290824" cy="346964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706181" y="3565773"/>
            <a:ext cx="1304713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最新卷期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06180" y="3979740"/>
            <a:ext cx="1304713" cy="34203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4187" rIns="0" bIns="0" rtlCol="0">
            <a:spAutoFit/>
          </a:bodyPr>
          <a:lstStyle/>
          <a:p>
            <a:pPr marL="121070">
              <a:spcBef>
                <a:spcPts val="427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所有卷期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07535" y="4380259"/>
            <a:ext cx="9244583" cy="34289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5033" rIns="0" bIns="0" rtlCol="0">
            <a:spAutoFit/>
          </a:bodyPr>
          <a:lstStyle/>
          <a:p>
            <a:pPr marL="122764">
              <a:spcBef>
                <a:spcPts val="433"/>
              </a:spcBef>
            </a:pPr>
            <a:r>
              <a:rPr lang="zh-TW" altLang="en-US" sz="1867" b="1" spc="-2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預刊文章  </a:t>
            </a:r>
            <a:r>
              <a:rPr lang="zh-TW" altLang="en-US" sz="1600" spc="-2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已通過同儕審查、被期刊接受，但未正式定稿、排入特定卷期出版前，先行公開的稿件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D90D3101-2B21-4E30-A05B-EC6A78A66A3C}"/>
              </a:ext>
            </a:extLst>
          </p:cNvPr>
          <p:cNvSpPr/>
          <p:nvPr/>
        </p:nvSpPr>
        <p:spPr>
          <a:xfrm>
            <a:off x="1120588" y="2850453"/>
            <a:ext cx="1294044" cy="226127"/>
          </a:xfrm>
          <a:custGeom>
            <a:avLst/>
            <a:gdLst/>
            <a:ahLst/>
            <a:cxnLst/>
            <a:rect l="l" t="t" r="r" b="b"/>
            <a:pathLst>
              <a:path w="1313814" h="556260">
                <a:moveTo>
                  <a:pt x="0" y="556259"/>
                </a:moveTo>
                <a:lnTo>
                  <a:pt x="1313688" y="556259"/>
                </a:lnTo>
                <a:lnTo>
                  <a:pt x="1313688" y="0"/>
                </a:lnTo>
                <a:lnTo>
                  <a:pt x="0" y="0"/>
                </a:lnTo>
                <a:lnTo>
                  <a:pt x="0" y="556259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 txBox="1"/>
          <p:nvPr/>
        </p:nvSpPr>
        <p:spPr>
          <a:xfrm>
            <a:off x="828887" y="2457978"/>
            <a:ext cx="1491827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1070">
              <a:spcBef>
                <a:spcPts val="420"/>
              </a:spcBef>
            </a:pP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</a:t>
            </a: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與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卷期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14133C41-4D71-4585-92F2-3E8B49D2A2F3}"/>
              </a:ext>
            </a:extLst>
          </p:cNvPr>
          <p:cNvSpPr txBox="1"/>
          <p:nvPr/>
        </p:nvSpPr>
        <p:spPr>
          <a:xfrm>
            <a:off x="2442155" y="3020003"/>
            <a:ext cx="1626009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lang="zh-TW" altLang="en-US" sz="1867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期刊基本資訊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776AF311-BB0E-432A-9224-E99FFB370EC4}"/>
              </a:ext>
            </a:extLst>
          </p:cNvPr>
          <p:cNvSpPr/>
          <p:nvPr/>
        </p:nvSpPr>
        <p:spPr>
          <a:xfrm rot="16200000">
            <a:off x="1302891" y="3223140"/>
            <a:ext cx="416312" cy="148344"/>
          </a:xfrm>
          <a:custGeom>
            <a:avLst/>
            <a:gdLst/>
            <a:ahLst/>
            <a:cxnLst/>
            <a:rect l="l" t="t" r="r" b="b"/>
            <a:pathLst>
              <a:path w="559435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559435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559435" h="114300">
                <a:moveTo>
                  <a:pt x="559307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559307" y="76200"/>
                </a:lnTo>
                <a:lnTo>
                  <a:pt x="559307" y="38100"/>
                </a:lnTo>
                <a:close/>
              </a:path>
            </a:pathLst>
          </a:custGeom>
          <a:solidFill>
            <a:srgbClr val="F73C2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2ABC2BE5-CB3D-4A80-8247-7269578CC10A}"/>
              </a:ext>
            </a:extLst>
          </p:cNvPr>
          <p:cNvSpPr txBox="1"/>
          <p:nvPr/>
        </p:nvSpPr>
        <p:spPr>
          <a:xfrm>
            <a:off x="2793476" y="1485125"/>
            <a:ext cx="923365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lang="zh-TW" altLang="en-US" sz="1867" b="1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期刊名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6673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4" grpId="0" animBg="1"/>
      <p:bldP spid="12" grpId="0" animBg="1"/>
      <p:bldP spid="26" grpId="0" animBg="1"/>
      <p:bldP spid="27" grpId="0" animBg="1"/>
      <p:bldP spid="2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03" y="711200"/>
            <a:ext cx="11990832" cy="57627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31</a:t>
            </a:r>
            <a:endParaRPr sz="1067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5503" y="86863"/>
            <a:ext cx="2911944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53" dirty="0">
                <a:latin typeface="Microsoft JhengHei"/>
                <a:cs typeface="Microsoft JhengHei"/>
              </a:rPr>
              <a:t>電子書資訊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18913" y="1133855"/>
            <a:ext cx="729487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書名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51845" y="1591893"/>
            <a:ext cx="1211191" cy="34289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5033" rIns="0" bIns="0" rtlCol="0">
            <a:spAutoFit/>
          </a:bodyPr>
          <a:lstStyle/>
          <a:p>
            <a:pPr marL="122764">
              <a:spcBef>
                <a:spcPts val="433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出版年份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8565" y="4509487"/>
            <a:ext cx="726141" cy="34289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5033" rIns="0" bIns="0" rtlCol="0">
            <a:spAutoFit/>
          </a:bodyPr>
          <a:lstStyle/>
          <a:p>
            <a:pPr marL="121070">
              <a:spcBef>
                <a:spcPts val="433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作者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C8227400-6AAE-4EEC-8434-A33F6B7F4FC7}"/>
              </a:ext>
            </a:extLst>
          </p:cNvPr>
          <p:cNvSpPr txBox="1"/>
          <p:nvPr/>
        </p:nvSpPr>
        <p:spPr>
          <a:xfrm>
            <a:off x="4663745" y="5805616"/>
            <a:ext cx="2854347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1917">
              <a:spcBef>
                <a:spcPts val="420"/>
              </a:spcBef>
            </a:pP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在該書籍之中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搜尋關鍵字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20746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674227" y="1645922"/>
            <a:ext cx="45961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補充說明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28316" y="3767358"/>
            <a:ext cx="10491332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388C"/>
              </a:buClr>
              <a:buFont typeface="+mj-lt"/>
              <a:buAutoNum type="arabicPeriod"/>
            </a:pPr>
            <a:r>
              <a:rPr lang="zh-TW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自圖書館網站「重點電子資源」，了解各類電子資源資訊。</a:t>
            </a:r>
            <a:endParaRPr lang="en-US" altLang="zh-TW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Clr>
                <a:srgbClr val="FF388C"/>
              </a:buClr>
              <a:buFont typeface="+mj-lt"/>
              <a:buAutoNum type="arabicPeriod"/>
            </a:pPr>
            <a:r>
              <a:rPr lang="zh-TW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本校沒有的資源，也可透過「館際合作」取得。</a:t>
            </a:r>
            <a:endParaRPr lang="en-US" altLang="zh-TW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Clr>
                <a:srgbClr val="FF388C"/>
              </a:buClr>
              <a:buFont typeface="+mj-lt"/>
              <a:buAutoNum type="arabicPeriod"/>
            </a:pPr>
            <a:r>
              <a:rPr lang="zh-TW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本投影片位於圖書館網站「重點電子資源」頁面最下方，以及「講習與活動公告</a:t>
            </a:r>
            <a:r>
              <a:rPr lang="en-US" altLang="zh-TW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課程講義」。</a:t>
            </a:r>
          </a:p>
        </p:txBody>
      </p:sp>
    </p:spTree>
    <p:extLst>
      <p:ext uri="{BB962C8B-B14F-4D97-AF65-F5344CB8AC3E}">
        <p14:creationId xmlns:p14="http://schemas.microsoft.com/office/powerpoint/2010/main" val="16740456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83BD533-E46B-4CAB-B640-CE7B6F1A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D68058-9425-4937-8B1C-36753127E911}"/>
              </a:ext>
            </a:extLst>
          </p:cNvPr>
          <p:cNvSpPr/>
          <p:nvPr/>
        </p:nvSpPr>
        <p:spPr bwMode="auto">
          <a:xfrm>
            <a:off x="2330825" y="2596628"/>
            <a:ext cx="1542435" cy="388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18896F0-3E09-4A75-A37B-33790676E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23" t="14770" r="32868" b="35295"/>
          <a:stretch/>
        </p:blipFill>
        <p:spPr>
          <a:xfrm>
            <a:off x="5342965" y="1013012"/>
            <a:ext cx="2841812" cy="34245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34F0A26-C285-4722-9E86-02AB918C41D5}"/>
              </a:ext>
            </a:extLst>
          </p:cNvPr>
          <p:cNvSpPr/>
          <p:nvPr/>
        </p:nvSpPr>
        <p:spPr bwMode="auto">
          <a:xfrm>
            <a:off x="5477437" y="3833757"/>
            <a:ext cx="1299881" cy="388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657AA3A-1FE2-42F3-A0F5-143E0F2EC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16" y="-139260"/>
            <a:ext cx="6272796" cy="7136519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4B0334C-0012-4855-9742-0BFE328BACF9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5B73D4D-7432-42FC-900E-6AB7F1317EFA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A9D4534A-D233-4526-9945-5DE6ABA0E5E6}"/>
              </a:ext>
            </a:extLst>
          </p:cNvPr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新鮮人電子書借閱抽獎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圓角矩形 1">
            <a:extLst>
              <a:ext uri="{FF2B5EF4-FFF2-40B4-BE49-F238E27FC236}">
                <a16:creationId xmlns:a16="http://schemas.microsoft.com/office/drawing/2014/main" id="{B44F20DA-32A4-4847-B73B-29A4CFE8BC89}"/>
              </a:ext>
            </a:extLst>
          </p:cNvPr>
          <p:cNvSpPr/>
          <p:nvPr/>
        </p:nvSpPr>
        <p:spPr>
          <a:xfrm>
            <a:off x="4792886" y="1201271"/>
            <a:ext cx="2880902" cy="331694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1">
            <a:extLst>
              <a:ext uri="{FF2B5EF4-FFF2-40B4-BE49-F238E27FC236}">
                <a16:creationId xmlns:a16="http://schemas.microsoft.com/office/drawing/2014/main" id="{5B6D278F-A204-4E93-A002-3A0D4178B7B4}"/>
              </a:ext>
            </a:extLst>
          </p:cNvPr>
          <p:cNvSpPr/>
          <p:nvPr/>
        </p:nvSpPr>
        <p:spPr>
          <a:xfrm>
            <a:off x="5510061" y="3263152"/>
            <a:ext cx="3137647" cy="331694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73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C22111-B9DB-4658-8CF8-DAD93B857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3"/>
          <a:stretch/>
        </p:blipFill>
        <p:spPr>
          <a:xfrm>
            <a:off x="0" y="587228"/>
            <a:ext cx="12192000" cy="62707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D68058-9425-4937-8B1C-36753127E911}"/>
              </a:ext>
            </a:extLst>
          </p:cNvPr>
          <p:cNvSpPr/>
          <p:nvPr/>
        </p:nvSpPr>
        <p:spPr bwMode="auto">
          <a:xfrm>
            <a:off x="352338" y="4077050"/>
            <a:ext cx="3926047" cy="115767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085" t="8844" r="33471" b="25064"/>
          <a:stretch/>
        </p:blipFill>
        <p:spPr>
          <a:xfrm>
            <a:off x="1017944" y="1260658"/>
            <a:ext cx="9719194" cy="545417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線上教材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‧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教學講義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803458"/>
            <a:ext cx="4492069" cy="457200"/>
            <a:chOff x="6627851" y="1871939"/>
            <a:chExt cx="4492069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3877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講習與活動公告→點選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課程講義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5735532" y="2355274"/>
            <a:ext cx="1958359" cy="51723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9">
            <a:extLst>
              <a:ext uri="{FF2B5EF4-FFF2-40B4-BE49-F238E27FC236}">
                <a16:creationId xmlns:a16="http://schemas.microsoft.com/office/drawing/2014/main" id="{7EAC29E0-B05E-4C3D-A607-C72847B692B8}"/>
              </a:ext>
            </a:extLst>
          </p:cNvPr>
          <p:cNvSpPr/>
          <p:nvPr/>
        </p:nvSpPr>
        <p:spPr>
          <a:xfrm>
            <a:off x="5735532" y="3170382"/>
            <a:ext cx="1958359" cy="51723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28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57" y="1710852"/>
            <a:ext cx="11223247" cy="465669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線上教材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‧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教學講義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803458"/>
            <a:ext cx="2645409" cy="457200"/>
            <a:chOff x="6627851" y="1871939"/>
            <a:chExt cx="2645409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選擇最新課程講義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0" name="圓角矩形 18">
            <a:extLst>
              <a:ext uri="{FF2B5EF4-FFF2-40B4-BE49-F238E27FC236}">
                <a16:creationId xmlns:a16="http://schemas.microsoft.com/office/drawing/2014/main" id="{292D219F-A630-4D6F-A7C7-2297B4F3CC9E}"/>
              </a:ext>
            </a:extLst>
          </p:cNvPr>
          <p:cNvSpPr/>
          <p:nvPr/>
        </p:nvSpPr>
        <p:spPr>
          <a:xfrm>
            <a:off x="2964873" y="2602047"/>
            <a:ext cx="6370320" cy="393729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3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3026790" y="4659278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spc="6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spc="6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3032009" y="2842955"/>
            <a:ext cx="6131696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0E2285C-490B-441C-ACA8-DD8044369B42}"/>
              </a:ext>
            </a:extLst>
          </p:cNvPr>
          <p:cNvGrpSpPr/>
          <p:nvPr/>
        </p:nvGrpSpPr>
        <p:grpSpPr>
          <a:xfrm>
            <a:off x="4246849" y="2488569"/>
            <a:ext cx="3716773" cy="554000"/>
            <a:chOff x="4246849" y="2488569"/>
            <a:chExt cx="3716773" cy="554000"/>
          </a:xfrm>
        </p:grpSpPr>
        <p:sp>
          <p:nvSpPr>
            <p:cNvPr id="28" name="TextBox 7"/>
            <p:cNvSpPr>
              <a:spLocks noChangeArrowheads="1"/>
            </p:cNvSpPr>
            <p:nvPr/>
          </p:nvSpPr>
          <p:spPr bwMode="auto">
            <a:xfrm>
              <a:off x="4246849" y="2488569"/>
              <a:ext cx="76820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感</a:t>
              </a:r>
            </a:p>
          </p:txBody>
        </p:sp>
        <p:sp>
          <p:nvSpPr>
            <p:cNvPr id="29" name="TextBox 7"/>
            <p:cNvSpPr>
              <a:spLocks noChangeArrowheads="1"/>
            </p:cNvSpPr>
            <p:nvPr/>
          </p:nvSpPr>
          <p:spPr bwMode="auto">
            <a:xfrm>
              <a:off x="5255006" y="2488571"/>
              <a:ext cx="7429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謝</a:t>
              </a:r>
              <a:endPara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0" name="TextBox 7"/>
            <p:cNvSpPr>
              <a:spLocks noChangeArrowheads="1"/>
            </p:cNvSpPr>
            <p:nvPr/>
          </p:nvSpPr>
          <p:spPr bwMode="auto">
            <a:xfrm>
              <a:off x="6237862" y="2488571"/>
              <a:ext cx="7429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聆</a:t>
              </a:r>
            </a:p>
          </p:txBody>
        </p:sp>
        <p:sp>
          <p:nvSpPr>
            <p:cNvPr id="31" name="TextBox 7"/>
            <p:cNvSpPr>
              <a:spLocks noChangeArrowheads="1"/>
            </p:cNvSpPr>
            <p:nvPr/>
          </p:nvSpPr>
          <p:spPr bwMode="auto">
            <a:xfrm>
              <a:off x="7220718" y="2488571"/>
              <a:ext cx="7429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聽</a:t>
              </a:r>
              <a:endPara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75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565427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借好書．考好運．拿證照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621842" y="3485623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765695" y="340033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01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7075301" y="5792820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03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61060" y="802975"/>
            <a:ext cx="5944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</a:t>
            </a:r>
            <a:r>
              <a:rPr lang="zh-HK" altLang="zh-TW" sz="2800" b="1" dirty="0">
                <a:solidFill>
                  <a:srgbClr val="9C007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證照考試用書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HK" altLang="zh-TW" sz="4000" b="1" dirty="0">
                <a:solidFill>
                  <a:srgbClr val="E4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紙本或電子書</a:t>
            </a:r>
            <a:r>
              <a:rPr lang="en-US" altLang="zh-TW" sz="4000" b="1" dirty="0">
                <a:solidFill>
                  <a:srgbClr val="E4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HK" altLang="zh-TW" sz="4000" b="1" dirty="0">
                <a:solidFill>
                  <a:srgbClr val="E4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即可現場</a:t>
            </a:r>
            <a:r>
              <a:rPr lang="zh-HK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扭</a:t>
            </a:r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各式好禮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403860" y="803458"/>
            <a:ext cx="457893" cy="457200"/>
            <a:chOff x="403860" y="803458"/>
            <a:chExt cx="457893" cy="457200"/>
          </a:xfrm>
        </p:grpSpPr>
        <p:sp>
          <p:nvSpPr>
            <p:cNvPr id="36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571"/>
            <p:cNvSpPr txBox="1"/>
            <p:nvPr/>
          </p:nvSpPr>
          <p:spPr>
            <a:xfrm>
              <a:off x="443049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5046363" y="347462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米家體脂計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551918" y="57198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香氛燈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2815722" y="53523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星巴克復古背包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8339358" y="19420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睡眠眼罩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43" y="1595436"/>
            <a:ext cx="3166129" cy="20638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32" y="3298113"/>
            <a:ext cx="1824360" cy="249470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37" y="694969"/>
            <a:ext cx="1972992" cy="142727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35" y="4751277"/>
            <a:ext cx="2060168" cy="171753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55" y="2215003"/>
            <a:ext cx="1214261" cy="3061162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5215887" y="64393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耳機包護套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59" y="2342597"/>
            <a:ext cx="2147783" cy="286209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7"/>
          <a:stretch/>
        </p:blipFill>
        <p:spPr>
          <a:xfrm>
            <a:off x="10184423" y="503230"/>
            <a:ext cx="2027602" cy="2113273"/>
          </a:xfrm>
          <a:prstGeom prst="rect">
            <a:avLst/>
          </a:prstGeom>
        </p:spPr>
      </p:pic>
      <p:sp>
        <p:nvSpPr>
          <p:cNvPr id="43" name="文字方塊 42"/>
          <p:cNvSpPr txBox="1"/>
          <p:nvPr/>
        </p:nvSpPr>
        <p:spPr>
          <a:xfrm>
            <a:off x="10127751" y="45009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拉布布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10759643" y="22078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史迪奇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5" b="9930"/>
          <a:stretch/>
        </p:blipFill>
        <p:spPr>
          <a:xfrm>
            <a:off x="8260549" y="2335455"/>
            <a:ext cx="1668514" cy="1428218"/>
          </a:xfrm>
          <a:prstGeom prst="rect">
            <a:avLst/>
          </a:prstGeom>
        </p:spPr>
      </p:pic>
      <p:sp>
        <p:nvSpPr>
          <p:cNvPr id="3" name="AutoShape 2" descr="家居膠囊咖啡扭蛋機多趣酷思專用手動扭蛋咖啡機廠家直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4" name="Picture 6" descr="Bacchuspirit 扭蛋機附100顆扭蛋咖啡膠囊扭蛋機家用扭蛋機咖啡膠囊收納機扭蛋抽獎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000" b="85000" l="313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03" t="23038" r="28139" b="15435"/>
          <a:stretch/>
        </p:blipFill>
        <p:spPr bwMode="auto">
          <a:xfrm>
            <a:off x="-68687" y="1920032"/>
            <a:ext cx="3126188" cy="48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/>
          <p:cNvSpPr txBox="1"/>
          <p:nvPr/>
        </p:nvSpPr>
        <p:spPr>
          <a:xfrm rot="19463081">
            <a:off x="9104710" y="542966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證照用書扭好禮</a:t>
            </a:r>
            <a:endParaRPr lang="zh-TW" altLang="en-US" sz="3200" b="1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 rot="21014699">
            <a:off x="-413576" y="3850405"/>
            <a:ext cx="13390339" cy="5847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pc="600" dirty="0"/>
              <a:t>數量</a:t>
            </a:r>
            <a:r>
              <a:rPr lang="zh-TW" altLang="en-US" sz="3200" spc="600" dirty="0"/>
              <a:t>有限</a:t>
            </a:r>
            <a:r>
              <a:rPr lang="zh-TW" altLang="en-US" spc="600" dirty="0"/>
              <a:t>，扭完為止！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48" grpId="0"/>
      <p:bldP spid="50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二手書分送活動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20" y="1495500"/>
            <a:ext cx="6106658" cy="45829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0783A04-6F42-4A40-A166-E6BBD3CDC67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685710"/>
            <a:ext cx="5436000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2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7685</TotalTime>
  <Words>1834</Words>
  <Application>Microsoft Office PowerPoint</Application>
  <PresentationFormat>寬螢幕</PresentationFormat>
  <Paragraphs>380</Paragraphs>
  <Slides>73</Slides>
  <Notes>8</Notes>
  <HiddenSlides>2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73</vt:i4>
      </vt:variant>
    </vt:vector>
  </HeadingPairs>
  <TitlesOfParts>
    <vt:vector size="89" baseType="lpstr">
      <vt:lpstr>Arial MT</vt:lpstr>
      <vt:lpstr>Microsoft YaHei</vt:lpstr>
      <vt:lpstr>Microsoft YaHei</vt:lpstr>
      <vt:lpstr>Swis721 Lt BT</vt:lpstr>
      <vt:lpstr>UKIJ CJK</vt:lpstr>
      <vt:lpstr>華康儷中黑</vt:lpstr>
      <vt:lpstr>微軟正黑體</vt:lpstr>
      <vt:lpstr>微軟正黑體</vt:lpstr>
      <vt:lpstr>Agency FB</vt:lpstr>
      <vt:lpstr>Arial</vt:lpstr>
      <vt:lpstr>Calibri</vt:lpstr>
      <vt:lpstr>Calibri Light</vt:lpstr>
      <vt:lpstr>Century Gothic</vt:lpstr>
      <vt:lpstr>Franklin Gothic Book</vt:lpstr>
      <vt:lpstr>Impact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一般檢索</vt:lpstr>
      <vt:lpstr>PowerPoint 簡報</vt:lpstr>
      <vt:lpstr>PowerPoint 簡報</vt:lpstr>
      <vt:lpstr>期刊瀏覽</vt:lpstr>
      <vt:lpstr>PowerPoint 簡報</vt:lpstr>
      <vt:lpstr>PowerPoint 簡報</vt:lpstr>
      <vt:lpstr>PowerPoint 簡報</vt:lpstr>
      <vt:lpstr>PowerPoint 簡報</vt:lpstr>
      <vt:lpstr>內容涵蓋四大主題, 24個子主題</vt:lpstr>
      <vt:lpstr>快速/進階搜尋(首頁上方)</vt:lpstr>
      <vt:lpstr>快速/進階搜尋(首頁上方)</vt:lpstr>
      <vt:lpstr>搜尋結果頁面</vt:lpstr>
      <vt:lpstr>搜尋結果頁面(篩選功能)</vt:lpstr>
      <vt:lpstr>搜尋結果頁面(文章列表)</vt:lpstr>
      <vt:lpstr>瀏覽文獻(網頁全文頁左/中)</vt:lpstr>
      <vt:lpstr>PowerPoint 簡報</vt:lpstr>
      <vt:lpstr>查找期刊或書籍</vt:lpstr>
      <vt:lpstr>查找期刊或書籍</vt:lpstr>
      <vt:lpstr>期刊資訊</vt:lpstr>
      <vt:lpstr>電子書資訊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user</cp:lastModifiedBy>
  <cp:revision>236</cp:revision>
  <cp:lastPrinted>2021-08-04T01:11:23Z</cp:lastPrinted>
  <dcterms:created xsi:type="dcterms:W3CDTF">2017-05-27T04:45:00Z</dcterms:created>
  <dcterms:modified xsi:type="dcterms:W3CDTF">2025-10-17T05:36:27Z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